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6" y="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181B4-8D1C-4DDA-B7BE-16A7A00245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1B4178-E759-4192-B7D4-EA3894B01E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37A2C5-298F-43EA-9CBF-F53D1E9EA281}"/>
              </a:ext>
            </a:extLst>
          </p:cNvPr>
          <p:cNvSpPr>
            <a:spLocks noGrp="1"/>
          </p:cNvSpPr>
          <p:nvPr>
            <p:ph type="dt" sz="half" idx="10"/>
          </p:nvPr>
        </p:nvSpPr>
        <p:spPr/>
        <p:txBody>
          <a:bodyPr/>
          <a:lstStyle/>
          <a:p>
            <a:fld id="{966BE62D-D3C9-46E5-8B8A-DE6308A0CF67}" type="datetimeFigureOut">
              <a:rPr lang="en-US" smtClean="0"/>
              <a:t>11/22/2019</a:t>
            </a:fld>
            <a:endParaRPr lang="en-US"/>
          </a:p>
        </p:txBody>
      </p:sp>
      <p:sp>
        <p:nvSpPr>
          <p:cNvPr id="5" name="Footer Placeholder 4">
            <a:extLst>
              <a:ext uri="{FF2B5EF4-FFF2-40B4-BE49-F238E27FC236}">
                <a16:creationId xmlns:a16="http://schemas.microsoft.com/office/drawing/2014/main" id="{6AD1EB0E-6AB9-4F6D-A0A4-0C95971AF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EAD38-0241-4348-BD76-FC4142C0549A}"/>
              </a:ext>
            </a:extLst>
          </p:cNvPr>
          <p:cNvSpPr>
            <a:spLocks noGrp="1"/>
          </p:cNvSpPr>
          <p:nvPr>
            <p:ph type="sldNum" sz="quarter" idx="12"/>
          </p:nvPr>
        </p:nvSpPr>
        <p:spPr/>
        <p:txBody>
          <a:bodyPr/>
          <a:lstStyle/>
          <a:p>
            <a:fld id="{34924AE7-3631-47FC-9FDC-ED2A7D9C2BC2}" type="slidenum">
              <a:rPr lang="en-US" smtClean="0"/>
              <a:t>‹#›</a:t>
            </a:fld>
            <a:endParaRPr lang="en-US"/>
          </a:p>
        </p:txBody>
      </p:sp>
    </p:spTree>
    <p:extLst>
      <p:ext uri="{BB962C8B-B14F-4D97-AF65-F5344CB8AC3E}">
        <p14:creationId xmlns:p14="http://schemas.microsoft.com/office/powerpoint/2010/main" val="4073268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E304-69B4-4A65-8487-455F943F09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B37193-0060-4F0B-AF64-AF43BD3B53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3F4482-26A7-4359-9BAA-B184B0A159F0}"/>
              </a:ext>
            </a:extLst>
          </p:cNvPr>
          <p:cNvSpPr>
            <a:spLocks noGrp="1"/>
          </p:cNvSpPr>
          <p:nvPr>
            <p:ph type="dt" sz="half" idx="10"/>
          </p:nvPr>
        </p:nvSpPr>
        <p:spPr/>
        <p:txBody>
          <a:bodyPr/>
          <a:lstStyle/>
          <a:p>
            <a:fld id="{966BE62D-D3C9-46E5-8B8A-DE6308A0CF67}" type="datetimeFigureOut">
              <a:rPr lang="en-US" smtClean="0"/>
              <a:t>11/22/2019</a:t>
            </a:fld>
            <a:endParaRPr lang="en-US"/>
          </a:p>
        </p:txBody>
      </p:sp>
      <p:sp>
        <p:nvSpPr>
          <p:cNvPr id="5" name="Footer Placeholder 4">
            <a:extLst>
              <a:ext uri="{FF2B5EF4-FFF2-40B4-BE49-F238E27FC236}">
                <a16:creationId xmlns:a16="http://schemas.microsoft.com/office/drawing/2014/main" id="{3F8B0B24-3B7E-4D48-ABA3-5BB08EF622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9EDC87-848E-4287-A8FB-8281045A48C1}"/>
              </a:ext>
            </a:extLst>
          </p:cNvPr>
          <p:cNvSpPr>
            <a:spLocks noGrp="1"/>
          </p:cNvSpPr>
          <p:nvPr>
            <p:ph type="sldNum" sz="quarter" idx="12"/>
          </p:nvPr>
        </p:nvSpPr>
        <p:spPr/>
        <p:txBody>
          <a:bodyPr/>
          <a:lstStyle/>
          <a:p>
            <a:fld id="{34924AE7-3631-47FC-9FDC-ED2A7D9C2BC2}" type="slidenum">
              <a:rPr lang="en-US" smtClean="0"/>
              <a:t>‹#›</a:t>
            </a:fld>
            <a:endParaRPr lang="en-US"/>
          </a:p>
        </p:txBody>
      </p:sp>
    </p:spTree>
    <p:extLst>
      <p:ext uri="{BB962C8B-B14F-4D97-AF65-F5344CB8AC3E}">
        <p14:creationId xmlns:p14="http://schemas.microsoft.com/office/powerpoint/2010/main" val="1395406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7BC551-D4EB-495E-B1BD-C6E62B5102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93DC1E-CFC3-4418-9380-A7FACB390B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5C713-C652-478F-AAB8-F65BE8895ED1}"/>
              </a:ext>
            </a:extLst>
          </p:cNvPr>
          <p:cNvSpPr>
            <a:spLocks noGrp="1"/>
          </p:cNvSpPr>
          <p:nvPr>
            <p:ph type="dt" sz="half" idx="10"/>
          </p:nvPr>
        </p:nvSpPr>
        <p:spPr/>
        <p:txBody>
          <a:bodyPr/>
          <a:lstStyle/>
          <a:p>
            <a:fld id="{966BE62D-D3C9-46E5-8B8A-DE6308A0CF67}" type="datetimeFigureOut">
              <a:rPr lang="en-US" smtClean="0"/>
              <a:t>11/22/2019</a:t>
            </a:fld>
            <a:endParaRPr lang="en-US"/>
          </a:p>
        </p:txBody>
      </p:sp>
      <p:sp>
        <p:nvSpPr>
          <p:cNvPr id="5" name="Footer Placeholder 4">
            <a:extLst>
              <a:ext uri="{FF2B5EF4-FFF2-40B4-BE49-F238E27FC236}">
                <a16:creationId xmlns:a16="http://schemas.microsoft.com/office/drawing/2014/main" id="{CB512DA0-7067-45D4-BA15-C2E5894E9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5615D-E92D-4FE2-8C47-0DCE3D95848D}"/>
              </a:ext>
            </a:extLst>
          </p:cNvPr>
          <p:cNvSpPr>
            <a:spLocks noGrp="1"/>
          </p:cNvSpPr>
          <p:nvPr>
            <p:ph type="sldNum" sz="quarter" idx="12"/>
          </p:nvPr>
        </p:nvSpPr>
        <p:spPr/>
        <p:txBody>
          <a:bodyPr/>
          <a:lstStyle/>
          <a:p>
            <a:fld id="{34924AE7-3631-47FC-9FDC-ED2A7D9C2BC2}" type="slidenum">
              <a:rPr lang="en-US" smtClean="0"/>
              <a:t>‹#›</a:t>
            </a:fld>
            <a:endParaRPr lang="en-US"/>
          </a:p>
        </p:txBody>
      </p:sp>
    </p:spTree>
    <p:extLst>
      <p:ext uri="{BB962C8B-B14F-4D97-AF65-F5344CB8AC3E}">
        <p14:creationId xmlns:p14="http://schemas.microsoft.com/office/powerpoint/2010/main" val="982056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C5B99-0A9C-4B4D-A3DB-66309D1ED3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7DDBD6-99C1-4797-B82D-97F77E5F23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34145E-7E83-4FFF-9279-558DECFA7322}"/>
              </a:ext>
            </a:extLst>
          </p:cNvPr>
          <p:cNvSpPr>
            <a:spLocks noGrp="1"/>
          </p:cNvSpPr>
          <p:nvPr>
            <p:ph type="dt" sz="half" idx="10"/>
          </p:nvPr>
        </p:nvSpPr>
        <p:spPr/>
        <p:txBody>
          <a:bodyPr/>
          <a:lstStyle/>
          <a:p>
            <a:fld id="{966BE62D-D3C9-46E5-8B8A-DE6308A0CF67}" type="datetimeFigureOut">
              <a:rPr lang="en-US" smtClean="0"/>
              <a:t>11/22/2019</a:t>
            </a:fld>
            <a:endParaRPr lang="en-US"/>
          </a:p>
        </p:txBody>
      </p:sp>
      <p:sp>
        <p:nvSpPr>
          <p:cNvPr id="5" name="Footer Placeholder 4">
            <a:extLst>
              <a:ext uri="{FF2B5EF4-FFF2-40B4-BE49-F238E27FC236}">
                <a16:creationId xmlns:a16="http://schemas.microsoft.com/office/drawing/2014/main" id="{1AA29E5F-4BD8-4554-9F77-CA4E7D360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22B524-BDFE-4003-BB5C-134620BF366A}"/>
              </a:ext>
            </a:extLst>
          </p:cNvPr>
          <p:cNvSpPr>
            <a:spLocks noGrp="1"/>
          </p:cNvSpPr>
          <p:nvPr>
            <p:ph type="sldNum" sz="quarter" idx="12"/>
          </p:nvPr>
        </p:nvSpPr>
        <p:spPr/>
        <p:txBody>
          <a:bodyPr/>
          <a:lstStyle/>
          <a:p>
            <a:fld id="{34924AE7-3631-47FC-9FDC-ED2A7D9C2BC2}" type="slidenum">
              <a:rPr lang="en-US" smtClean="0"/>
              <a:t>‹#›</a:t>
            </a:fld>
            <a:endParaRPr lang="en-US"/>
          </a:p>
        </p:txBody>
      </p:sp>
    </p:spTree>
    <p:extLst>
      <p:ext uri="{BB962C8B-B14F-4D97-AF65-F5344CB8AC3E}">
        <p14:creationId xmlns:p14="http://schemas.microsoft.com/office/powerpoint/2010/main" val="394973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87D6-3E1C-4B17-B9D7-5FAC79FEA3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511CCC-7C5E-41B8-9B6D-CA56B4D9B8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5ED90E-999A-4ED6-8AC9-755B1FB8E3AB}"/>
              </a:ext>
            </a:extLst>
          </p:cNvPr>
          <p:cNvSpPr>
            <a:spLocks noGrp="1"/>
          </p:cNvSpPr>
          <p:nvPr>
            <p:ph type="dt" sz="half" idx="10"/>
          </p:nvPr>
        </p:nvSpPr>
        <p:spPr/>
        <p:txBody>
          <a:bodyPr/>
          <a:lstStyle/>
          <a:p>
            <a:fld id="{966BE62D-D3C9-46E5-8B8A-DE6308A0CF67}" type="datetimeFigureOut">
              <a:rPr lang="en-US" smtClean="0"/>
              <a:t>11/22/2019</a:t>
            </a:fld>
            <a:endParaRPr lang="en-US"/>
          </a:p>
        </p:txBody>
      </p:sp>
      <p:sp>
        <p:nvSpPr>
          <p:cNvPr id="5" name="Footer Placeholder 4">
            <a:extLst>
              <a:ext uri="{FF2B5EF4-FFF2-40B4-BE49-F238E27FC236}">
                <a16:creationId xmlns:a16="http://schemas.microsoft.com/office/drawing/2014/main" id="{786F5E94-740E-4083-968E-F405CC35A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26F69-A216-4F83-AFC7-AACA34395A70}"/>
              </a:ext>
            </a:extLst>
          </p:cNvPr>
          <p:cNvSpPr>
            <a:spLocks noGrp="1"/>
          </p:cNvSpPr>
          <p:nvPr>
            <p:ph type="sldNum" sz="quarter" idx="12"/>
          </p:nvPr>
        </p:nvSpPr>
        <p:spPr/>
        <p:txBody>
          <a:bodyPr/>
          <a:lstStyle/>
          <a:p>
            <a:fld id="{34924AE7-3631-47FC-9FDC-ED2A7D9C2BC2}" type="slidenum">
              <a:rPr lang="en-US" smtClean="0"/>
              <a:t>‹#›</a:t>
            </a:fld>
            <a:endParaRPr lang="en-US"/>
          </a:p>
        </p:txBody>
      </p:sp>
    </p:spTree>
    <p:extLst>
      <p:ext uri="{BB962C8B-B14F-4D97-AF65-F5344CB8AC3E}">
        <p14:creationId xmlns:p14="http://schemas.microsoft.com/office/powerpoint/2010/main" val="1654988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1C7B0-E9A0-4824-8FAF-6296C56293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83241C-0BC3-435B-A54B-08C7C88413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BFCB70-9C51-49DB-BAFF-9D14CD2176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EA0D88-68CC-401C-BE93-6FE216098BB6}"/>
              </a:ext>
            </a:extLst>
          </p:cNvPr>
          <p:cNvSpPr>
            <a:spLocks noGrp="1"/>
          </p:cNvSpPr>
          <p:nvPr>
            <p:ph type="dt" sz="half" idx="10"/>
          </p:nvPr>
        </p:nvSpPr>
        <p:spPr/>
        <p:txBody>
          <a:bodyPr/>
          <a:lstStyle/>
          <a:p>
            <a:fld id="{966BE62D-D3C9-46E5-8B8A-DE6308A0CF67}" type="datetimeFigureOut">
              <a:rPr lang="en-US" smtClean="0"/>
              <a:t>11/22/2019</a:t>
            </a:fld>
            <a:endParaRPr lang="en-US"/>
          </a:p>
        </p:txBody>
      </p:sp>
      <p:sp>
        <p:nvSpPr>
          <p:cNvPr id="6" name="Footer Placeholder 5">
            <a:extLst>
              <a:ext uri="{FF2B5EF4-FFF2-40B4-BE49-F238E27FC236}">
                <a16:creationId xmlns:a16="http://schemas.microsoft.com/office/drawing/2014/main" id="{84051319-A5B8-456F-A140-3DE35414FB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58232-3CD7-4EEF-BA7C-95AE5A752789}"/>
              </a:ext>
            </a:extLst>
          </p:cNvPr>
          <p:cNvSpPr>
            <a:spLocks noGrp="1"/>
          </p:cNvSpPr>
          <p:nvPr>
            <p:ph type="sldNum" sz="quarter" idx="12"/>
          </p:nvPr>
        </p:nvSpPr>
        <p:spPr/>
        <p:txBody>
          <a:bodyPr/>
          <a:lstStyle/>
          <a:p>
            <a:fld id="{34924AE7-3631-47FC-9FDC-ED2A7D9C2BC2}" type="slidenum">
              <a:rPr lang="en-US" smtClean="0"/>
              <a:t>‹#›</a:t>
            </a:fld>
            <a:endParaRPr lang="en-US"/>
          </a:p>
        </p:txBody>
      </p:sp>
    </p:spTree>
    <p:extLst>
      <p:ext uri="{BB962C8B-B14F-4D97-AF65-F5344CB8AC3E}">
        <p14:creationId xmlns:p14="http://schemas.microsoft.com/office/powerpoint/2010/main" val="313942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61D0B-8C27-4466-B69D-24A9715A9E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7B4DC8-B00B-41F7-A27A-EC3C50E8E2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D3425A-5B5C-4F81-BACA-A5B0AF9A31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DB6E07-BE2F-4DFE-A152-ECCAAF3EC6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C24182-286F-417F-AE1A-CCAA01E9C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3C8167-363F-4351-AD73-B4967CE328F3}"/>
              </a:ext>
            </a:extLst>
          </p:cNvPr>
          <p:cNvSpPr>
            <a:spLocks noGrp="1"/>
          </p:cNvSpPr>
          <p:nvPr>
            <p:ph type="dt" sz="half" idx="10"/>
          </p:nvPr>
        </p:nvSpPr>
        <p:spPr/>
        <p:txBody>
          <a:bodyPr/>
          <a:lstStyle/>
          <a:p>
            <a:fld id="{966BE62D-D3C9-46E5-8B8A-DE6308A0CF67}" type="datetimeFigureOut">
              <a:rPr lang="en-US" smtClean="0"/>
              <a:t>11/22/2019</a:t>
            </a:fld>
            <a:endParaRPr lang="en-US"/>
          </a:p>
        </p:txBody>
      </p:sp>
      <p:sp>
        <p:nvSpPr>
          <p:cNvPr id="8" name="Footer Placeholder 7">
            <a:extLst>
              <a:ext uri="{FF2B5EF4-FFF2-40B4-BE49-F238E27FC236}">
                <a16:creationId xmlns:a16="http://schemas.microsoft.com/office/drawing/2014/main" id="{547424A1-2BEA-4DC9-89F5-44BE1FA7C3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2FFDA9-BB89-4FCF-BB1D-1BB2078F5A9C}"/>
              </a:ext>
            </a:extLst>
          </p:cNvPr>
          <p:cNvSpPr>
            <a:spLocks noGrp="1"/>
          </p:cNvSpPr>
          <p:nvPr>
            <p:ph type="sldNum" sz="quarter" idx="12"/>
          </p:nvPr>
        </p:nvSpPr>
        <p:spPr/>
        <p:txBody>
          <a:bodyPr/>
          <a:lstStyle/>
          <a:p>
            <a:fld id="{34924AE7-3631-47FC-9FDC-ED2A7D9C2BC2}" type="slidenum">
              <a:rPr lang="en-US" smtClean="0"/>
              <a:t>‹#›</a:t>
            </a:fld>
            <a:endParaRPr lang="en-US"/>
          </a:p>
        </p:txBody>
      </p:sp>
    </p:spTree>
    <p:extLst>
      <p:ext uri="{BB962C8B-B14F-4D97-AF65-F5344CB8AC3E}">
        <p14:creationId xmlns:p14="http://schemas.microsoft.com/office/powerpoint/2010/main" val="2201117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1143-307E-4AA4-B66A-86DFF45399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923EC3-39DD-4874-A157-99D373D871FC}"/>
              </a:ext>
            </a:extLst>
          </p:cNvPr>
          <p:cNvSpPr>
            <a:spLocks noGrp="1"/>
          </p:cNvSpPr>
          <p:nvPr>
            <p:ph type="dt" sz="half" idx="10"/>
          </p:nvPr>
        </p:nvSpPr>
        <p:spPr/>
        <p:txBody>
          <a:bodyPr/>
          <a:lstStyle/>
          <a:p>
            <a:fld id="{966BE62D-D3C9-46E5-8B8A-DE6308A0CF67}" type="datetimeFigureOut">
              <a:rPr lang="en-US" smtClean="0"/>
              <a:t>11/22/2019</a:t>
            </a:fld>
            <a:endParaRPr lang="en-US"/>
          </a:p>
        </p:txBody>
      </p:sp>
      <p:sp>
        <p:nvSpPr>
          <p:cNvPr id="4" name="Footer Placeholder 3">
            <a:extLst>
              <a:ext uri="{FF2B5EF4-FFF2-40B4-BE49-F238E27FC236}">
                <a16:creationId xmlns:a16="http://schemas.microsoft.com/office/drawing/2014/main" id="{CFECC9FF-314A-4983-8D26-6C0EFA92CF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443F6B-8F59-4F1A-B4EC-8CD199B0FA66}"/>
              </a:ext>
            </a:extLst>
          </p:cNvPr>
          <p:cNvSpPr>
            <a:spLocks noGrp="1"/>
          </p:cNvSpPr>
          <p:nvPr>
            <p:ph type="sldNum" sz="quarter" idx="12"/>
          </p:nvPr>
        </p:nvSpPr>
        <p:spPr/>
        <p:txBody>
          <a:bodyPr/>
          <a:lstStyle/>
          <a:p>
            <a:fld id="{34924AE7-3631-47FC-9FDC-ED2A7D9C2BC2}" type="slidenum">
              <a:rPr lang="en-US" smtClean="0"/>
              <a:t>‹#›</a:t>
            </a:fld>
            <a:endParaRPr lang="en-US"/>
          </a:p>
        </p:txBody>
      </p:sp>
    </p:spTree>
    <p:extLst>
      <p:ext uri="{BB962C8B-B14F-4D97-AF65-F5344CB8AC3E}">
        <p14:creationId xmlns:p14="http://schemas.microsoft.com/office/powerpoint/2010/main" val="3947793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5B1D7F-C708-45F6-93B2-1A2D7E3685DC}"/>
              </a:ext>
            </a:extLst>
          </p:cNvPr>
          <p:cNvSpPr>
            <a:spLocks noGrp="1"/>
          </p:cNvSpPr>
          <p:nvPr>
            <p:ph type="dt" sz="half" idx="10"/>
          </p:nvPr>
        </p:nvSpPr>
        <p:spPr/>
        <p:txBody>
          <a:bodyPr/>
          <a:lstStyle/>
          <a:p>
            <a:fld id="{966BE62D-D3C9-46E5-8B8A-DE6308A0CF67}" type="datetimeFigureOut">
              <a:rPr lang="en-US" smtClean="0"/>
              <a:t>11/22/2019</a:t>
            </a:fld>
            <a:endParaRPr lang="en-US"/>
          </a:p>
        </p:txBody>
      </p:sp>
      <p:sp>
        <p:nvSpPr>
          <p:cNvPr id="3" name="Footer Placeholder 2">
            <a:extLst>
              <a:ext uri="{FF2B5EF4-FFF2-40B4-BE49-F238E27FC236}">
                <a16:creationId xmlns:a16="http://schemas.microsoft.com/office/drawing/2014/main" id="{9E42AFF7-32FB-49D3-A359-A6B8D08049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B89E92-43A8-4230-965E-21FD85617C77}"/>
              </a:ext>
            </a:extLst>
          </p:cNvPr>
          <p:cNvSpPr>
            <a:spLocks noGrp="1"/>
          </p:cNvSpPr>
          <p:nvPr>
            <p:ph type="sldNum" sz="quarter" idx="12"/>
          </p:nvPr>
        </p:nvSpPr>
        <p:spPr/>
        <p:txBody>
          <a:bodyPr/>
          <a:lstStyle/>
          <a:p>
            <a:fld id="{34924AE7-3631-47FC-9FDC-ED2A7D9C2BC2}" type="slidenum">
              <a:rPr lang="en-US" smtClean="0"/>
              <a:t>‹#›</a:t>
            </a:fld>
            <a:endParaRPr lang="en-US"/>
          </a:p>
        </p:txBody>
      </p:sp>
    </p:spTree>
    <p:extLst>
      <p:ext uri="{BB962C8B-B14F-4D97-AF65-F5344CB8AC3E}">
        <p14:creationId xmlns:p14="http://schemas.microsoft.com/office/powerpoint/2010/main" val="374028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70BEC-EE22-4055-BAB4-103C0E4286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B368C2-1879-4BAC-8BD4-390FA5004A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68DA62-DF28-447B-844A-97431ED12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570CCD-6BE8-4B11-B1F2-A4A9DE4ECA8E}"/>
              </a:ext>
            </a:extLst>
          </p:cNvPr>
          <p:cNvSpPr>
            <a:spLocks noGrp="1"/>
          </p:cNvSpPr>
          <p:nvPr>
            <p:ph type="dt" sz="half" idx="10"/>
          </p:nvPr>
        </p:nvSpPr>
        <p:spPr/>
        <p:txBody>
          <a:bodyPr/>
          <a:lstStyle/>
          <a:p>
            <a:fld id="{966BE62D-D3C9-46E5-8B8A-DE6308A0CF67}" type="datetimeFigureOut">
              <a:rPr lang="en-US" smtClean="0"/>
              <a:t>11/22/2019</a:t>
            </a:fld>
            <a:endParaRPr lang="en-US"/>
          </a:p>
        </p:txBody>
      </p:sp>
      <p:sp>
        <p:nvSpPr>
          <p:cNvPr id="6" name="Footer Placeholder 5">
            <a:extLst>
              <a:ext uri="{FF2B5EF4-FFF2-40B4-BE49-F238E27FC236}">
                <a16:creationId xmlns:a16="http://schemas.microsoft.com/office/drawing/2014/main" id="{9AEDB66D-6355-462A-ADD1-2F3A8AD796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E79F15-FBEC-4B37-BFD4-B1EA9B45CF54}"/>
              </a:ext>
            </a:extLst>
          </p:cNvPr>
          <p:cNvSpPr>
            <a:spLocks noGrp="1"/>
          </p:cNvSpPr>
          <p:nvPr>
            <p:ph type="sldNum" sz="quarter" idx="12"/>
          </p:nvPr>
        </p:nvSpPr>
        <p:spPr/>
        <p:txBody>
          <a:bodyPr/>
          <a:lstStyle/>
          <a:p>
            <a:fld id="{34924AE7-3631-47FC-9FDC-ED2A7D9C2BC2}" type="slidenum">
              <a:rPr lang="en-US" smtClean="0"/>
              <a:t>‹#›</a:t>
            </a:fld>
            <a:endParaRPr lang="en-US"/>
          </a:p>
        </p:txBody>
      </p:sp>
    </p:spTree>
    <p:extLst>
      <p:ext uri="{BB962C8B-B14F-4D97-AF65-F5344CB8AC3E}">
        <p14:creationId xmlns:p14="http://schemas.microsoft.com/office/powerpoint/2010/main" val="2601090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E822-D926-48DD-9F0E-903C2F45CE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AF2FF3-B66D-482A-97B0-C0D0972EAB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C6A9E4-199D-470B-B2F7-3D2229BFF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7A0B1-050B-480D-A0C0-35F93BAECF2F}"/>
              </a:ext>
            </a:extLst>
          </p:cNvPr>
          <p:cNvSpPr>
            <a:spLocks noGrp="1"/>
          </p:cNvSpPr>
          <p:nvPr>
            <p:ph type="dt" sz="half" idx="10"/>
          </p:nvPr>
        </p:nvSpPr>
        <p:spPr/>
        <p:txBody>
          <a:bodyPr/>
          <a:lstStyle/>
          <a:p>
            <a:fld id="{966BE62D-D3C9-46E5-8B8A-DE6308A0CF67}" type="datetimeFigureOut">
              <a:rPr lang="en-US" smtClean="0"/>
              <a:t>11/22/2019</a:t>
            </a:fld>
            <a:endParaRPr lang="en-US"/>
          </a:p>
        </p:txBody>
      </p:sp>
      <p:sp>
        <p:nvSpPr>
          <p:cNvPr id="6" name="Footer Placeholder 5">
            <a:extLst>
              <a:ext uri="{FF2B5EF4-FFF2-40B4-BE49-F238E27FC236}">
                <a16:creationId xmlns:a16="http://schemas.microsoft.com/office/drawing/2014/main" id="{FEA7DCB9-ECAD-4155-B05F-743048D1EC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800BE9-D2B4-4F11-8F97-73CA75E986A5}"/>
              </a:ext>
            </a:extLst>
          </p:cNvPr>
          <p:cNvSpPr>
            <a:spLocks noGrp="1"/>
          </p:cNvSpPr>
          <p:nvPr>
            <p:ph type="sldNum" sz="quarter" idx="12"/>
          </p:nvPr>
        </p:nvSpPr>
        <p:spPr/>
        <p:txBody>
          <a:bodyPr/>
          <a:lstStyle/>
          <a:p>
            <a:fld id="{34924AE7-3631-47FC-9FDC-ED2A7D9C2BC2}" type="slidenum">
              <a:rPr lang="en-US" smtClean="0"/>
              <a:t>‹#›</a:t>
            </a:fld>
            <a:endParaRPr lang="en-US"/>
          </a:p>
        </p:txBody>
      </p:sp>
    </p:spTree>
    <p:extLst>
      <p:ext uri="{BB962C8B-B14F-4D97-AF65-F5344CB8AC3E}">
        <p14:creationId xmlns:p14="http://schemas.microsoft.com/office/powerpoint/2010/main" val="733765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8F6F37-959B-40BD-B0F1-3E5A1914BC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FC1641-3033-4EEC-9D39-A2DBD29D84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30D0A-3450-434A-9D2A-EFB1376629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6BE62D-D3C9-46E5-8B8A-DE6308A0CF67}" type="datetimeFigureOut">
              <a:rPr lang="en-US" smtClean="0"/>
              <a:t>11/22/2019</a:t>
            </a:fld>
            <a:endParaRPr lang="en-US"/>
          </a:p>
        </p:txBody>
      </p:sp>
      <p:sp>
        <p:nvSpPr>
          <p:cNvPr id="5" name="Footer Placeholder 4">
            <a:extLst>
              <a:ext uri="{FF2B5EF4-FFF2-40B4-BE49-F238E27FC236}">
                <a16:creationId xmlns:a16="http://schemas.microsoft.com/office/drawing/2014/main" id="{F241F677-CF69-413A-8904-1F484BFBB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C2FD89-A4C5-40AB-B27A-4EF2A0B79A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24AE7-3631-47FC-9FDC-ED2A7D9C2BC2}" type="slidenum">
              <a:rPr lang="en-US" smtClean="0"/>
              <a:t>‹#›</a:t>
            </a:fld>
            <a:endParaRPr lang="en-US"/>
          </a:p>
        </p:txBody>
      </p:sp>
    </p:spTree>
    <p:extLst>
      <p:ext uri="{BB962C8B-B14F-4D97-AF65-F5344CB8AC3E}">
        <p14:creationId xmlns:p14="http://schemas.microsoft.com/office/powerpoint/2010/main" val="3778588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421C-4333-4D1E-8B8F-D6AC97E17BCF}"/>
              </a:ext>
            </a:extLst>
          </p:cNvPr>
          <p:cNvSpPr>
            <a:spLocks noGrp="1"/>
          </p:cNvSpPr>
          <p:nvPr>
            <p:ph type="ctrTitle"/>
          </p:nvPr>
        </p:nvSpPr>
        <p:spPr>
          <a:xfrm>
            <a:off x="1676400" y="1894522"/>
            <a:ext cx="9144000" cy="3744277"/>
          </a:xfrm>
        </p:spPr>
        <p:txBody>
          <a:bodyPr>
            <a:normAutofit/>
          </a:bodyPr>
          <a:lstStyle/>
          <a:p>
            <a:r>
              <a:rPr lang="en-US" b="1" dirty="0"/>
              <a:t>The Battle of Neighborhoods</a:t>
            </a:r>
            <a:br>
              <a:rPr lang="en-US" dirty="0"/>
            </a:br>
            <a:br>
              <a:rPr lang="en-US" dirty="0"/>
            </a:br>
            <a:r>
              <a:rPr lang="en-US" sz="2400" b="1" dirty="0"/>
              <a:t>Raghavendra Kumar Punugu – 11/22/2019</a:t>
            </a:r>
            <a:br>
              <a:rPr lang="en-US" sz="2400" b="1" dirty="0"/>
            </a:br>
            <a:r>
              <a:rPr lang="en-US" b="1" dirty="0"/>
              <a:t> </a:t>
            </a:r>
          </a:p>
        </p:txBody>
      </p:sp>
    </p:spTree>
    <p:extLst>
      <p:ext uri="{BB962C8B-B14F-4D97-AF65-F5344CB8AC3E}">
        <p14:creationId xmlns:p14="http://schemas.microsoft.com/office/powerpoint/2010/main" val="2367827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894-C4D2-401C-99BD-813672C6D3F0}"/>
              </a:ext>
            </a:extLst>
          </p:cNvPr>
          <p:cNvSpPr>
            <a:spLocks noGrp="1"/>
          </p:cNvSpPr>
          <p:nvPr>
            <p:ph type="title"/>
          </p:nvPr>
        </p:nvSpPr>
        <p:spPr/>
        <p:txBody>
          <a:bodyPr/>
          <a:lstStyle/>
          <a:p>
            <a:r>
              <a:rPr lang="en-US" dirty="0"/>
              <a:t>4. Results</a:t>
            </a:r>
          </a:p>
        </p:txBody>
      </p:sp>
      <p:sp>
        <p:nvSpPr>
          <p:cNvPr id="3" name="Content Placeholder 2">
            <a:extLst>
              <a:ext uri="{FF2B5EF4-FFF2-40B4-BE49-F238E27FC236}">
                <a16:creationId xmlns:a16="http://schemas.microsoft.com/office/drawing/2014/main" id="{E12876AD-2F66-448E-802A-62DCBE47BBA5}"/>
              </a:ext>
            </a:extLst>
          </p:cNvPr>
          <p:cNvSpPr>
            <a:spLocks noGrp="1"/>
          </p:cNvSpPr>
          <p:nvPr>
            <p:ph idx="1"/>
          </p:nvPr>
        </p:nvSpPr>
        <p:spPr>
          <a:xfrm>
            <a:off x="238760" y="1459865"/>
            <a:ext cx="11699240" cy="3721735"/>
          </a:xfrm>
        </p:spPr>
        <p:txBody>
          <a:bodyPr/>
          <a:lstStyle/>
          <a:p>
            <a:endParaRPr lang="en-US" sz="2000" dirty="0"/>
          </a:p>
          <a:p>
            <a:r>
              <a:rPr lang="en-US" sz="2000" dirty="0"/>
              <a:t>Based on the cluster 1, we see that this cluster has just neighborhood which is </a:t>
            </a:r>
            <a:r>
              <a:rPr lang="en-US" sz="2000" dirty="0" err="1"/>
              <a:t>Berrylands</a:t>
            </a:r>
            <a:r>
              <a:rPr lang="en-US" sz="2000" dirty="0"/>
              <a:t> in Kingston upon Thames, and the most common venue is Convenience store followed by Bus Stop and Gym/Fitness center.</a:t>
            </a:r>
          </a:p>
          <a:p>
            <a:endParaRPr lang="en-US" sz="2000" dirty="0"/>
          </a:p>
          <a:p>
            <a:endParaRPr lang="en-US" sz="2000" dirty="0"/>
          </a:p>
          <a:p>
            <a:endParaRPr lang="en-US" sz="2000" dirty="0"/>
          </a:p>
          <a:p>
            <a:r>
              <a:rPr lang="en-US" sz="2000" dirty="0"/>
              <a:t>Based on Cluster 2 , we see that the borough in cluster 2 has 3 neighborhoods, and among the three neighborhood, the most common venue is Grocery store for Kingston Vale and Tolworth, whereas for </a:t>
            </a:r>
            <a:r>
              <a:rPr lang="en-US" sz="2000" dirty="0" err="1"/>
              <a:t>Mostspur</a:t>
            </a:r>
            <a:r>
              <a:rPr lang="en-US" sz="2000" dirty="0"/>
              <a:t> Park, its most common venue is Bus Stop.</a:t>
            </a:r>
          </a:p>
          <a:p>
            <a:endParaRPr lang="en-US" sz="2000" dirty="0"/>
          </a:p>
          <a:p>
            <a:pPr marL="0" indent="0">
              <a:buNone/>
            </a:pPr>
            <a:endParaRPr lang="en-US" sz="2000" dirty="0"/>
          </a:p>
          <a:p>
            <a:endParaRPr lang="en-US" dirty="0"/>
          </a:p>
        </p:txBody>
      </p:sp>
      <p:pic>
        <p:nvPicPr>
          <p:cNvPr id="4" name="Picture 3">
            <a:extLst>
              <a:ext uri="{FF2B5EF4-FFF2-40B4-BE49-F238E27FC236}">
                <a16:creationId xmlns:a16="http://schemas.microsoft.com/office/drawing/2014/main" id="{913E9758-DF11-44F6-9082-837AF329CD3B}"/>
              </a:ext>
            </a:extLst>
          </p:cNvPr>
          <p:cNvPicPr/>
          <p:nvPr/>
        </p:nvPicPr>
        <p:blipFill>
          <a:blip r:embed="rId2"/>
          <a:stretch>
            <a:fillRect/>
          </a:stretch>
        </p:blipFill>
        <p:spPr>
          <a:xfrm>
            <a:off x="538480" y="2621597"/>
            <a:ext cx="11115040" cy="1076643"/>
          </a:xfrm>
          <a:prstGeom prst="rect">
            <a:avLst/>
          </a:prstGeom>
        </p:spPr>
      </p:pic>
      <p:pic>
        <p:nvPicPr>
          <p:cNvPr id="5" name="Picture 4">
            <a:extLst>
              <a:ext uri="{FF2B5EF4-FFF2-40B4-BE49-F238E27FC236}">
                <a16:creationId xmlns:a16="http://schemas.microsoft.com/office/drawing/2014/main" id="{6916AC14-2F7F-4287-B273-58E853FA0ED3}"/>
              </a:ext>
            </a:extLst>
          </p:cNvPr>
          <p:cNvPicPr/>
          <p:nvPr/>
        </p:nvPicPr>
        <p:blipFill>
          <a:blip r:embed="rId3"/>
          <a:stretch>
            <a:fillRect/>
          </a:stretch>
        </p:blipFill>
        <p:spPr>
          <a:xfrm>
            <a:off x="538480" y="4824412"/>
            <a:ext cx="11115040" cy="1337945"/>
          </a:xfrm>
          <a:prstGeom prst="rect">
            <a:avLst/>
          </a:prstGeom>
        </p:spPr>
      </p:pic>
    </p:spTree>
    <p:extLst>
      <p:ext uri="{BB962C8B-B14F-4D97-AF65-F5344CB8AC3E}">
        <p14:creationId xmlns:p14="http://schemas.microsoft.com/office/powerpoint/2010/main" val="1304738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376B7-8754-4C4A-809D-68C091C3FCE8}"/>
              </a:ext>
            </a:extLst>
          </p:cNvPr>
          <p:cNvSpPr>
            <a:spLocks noGrp="1"/>
          </p:cNvSpPr>
          <p:nvPr>
            <p:ph idx="1"/>
          </p:nvPr>
        </p:nvSpPr>
        <p:spPr>
          <a:xfrm>
            <a:off x="304800" y="274320"/>
            <a:ext cx="11592560" cy="5902643"/>
          </a:xfrm>
        </p:spPr>
        <p:txBody>
          <a:bodyPr/>
          <a:lstStyle/>
          <a:p>
            <a:pPr algn="just"/>
            <a:r>
              <a:rPr lang="en-US" sz="2000" dirty="0"/>
              <a:t>Based on the below table, we see that this cluster has 2 neighborhoods, the most common venue for Maiden </a:t>
            </a:r>
            <a:r>
              <a:rPr lang="en-US" sz="2000" dirty="0" err="1"/>
              <a:t>Rushett</a:t>
            </a:r>
            <a:r>
              <a:rPr lang="en-US" sz="2000" dirty="0"/>
              <a:t> is Garden center where as for Old Maiden it is Convenience Store. Followed by Pub which is the second most common venue for both the neighborhood. </a:t>
            </a:r>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r>
              <a:rPr lang="en-US" sz="2000" dirty="0"/>
              <a:t>In cluster 4 we have just one neighborhood which is Coombe in Kingston upon James borough, and the most common venue for this neighborhood is Health and Beauty Service followed by Wine Shop.</a:t>
            </a:r>
          </a:p>
          <a:p>
            <a:pPr algn="just"/>
            <a:endParaRPr lang="en-US" sz="2000" dirty="0"/>
          </a:p>
          <a:p>
            <a:pPr algn="just"/>
            <a:endParaRPr lang="en-US" sz="2000" dirty="0"/>
          </a:p>
          <a:p>
            <a:endParaRPr lang="en-US" dirty="0"/>
          </a:p>
        </p:txBody>
      </p:sp>
      <p:pic>
        <p:nvPicPr>
          <p:cNvPr id="4" name="Picture 3">
            <a:extLst>
              <a:ext uri="{FF2B5EF4-FFF2-40B4-BE49-F238E27FC236}">
                <a16:creationId xmlns:a16="http://schemas.microsoft.com/office/drawing/2014/main" id="{8745B8B1-AAB4-4404-9320-70E319077838}"/>
              </a:ext>
            </a:extLst>
          </p:cNvPr>
          <p:cNvPicPr/>
          <p:nvPr/>
        </p:nvPicPr>
        <p:blipFill>
          <a:blip r:embed="rId2"/>
          <a:stretch>
            <a:fillRect/>
          </a:stretch>
        </p:blipFill>
        <p:spPr>
          <a:xfrm>
            <a:off x="497840" y="1415414"/>
            <a:ext cx="11389360" cy="1398905"/>
          </a:xfrm>
          <a:prstGeom prst="rect">
            <a:avLst/>
          </a:prstGeom>
        </p:spPr>
      </p:pic>
      <p:pic>
        <p:nvPicPr>
          <p:cNvPr id="5" name="Picture 4">
            <a:extLst>
              <a:ext uri="{FF2B5EF4-FFF2-40B4-BE49-F238E27FC236}">
                <a16:creationId xmlns:a16="http://schemas.microsoft.com/office/drawing/2014/main" id="{2604491D-71C8-4DF4-A5C2-680B84A56601}"/>
              </a:ext>
            </a:extLst>
          </p:cNvPr>
          <p:cNvPicPr/>
          <p:nvPr/>
        </p:nvPicPr>
        <p:blipFill>
          <a:blip r:embed="rId3"/>
          <a:stretch>
            <a:fillRect/>
          </a:stretch>
        </p:blipFill>
        <p:spPr>
          <a:xfrm>
            <a:off x="497840" y="4071778"/>
            <a:ext cx="11389360" cy="1370808"/>
          </a:xfrm>
          <a:prstGeom prst="rect">
            <a:avLst/>
          </a:prstGeom>
        </p:spPr>
      </p:pic>
    </p:spTree>
    <p:extLst>
      <p:ext uri="{BB962C8B-B14F-4D97-AF65-F5344CB8AC3E}">
        <p14:creationId xmlns:p14="http://schemas.microsoft.com/office/powerpoint/2010/main" val="377178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71A431-888E-455D-A0C0-D1B2E13C288C}"/>
              </a:ext>
            </a:extLst>
          </p:cNvPr>
          <p:cNvSpPr>
            <a:spLocks noGrp="1"/>
          </p:cNvSpPr>
          <p:nvPr>
            <p:ph idx="1"/>
          </p:nvPr>
        </p:nvSpPr>
        <p:spPr>
          <a:xfrm>
            <a:off x="284480" y="372745"/>
            <a:ext cx="11704320" cy="4351338"/>
          </a:xfrm>
        </p:spPr>
        <p:txBody>
          <a:bodyPr>
            <a:normAutofit/>
          </a:bodyPr>
          <a:lstStyle/>
          <a:p>
            <a:r>
              <a:rPr lang="en-US" sz="2000" dirty="0"/>
              <a:t>Cluster 5 has the most neighborhoods among the five cluster we have modeled. Indian Restaurant is popular in two neighborhoods of </a:t>
            </a:r>
            <a:r>
              <a:rPr lang="en-US" sz="2000" dirty="0" err="1"/>
              <a:t>Norbiton</a:t>
            </a:r>
            <a:r>
              <a:rPr lang="en-US" sz="2000" dirty="0"/>
              <a:t> and Seething Wells, while Coffee Shop is the most common venue  for Kingston upon Thames and </a:t>
            </a:r>
            <a:r>
              <a:rPr lang="en-US" sz="2000" dirty="0" err="1"/>
              <a:t>Surbiton</a:t>
            </a:r>
            <a:r>
              <a:rPr lang="en-US" sz="2000" dirty="0"/>
              <a:t>. </a:t>
            </a:r>
          </a:p>
          <a:p>
            <a:endParaRPr lang="en-US" sz="2000" dirty="0"/>
          </a:p>
        </p:txBody>
      </p:sp>
      <p:pic>
        <p:nvPicPr>
          <p:cNvPr id="4" name="Picture 3">
            <a:extLst>
              <a:ext uri="{FF2B5EF4-FFF2-40B4-BE49-F238E27FC236}">
                <a16:creationId xmlns:a16="http://schemas.microsoft.com/office/drawing/2014/main" id="{6FF31858-D098-4823-9A1C-4D0BC4DC88F7}"/>
              </a:ext>
            </a:extLst>
          </p:cNvPr>
          <p:cNvPicPr/>
          <p:nvPr/>
        </p:nvPicPr>
        <p:blipFill>
          <a:blip r:embed="rId2"/>
          <a:stretch>
            <a:fillRect/>
          </a:stretch>
        </p:blipFill>
        <p:spPr>
          <a:xfrm>
            <a:off x="1605280" y="1439227"/>
            <a:ext cx="8625840" cy="3823653"/>
          </a:xfrm>
          <a:prstGeom prst="rect">
            <a:avLst/>
          </a:prstGeom>
        </p:spPr>
      </p:pic>
    </p:spTree>
    <p:extLst>
      <p:ext uri="{BB962C8B-B14F-4D97-AF65-F5344CB8AC3E}">
        <p14:creationId xmlns:p14="http://schemas.microsoft.com/office/powerpoint/2010/main" val="4089811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6750-95C9-4B3A-B206-8FE6AD0A8D28}"/>
              </a:ext>
            </a:extLst>
          </p:cNvPr>
          <p:cNvSpPr>
            <a:spLocks noGrp="1"/>
          </p:cNvSpPr>
          <p:nvPr>
            <p:ph type="title"/>
          </p:nvPr>
        </p:nvSpPr>
        <p:spPr/>
        <p:txBody>
          <a:bodyPr/>
          <a:lstStyle/>
          <a:p>
            <a:r>
              <a:rPr lang="en-US" dirty="0"/>
              <a:t>5. Discussions</a:t>
            </a:r>
          </a:p>
        </p:txBody>
      </p:sp>
      <p:sp>
        <p:nvSpPr>
          <p:cNvPr id="3" name="Content Placeholder 2">
            <a:extLst>
              <a:ext uri="{FF2B5EF4-FFF2-40B4-BE49-F238E27FC236}">
                <a16:creationId xmlns:a16="http://schemas.microsoft.com/office/drawing/2014/main" id="{050B4617-86BF-44C1-8F30-272BDC30DDC6}"/>
              </a:ext>
            </a:extLst>
          </p:cNvPr>
          <p:cNvSpPr>
            <a:spLocks noGrp="1"/>
          </p:cNvSpPr>
          <p:nvPr>
            <p:ph idx="1"/>
          </p:nvPr>
        </p:nvSpPr>
        <p:spPr>
          <a:xfrm>
            <a:off x="838200" y="1825625"/>
            <a:ext cx="10515600" cy="4667250"/>
          </a:xfrm>
        </p:spPr>
        <p:txBody>
          <a:bodyPr>
            <a:normAutofit/>
          </a:bodyPr>
          <a:lstStyle/>
          <a:p>
            <a:r>
              <a:rPr lang="en-US" sz="2200" dirty="0"/>
              <a:t>The aim of this project is to help people migrating to different London Borough to make well informed decisions based on their preferences. </a:t>
            </a:r>
          </a:p>
          <a:p>
            <a:r>
              <a:rPr lang="en-US" sz="2200" dirty="0"/>
              <a:t>For example, if some one wants to move to a place with Indian restaurant around in his neighborhood he can prefer either </a:t>
            </a:r>
            <a:r>
              <a:rPr lang="en-US" sz="2200" dirty="0" err="1"/>
              <a:t>Norbiton</a:t>
            </a:r>
            <a:r>
              <a:rPr lang="en-US" sz="2200" dirty="0"/>
              <a:t> or Seething Wells, however, if their immediate next preference is a pub they may most likely prefer </a:t>
            </a:r>
            <a:r>
              <a:rPr lang="en-US" sz="2200" dirty="0" err="1"/>
              <a:t>Norbiton</a:t>
            </a:r>
            <a:r>
              <a:rPr lang="en-US" sz="2200" dirty="0"/>
              <a:t>. </a:t>
            </a:r>
          </a:p>
          <a:p>
            <a:r>
              <a:rPr lang="en-US" sz="2200" dirty="0"/>
              <a:t>A family that prefers to stay in the vicinity of grocery store can choose Kingston vale or Tolworth. The above results would be a significant help for people/ families trying to move to Kingston Upon Thames borough and select the neighborhood which suits their preference.</a:t>
            </a:r>
          </a:p>
          <a:p>
            <a:r>
              <a:rPr lang="en-US" sz="2200" dirty="0"/>
              <a:t> Also, the clustering was done for 500 m, which in my opinion is not a deal breaker for any person/persons, Some venues may be a little far than the desired distance but then people tend to get a better holistic picture of the neighborhoods and their most common venues.</a:t>
            </a:r>
          </a:p>
          <a:p>
            <a:endParaRPr lang="en-US" sz="2000" dirty="0"/>
          </a:p>
        </p:txBody>
      </p:sp>
    </p:spTree>
    <p:extLst>
      <p:ext uri="{BB962C8B-B14F-4D97-AF65-F5344CB8AC3E}">
        <p14:creationId xmlns:p14="http://schemas.microsoft.com/office/powerpoint/2010/main" val="763635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69449-FE62-49AB-85C1-1DC10CF8CEC8}"/>
              </a:ext>
            </a:extLst>
          </p:cNvPr>
          <p:cNvSpPr>
            <a:spLocks noGrp="1"/>
          </p:cNvSpPr>
          <p:nvPr>
            <p:ph type="title"/>
          </p:nvPr>
        </p:nvSpPr>
        <p:spPr/>
        <p:txBody>
          <a:bodyPr/>
          <a:lstStyle/>
          <a:p>
            <a:r>
              <a:rPr lang="en-US" dirty="0"/>
              <a:t>6. Conclusion</a:t>
            </a:r>
          </a:p>
        </p:txBody>
      </p:sp>
      <p:sp>
        <p:nvSpPr>
          <p:cNvPr id="3" name="Content Placeholder 2">
            <a:extLst>
              <a:ext uri="{FF2B5EF4-FFF2-40B4-BE49-F238E27FC236}">
                <a16:creationId xmlns:a16="http://schemas.microsoft.com/office/drawing/2014/main" id="{E6BC74B1-D1B1-4B60-BD99-802FA77FE68F}"/>
              </a:ext>
            </a:extLst>
          </p:cNvPr>
          <p:cNvSpPr>
            <a:spLocks noGrp="1"/>
          </p:cNvSpPr>
          <p:nvPr>
            <p:ph idx="1"/>
          </p:nvPr>
        </p:nvSpPr>
        <p:spPr>
          <a:xfrm>
            <a:off x="838200" y="1825625"/>
            <a:ext cx="10515600" cy="1120775"/>
          </a:xfrm>
        </p:spPr>
        <p:txBody>
          <a:bodyPr>
            <a:normAutofit/>
          </a:bodyPr>
          <a:lstStyle/>
          <a:p>
            <a:r>
              <a:rPr lang="en-US" sz="2000" dirty="0"/>
              <a:t>These results will help people make well-informed decisions ahead of their time and is hassle free process. In the future work, we will work on considering several additional factors including cost of living, schooling district etc.</a:t>
            </a:r>
          </a:p>
          <a:p>
            <a:endParaRPr lang="en-US" sz="2000" dirty="0"/>
          </a:p>
        </p:txBody>
      </p:sp>
    </p:spTree>
    <p:extLst>
      <p:ext uri="{BB962C8B-B14F-4D97-AF65-F5344CB8AC3E}">
        <p14:creationId xmlns:p14="http://schemas.microsoft.com/office/powerpoint/2010/main" val="2045418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47E43-D8E9-4034-97EB-60D15BFA35FC}"/>
              </a:ext>
            </a:extLst>
          </p:cNvPr>
          <p:cNvSpPr>
            <a:spLocks noGrp="1"/>
          </p:cNvSpPr>
          <p:nvPr>
            <p:ph type="title"/>
          </p:nvPr>
        </p:nvSpPr>
        <p:spPr>
          <a:xfrm>
            <a:off x="838200" y="365125"/>
            <a:ext cx="10515600" cy="671195"/>
          </a:xfrm>
        </p:spPr>
        <p:txBody>
          <a:bodyPr>
            <a:normAutofit fontScale="90000"/>
          </a:bodyPr>
          <a:lstStyle/>
          <a:p>
            <a:r>
              <a:rPr lang="en-US" dirty="0"/>
              <a:t>1. Introduction</a:t>
            </a:r>
          </a:p>
        </p:txBody>
      </p:sp>
      <p:sp>
        <p:nvSpPr>
          <p:cNvPr id="3" name="Content Placeholder 2">
            <a:extLst>
              <a:ext uri="{FF2B5EF4-FFF2-40B4-BE49-F238E27FC236}">
                <a16:creationId xmlns:a16="http://schemas.microsoft.com/office/drawing/2014/main" id="{CFB7AB1D-CEAA-443F-9475-2DF492E74D42}"/>
              </a:ext>
            </a:extLst>
          </p:cNvPr>
          <p:cNvSpPr>
            <a:spLocks noGrp="1"/>
          </p:cNvSpPr>
          <p:nvPr>
            <p:ph idx="1"/>
          </p:nvPr>
        </p:nvSpPr>
        <p:spPr>
          <a:xfrm>
            <a:off x="838200" y="1036320"/>
            <a:ext cx="10515600" cy="5140643"/>
          </a:xfrm>
        </p:spPr>
        <p:txBody>
          <a:bodyPr>
            <a:normAutofit/>
          </a:bodyPr>
          <a:lstStyle/>
          <a:p>
            <a:pPr algn="just"/>
            <a:endParaRPr lang="en-US" sz="2000" dirty="0"/>
          </a:p>
          <a:p>
            <a:pPr algn="just"/>
            <a:r>
              <a:rPr lang="en-US" sz="2000" dirty="0"/>
              <a:t>People relocation – Job, better climatic conditions, Cost of living, better school district etc.</a:t>
            </a:r>
          </a:p>
          <a:p>
            <a:pPr algn="just"/>
            <a:r>
              <a:rPr lang="en-US" sz="2000" dirty="0"/>
              <a:t>Safety Is the most important factor for relocation</a:t>
            </a:r>
          </a:p>
          <a:p>
            <a:pPr algn="just"/>
            <a:r>
              <a:rPr lang="en-US" sz="2000" dirty="0"/>
              <a:t>Types of crime and degree of crime are studied based on the available data for London City Crimes for Year 2016</a:t>
            </a:r>
          </a:p>
          <a:p>
            <a:pPr algn="just"/>
            <a:r>
              <a:rPr lang="en-US" sz="2000" dirty="0"/>
              <a:t>We explored the neighborhood of London City from data obtained from Kaggle for year 2016.</a:t>
            </a:r>
          </a:p>
          <a:p>
            <a:pPr algn="just"/>
            <a:r>
              <a:rPr lang="en-US" sz="2000" dirty="0"/>
              <a:t>We reported the safest borough and explored the neighborhoods of these borough using K-means clustering</a:t>
            </a:r>
          </a:p>
          <a:p>
            <a:pPr algn="just"/>
            <a:r>
              <a:rPr lang="en-US" sz="2000" dirty="0"/>
              <a:t>This is helpful for people willing to relocate.</a:t>
            </a:r>
          </a:p>
        </p:txBody>
      </p:sp>
    </p:spTree>
    <p:extLst>
      <p:ext uri="{BB962C8B-B14F-4D97-AF65-F5344CB8AC3E}">
        <p14:creationId xmlns:p14="http://schemas.microsoft.com/office/powerpoint/2010/main" val="688836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75912-DA6C-453C-8909-1F89E7E6FED9}"/>
              </a:ext>
            </a:extLst>
          </p:cNvPr>
          <p:cNvSpPr>
            <a:spLocks noGrp="1"/>
          </p:cNvSpPr>
          <p:nvPr>
            <p:ph type="title"/>
          </p:nvPr>
        </p:nvSpPr>
        <p:spPr/>
        <p:txBody>
          <a:bodyPr/>
          <a:lstStyle/>
          <a:p>
            <a:r>
              <a:rPr lang="en-US" dirty="0"/>
              <a:t>2. Data Cleaning</a:t>
            </a:r>
          </a:p>
        </p:txBody>
      </p:sp>
      <p:sp>
        <p:nvSpPr>
          <p:cNvPr id="3" name="Content Placeholder 2">
            <a:extLst>
              <a:ext uri="{FF2B5EF4-FFF2-40B4-BE49-F238E27FC236}">
                <a16:creationId xmlns:a16="http://schemas.microsoft.com/office/drawing/2014/main" id="{6EC6E28C-6CAD-4D9A-9B6C-B17FB0F3E4A9}"/>
              </a:ext>
            </a:extLst>
          </p:cNvPr>
          <p:cNvSpPr>
            <a:spLocks noGrp="1"/>
          </p:cNvSpPr>
          <p:nvPr>
            <p:ph idx="1"/>
          </p:nvPr>
        </p:nvSpPr>
        <p:spPr/>
        <p:txBody>
          <a:bodyPr>
            <a:normAutofit/>
          </a:bodyPr>
          <a:lstStyle/>
          <a:p>
            <a:pPr marL="0" indent="0">
              <a:buNone/>
            </a:pPr>
            <a:r>
              <a:rPr lang="en-US" sz="2000" b="1" dirty="0"/>
              <a:t>Dataset 1 </a:t>
            </a:r>
          </a:p>
          <a:p>
            <a:r>
              <a:rPr lang="en-US" sz="2000" dirty="0"/>
              <a:t>The dataset 1 (London Crime) has different columns:</a:t>
            </a:r>
          </a:p>
          <a:p>
            <a:pPr lvl="0"/>
            <a:r>
              <a:rPr lang="en-US" sz="2000" b="1" dirty="0" err="1"/>
              <a:t>lsoa_code</a:t>
            </a:r>
            <a:r>
              <a:rPr lang="en-US" sz="2000" dirty="0"/>
              <a:t>: code for Lower Super output Area in Greater London</a:t>
            </a:r>
          </a:p>
          <a:p>
            <a:pPr lvl="0"/>
            <a:r>
              <a:rPr lang="en-US" sz="2000" b="1" dirty="0"/>
              <a:t>borough</a:t>
            </a:r>
            <a:r>
              <a:rPr lang="en-US" sz="2000" dirty="0"/>
              <a:t>: Common name for London borough</a:t>
            </a:r>
          </a:p>
          <a:p>
            <a:pPr lvl="0"/>
            <a:r>
              <a:rPr lang="en-US" sz="2000" b="1" dirty="0" err="1"/>
              <a:t>major_category</a:t>
            </a:r>
            <a:r>
              <a:rPr lang="en-US" sz="2000" dirty="0"/>
              <a:t>: high level categorization of crime</a:t>
            </a:r>
          </a:p>
          <a:p>
            <a:pPr lvl="0"/>
            <a:r>
              <a:rPr lang="en-US" sz="2000" b="1" dirty="0" err="1"/>
              <a:t>minor_category</a:t>
            </a:r>
            <a:r>
              <a:rPr lang="en-US" sz="2000" dirty="0"/>
              <a:t>: </a:t>
            </a:r>
            <a:r>
              <a:rPr lang="en-US" sz="2000" b="1" dirty="0"/>
              <a:t> </a:t>
            </a:r>
            <a:r>
              <a:rPr lang="en-US" sz="2000" dirty="0"/>
              <a:t>Low level categorization of crime</a:t>
            </a:r>
          </a:p>
          <a:p>
            <a:pPr lvl="0"/>
            <a:r>
              <a:rPr lang="en-US" sz="2000" b="1" dirty="0"/>
              <a:t>value:</a:t>
            </a:r>
            <a:r>
              <a:rPr lang="en-US" sz="2000" dirty="0"/>
              <a:t> monthly reported count of categorical crime in given borough</a:t>
            </a:r>
          </a:p>
          <a:p>
            <a:pPr lvl="0"/>
            <a:r>
              <a:rPr lang="en-US" sz="2000" b="1" dirty="0"/>
              <a:t>year</a:t>
            </a:r>
            <a:r>
              <a:rPr lang="en-US" sz="2000" dirty="0"/>
              <a:t>: Year of reported counts, 2008-2016</a:t>
            </a:r>
          </a:p>
          <a:p>
            <a:pPr lvl="0"/>
            <a:r>
              <a:rPr lang="en-US" sz="2000" b="1" dirty="0"/>
              <a:t>month</a:t>
            </a:r>
            <a:r>
              <a:rPr lang="en-US" sz="2000" dirty="0"/>
              <a:t>: Month of reported counts, 1-12</a:t>
            </a:r>
          </a:p>
          <a:p>
            <a:endParaRPr lang="en-US" dirty="0"/>
          </a:p>
        </p:txBody>
      </p:sp>
    </p:spTree>
    <p:extLst>
      <p:ext uri="{BB962C8B-B14F-4D97-AF65-F5344CB8AC3E}">
        <p14:creationId xmlns:p14="http://schemas.microsoft.com/office/powerpoint/2010/main" val="1959799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EA51C-36E8-4D68-915B-B0947D3AB485}"/>
              </a:ext>
            </a:extLst>
          </p:cNvPr>
          <p:cNvSpPr>
            <a:spLocks noGrp="1"/>
          </p:cNvSpPr>
          <p:nvPr>
            <p:ph idx="1"/>
          </p:nvPr>
        </p:nvSpPr>
        <p:spPr>
          <a:xfrm>
            <a:off x="838200" y="386080"/>
            <a:ext cx="10515600" cy="5790883"/>
          </a:xfrm>
        </p:spPr>
        <p:txBody>
          <a:bodyPr>
            <a:normAutofit/>
          </a:bodyPr>
          <a:lstStyle/>
          <a:p>
            <a:pPr marL="0" indent="0">
              <a:buNone/>
            </a:pPr>
            <a:r>
              <a:rPr lang="en-US" sz="2000" b="1" dirty="0"/>
              <a:t>Dataset 2</a:t>
            </a:r>
          </a:p>
          <a:p>
            <a:r>
              <a:rPr lang="en-US" sz="2000" dirty="0"/>
              <a:t>Contains the list of London boroughs which is obtained from </a:t>
            </a:r>
            <a:r>
              <a:rPr lang="en-US" sz="2000" dirty="0" err="1"/>
              <a:t>wikipedia</a:t>
            </a:r>
            <a:r>
              <a:rPr lang="en-US" sz="2000" dirty="0"/>
              <a:t>.  It contains the following columns:</a:t>
            </a:r>
          </a:p>
          <a:p>
            <a:pPr lvl="0"/>
            <a:r>
              <a:rPr lang="en-US" sz="2000" b="1" dirty="0"/>
              <a:t>Borough: </a:t>
            </a:r>
            <a:r>
              <a:rPr lang="en-US" sz="2000" dirty="0"/>
              <a:t>Names of Borough in London</a:t>
            </a:r>
          </a:p>
          <a:p>
            <a:pPr lvl="0"/>
            <a:r>
              <a:rPr lang="en-US" sz="2000" b="1" dirty="0"/>
              <a:t>Inner: </a:t>
            </a:r>
            <a:r>
              <a:rPr lang="en-US" sz="2000" dirty="0"/>
              <a:t>Categorizing the borough as Inner London Borough or an Outer London Borough</a:t>
            </a:r>
          </a:p>
          <a:p>
            <a:pPr lvl="0"/>
            <a:r>
              <a:rPr lang="en-US" sz="2000" b="1" dirty="0"/>
              <a:t>Status: </a:t>
            </a:r>
            <a:r>
              <a:rPr lang="en-US" sz="2000" dirty="0"/>
              <a:t>Categorizing the borough as Royal, City or other</a:t>
            </a:r>
          </a:p>
          <a:p>
            <a:pPr lvl="0"/>
            <a:r>
              <a:rPr lang="en-US" sz="2000" b="1" dirty="0"/>
              <a:t>Local Authority</a:t>
            </a:r>
            <a:r>
              <a:rPr lang="en-US" sz="2000" dirty="0"/>
              <a:t>: Local Authority assigned to that borough</a:t>
            </a:r>
          </a:p>
          <a:p>
            <a:pPr lvl="0"/>
            <a:r>
              <a:rPr lang="en-US" sz="2000" b="1" dirty="0"/>
              <a:t>Political Control</a:t>
            </a:r>
            <a:r>
              <a:rPr lang="en-US" sz="2000" dirty="0"/>
              <a:t>: Political party that controls the borough</a:t>
            </a:r>
          </a:p>
          <a:p>
            <a:pPr lvl="0"/>
            <a:r>
              <a:rPr lang="en-US" sz="2000" b="1" dirty="0"/>
              <a:t>Headquarters:</a:t>
            </a:r>
            <a:r>
              <a:rPr lang="en-US" sz="2000" dirty="0"/>
              <a:t> HQ of the borough</a:t>
            </a:r>
          </a:p>
          <a:p>
            <a:pPr lvl="0"/>
            <a:r>
              <a:rPr lang="en-US" sz="2000" b="1" dirty="0"/>
              <a:t>Area (</a:t>
            </a:r>
            <a:r>
              <a:rPr lang="en-US" sz="2000" b="1" dirty="0" err="1"/>
              <a:t>sq</a:t>
            </a:r>
            <a:r>
              <a:rPr lang="en-US" sz="2000" b="1" dirty="0"/>
              <a:t> mi):</a:t>
            </a:r>
            <a:r>
              <a:rPr lang="en-US" sz="2000" dirty="0"/>
              <a:t> Area of the borough</a:t>
            </a:r>
          </a:p>
          <a:p>
            <a:pPr lvl="0"/>
            <a:r>
              <a:rPr lang="en-US" sz="2000" b="1" dirty="0"/>
              <a:t>Population</a:t>
            </a:r>
            <a:r>
              <a:rPr lang="en-US" sz="2000" dirty="0"/>
              <a:t>: Population in the borough </a:t>
            </a:r>
          </a:p>
          <a:p>
            <a:r>
              <a:rPr lang="en-US" sz="2000" b="1" dirty="0"/>
              <a:t>Nr. In map</a:t>
            </a:r>
            <a:r>
              <a:rPr lang="en-US" sz="2000" dirty="0"/>
              <a:t>: The number assigned to each borough to represent on a map</a:t>
            </a:r>
            <a:endParaRPr lang="en-US" sz="2000" b="1" dirty="0"/>
          </a:p>
        </p:txBody>
      </p:sp>
    </p:spTree>
    <p:extLst>
      <p:ext uri="{BB962C8B-B14F-4D97-AF65-F5344CB8AC3E}">
        <p14:creationId xmlns:p14="http://schemas.microsoft.com/office/powerpoint/2010/main" val="3303811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5DD0-352F-497A-AF73-A4896D7D4F7B}"/>
              </a:ext>
            </a:extLst>
          </p:cNvPr>
          <p:cNvSpPr>
            <a:spLocks noGrp="1"/>
          </p:cNvSpPr>
          <p:nvPr>
            <p:ph type="title"/>
          </p:nvPr>
        </p:nvSpPr>
        <p:spPr/>
        <p:txBody>
          <a:bodyPr/>
          <a:lstStyle/>
          <a:p>
            <a:r>
              <a:rPr lang="en-US" dirty="0"/>
              <a:t>3. Methodology</a:t>
            </a:r>
          </a:p>
        </p:txBody>
      </p:sp>
      <p:sp>
        <p:nvSpPr>
          <p:cNvPr id="3" name="Content Placeholder 2">
            <a:extLst>
              <a:ext uri="{FF2B5EF4-FFF2-40B4-BE49-F238E27FC236}">
                <a16:creationId xmlns:a16="http://schemas.microsoft.com/office/drawing/2014/main" id="{FBE28DDE-6267-453A-BF21-F3B870D0776F}"/>
              </a:ext>
            </a:extLst>
          </p:cNvPr>
          <p:cNvSpPr>
            <a:spLocks noGrp="1"/>
          </p:cNvSpPr>
          <p:nvPr>
            <p:ph idx="1"/>
          </p:nvPr>
        </p:nvSpPr>
        <p:spPr>
          <a:xfrm>
            <a:off x="838200" y="1461133"/>
            <a:ext cx="10515600" cy="5031741"/>
          </a:xfrm>
        </p:spPr>
        <p:txBody>
          <a:bodyPr>
            <a:normAutofit/>
          </a:bodyPr>
          <a:lstStyle/>
          <a:p>
            <a:r>
              <a:rPr lang="en-US" sz="2000" b="1" dirty="0"/>
              <a:t>Exploratory Data Analysis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r>
              <a:rPr lang="en-US" sz="2200" dirty="0"/>
              <a:t>Theft and handling is the highest reported crime in year 2016 followed by Violence against person, Burglary, Criminal Damage and so on. Other Notifiable offences is lowest in reported crime for year 2016.</a:t>
            </a:r>
          </a:p>
        </p:txBody>
      </p:sp>
      <p:pic>
        <p:nvPicPr>
          <p:cNvPr id="4" name="Picture 3">
            <a:extLst>
              <a:ext uri="{FF2B5EF4-FFF2-40B4-BE49-F238E27FC236}">
                <a16:creationId xmlns:a16="http://schemas.microsoft.com/office/drawing/2014/main" id="{A9FE139F-935A-4660-BB5D-78E60227589A}"/>
              </a:ext>
            </a:extLst>
          </p:cNvPr>
          <p:cNvPicPr/>
          <p:nvPr/>
        </p:nvPicPr>
        <p:blipFill>
          <a:blip r:embed="rId2"/>
          <a:stretch>
            <a:fillRect/>
          </a:stretch>
        </p:blipFill>
        <p:spPr>
          <a:xfrm>
            <a:off x="2589847" y="2056923"/>
            <a:ext cx="7012305" cy="2744153"/>
          </a:xfrm>
          <a:prstGeom prst="rect">
            <a:avLst/>
          </a:prstGeom>
        </p:spPr>
      </p:pic>
    </p:spTree>
    <p:extLst>
      <p:ext uri="{BB962C8B-B14F-4D97-AF65-F5344CB8AC3E}">
        <p14:creationId xmlns:p14="http://schemas.microsoft.com/office/powerpoint/2010/main" val="1835544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AD9C79AD-4E8E-4864-9D31-DE7F58FEC466}"/>
              </a:ext>
            </a:extLst>
          </p:cNvPr>
          <p:cNvPicPr>
            <a:picLocks noGrp="1"/>
          </p:cNvPicPr>
          <p:nvPr>
            <p:ph idx="1"/>
          </p:nvPr>
        </p:nvPicPr>
        <p:blipFill>
          <a:blip r:embed="rId2"/>
          <a:stretch>
            <a:fillRect/>
          </a:stretch>
        </p:blipFill>
        <p:spPr>
          <a:xfrm>
            <a:off x="3114675" y="554196"/>
            <a:ext cx="5962650" cy="3571875"/>
          </a:xfrm>
          <a:prstGeom prst="rect">
            <a:avLst/>
          </a:prstGeom>
        </p:spPr>
      </p:pic>
      <p:sp>
        <p:nvSpPr>
          <p:cNvPr id="7" name="Rectangle 6">
            <a:extLst>
              <a:ext uri="{FF2B5EF4-FFF2-40B4-BE49-F238E27FC236}">
                <a16:creationId xmlns:a16="http://schemas.microsoft.com/office/drawing/2014/main" id="{3F005004-B61C-4645-8DE7-71D34EB41C65}"/>
              </a:ext>
            </a:extLst>
          </p:cNvPr>
          <p:cNvSpPr/>
          <p:nvPr/>
        </p:nvSpPr>
        <p:spPr>
          <a:xfrm>
            <a:off x="254000" y="4613751"/>
            <a:ext cx="11684000" cy="1065676"/>
          </a:xfrm>
          <a:prstGeom prst="rect">
            <a:avLst/>
          </a:prstGeom>
        </p:spPr>
        <p:txBody>
          <a:bodyPr wrap="square">
            <a:spAutoFit/>
          </a:bodyPr>
          <a:lstStyle/>
          <a:p>
            <a:pPr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Above figure represents the London Borough with Highest number of crimes reported in descending order. Westminster has the highest number of reported crimes which is 48330 which is followed by </a:t>
            </a:r>
            <a:r>
              <a:rPr lang="en-US" sz="2000" dirty="0" err="1">
                <a:latin typeface="Calibri" panose="020F0502020204030204" pitchFamily="34" charset="0"/>
                <a:ea typeface="Calibri" panose="020F0502020204030204" pitchFamily="34" charset="0"/>
                <a:cs typeface="Times New Roman" panose="02020603050405020304" pitchFamily="18" charset="0"/>
              </a:rPr>
              <a:t>Lamberth</a:t>
            </a:r>
            <a:r>
              <a:rPr lang="en-US" sz="2000" dirty="0">
                <a:latin typeface="Calibri" panose="020F0502020204030204" pitchFamily="34" charset="0"/>
                <a:ea typeface="Calibri" panose="020F0502020204030204" pitchFamily="34" charset="0"/>
                <a:cs typeface="Times New Roman" panose="02020603050405020304" pitchFamily="18" charset="0"/>
              </a:rPr>
              <a:t> (34071), Southwark (31636), </a:t>
            </a:r>
            <a:r>
              <a:rPr lang="en-US" sz="2000" dirty="0" err="1">
                <a:latin typeface="Calibri" panose="020F0502020204030204" pitchFamily="34" charset="0"/>
                <a:ea typeface="Calibri" panose="020F0502020204030204" pitchFamily="34" charset="0"/>
                <a:cs typeface="Times New Roman" panose="02020603050405020304" pitchFamily="18" charset="0"/>
              </a:rPr>
              <a:t>Newham</a:t>
            </a:r>
            <a:r>
              <a:rPr lang="en-US" sz="2000" dirty="0">
                <a:latin typeface="Calibri" panose="020F0502020204030204" pitchFamily="34" charset="0"/>
                <a:ea typeface="Calibri" panose="020F0502020204030204" pitchFamily="34" charset="0"/>
                <a:cs typeface="Times New Roman" panose="02020603050405020304" pitchFamily="18" charset="0"/>
              </a:rPr>
              <a:t>(30090) and Tower Hamlets (29253). </a:t>
            </a:r>
          </a:p>
        </p:txBody>
      </p:sp>
    </p:spTree>
    <p:extLst>
      <p:ext uri="{BB962C8B-B14F-4D97-AF65-F5344CB8AC3E}">
        <p14:creationId xmlns:p14="http://schemas.microsoft.com/office/powerpoint/2010/main" val="2814005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19C8B0C-EABD-4986-89FE-F51A36CA7CF3}"/>
              </a:ext>
            </a:extLst>
          </p:cNvPr>
          <p:cNvPicPr>
            <a:picLocks noGrp="1"/>
          </p:cNvPicPr>
          <p:nvPr>
            <p:ph idx="1"/>
          </p:nvPr>
        </p:nvPicPr>
        <p:blipFill>
          <a:blip r:embed="rId2"/>
          <a:stretch>
            <a:fillRect/>
          </a:stretch>
        </p:blipFill>
        <p:spPr>
          <a:xfrm>
            <a:off x="3057525" y="306070"/>
            <a:ext cx="6076950" cy="3629025"/>
          </a:xfrm>
          <a:prstGeom prst="rect">
            <a:avLst/>
          </a:prstGeom>
        </p:spPr>
      </p:pic>
      <p:sp>
        <p:nvSpPr>
          <p:cNvPr id="5" name="Rectangle 4">
            <a:extLst>
              <a:ext uri="{FF2B5EF4-FFF2-40B4-BE49-F238E27FC236}">
                <a16:creationId xmlns:a16="http://schemas.microsoft.com/office/drawing/2014/main" id="{8D187EDA-B93C-4541-B724-63C481AB97F0}"/>
              </a:ext>
            </a:extLst>
          </p:cNvPr>
          <p:cNvSpPr/>
          <p:nvPr/>
        </p:nvSpPr>
        <p:spPr>
          <a:xfrm>
            <a:off x="193674" y="4369756"/>
            <a:ext cx="11845925" cy="1065676"/>
          </a:xfrm>
          <a:prstGeom prst="rect">
            <a:avLst/>
          </a:prstGeom>
        </p:spPr>
        <p:txBody>
          <a:bodyPr wrap="square">
            <a:spAutoFit/>
          </a:bodyPr>
          <a:lstStyle/>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Above figure represents the London borough with least number of Crimes reported for year 2016. City of London has the least number of reported crime of 178 instances among all the Boroughs in London, followed by Kingston upon Thames (9983), Sutton Borough (10658), Richmond upon Thames(11074) and Merton (12755). </a:t>
            </a:r>
          </a:p>
        </p:txBody>
      </p:sp>
    </p:spTree>
    <p:extLst>
      <p:ext uri="{BB962C8B-B14F-4D97-AF65-F5344CB8AC3E}">
        <p14:creationId xmlns:p14="http://schemas.microsoft.com/office/powerpoint/2010/main" val="3876609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16DF135-AE51-4737-9690-387077E48D1B}"/>
              </a:ext>
            </a:extLst>
          </p:cNvPr>
          <p:cNvPicPr>
            <a:picLocks noGrp="1"/>
          </p:cNvPicPr>
          <p:nvPr>
            <p:ph idx="1"/>
          </p:nvPr>
        </p:nvPicPr>
        <p:blipFill>
          <a:blip r:embed="rId2"/>
          <a:stretch>
            <a:fillRect/>
          </a:stretch>
        </p:blipFill>
        <p:spPr>
          <a:xfrm>
            <a:off x="3206115" y="961549"/>
            <a:ext cx="5962650" cy="3600450"/>
          </a:xfrm>
          <a:prstGeom prst="rect">
            <a:avLst/>
          </a:prstGeom>
        </p:spPr>
      </p:pic>
      <p:sp>
        <p:nvSpPr>
          <p:cNvPr id="5" name="Rectangle 4">
            <a:extLst>
              <a:ext uri="{FF2B5EF4-FFF2-40B4-BE49-F238E27FC236}">
                <a16:creationId xmlns:a16="http://schemas.microsoft.com/office/drawing/2014/main" id="{9494CA09-2D76-4898-A722-CF91FAD50300}"/>
              </a:ext>
            </a:extLst>
          </p:cNvPr>
          <p:cNvSpPr/>
          <p:nvPr/>
        </p:nvSpPr>
        <p:spPr>
          <a:xfrm>
            <a:off x="482600" y="4785360"/>
            <a:ext cx="11226800" cy="400110"/>
          </a:xfrm>
          <a:prstGeom prst="rect">
            <a:avLst/>
          </a:prstGeom>
        </p:spPr>
        <p:txBody>
          <a:bodyPr wrap="square">
            <a:spAutoFit/>
          </a:bodyPr>
          <a:lstStyle/>
          <a:p>
            <a:pPr algn="ctr"/>
            <a:r>
              <a:rPr lang="en-US" sz="2000" dirty="0">
                <a:latin typeface="Calibri" panose="020F0502020204030204" pitchFamily="34" charset="0"/>
                <a:ea typeface="Calibri" panose="020F0502020204030204" pitchFamily="34" charset="0"/>
                <a:cs typeface="Times New Roman" panose="02020603050405020304" pitchFamily="18" charset="0"/>
              </a:rPr>
              <a:t>Above figure represents the 15 Neighborhoods in Kingston upon Thames</a:t>
            </a:r>
            <a:endParaRPr lang="en-US" sz="2000" dirty="0"/>
          </a:p>
        </p:txBody>
      </p:sp>
    </p:spTree>
    <p:extLst>
      <p:ext uri="{BB962C8B-B14F-4D97-AF65-F5344CB8AC3E}">
        <p14:creationId xmlns:p14="http://schemas.microsoft.com/office/powerpoint/2010/main" val="1599927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01BD-2C83-441E-887F-0D8353148D0A}"/>
              </a:ext>
            </a:extLst>
          </p:cNvPr>
          <p:cNvSpPr>
            <a:spLocks noGrp="1"/>
          </p:cNvSpPr>
          <p:nvPr>
            <p:ph type="title"/>
          </p:nvPr>
        </p:nvSpPr>
        <p:spPr>
          <a:xfrm>
            <a:off x="838200" y="365125"/>
            <a:ext cx="10515600" cy="813435"/>
          </a:xfrm>
        </p:spPr>
        <p:txBody>
          <a:bodyPr>
            <a:normAutofit/>
          </a:bodyPr>
          <a:lstStyle/>
          <a:p>
            <a:r>
              <a:rPr lang="en-US" sz="2000" b="1" dirty="0"/>
              <a:t>Neighborhoods in Kingston upon Thames</a:t>
            </a:r>
          </a:p>
        </p:txBody>
      </p:sp>
      <p:pic>
        <p:nvPicPr>
          <p:cNvPr id="4" name="Content Placeholder 3">
            <a:extLst>
              <a:ext uri="{FF2B5EF4-FFF2-40B4-BE49-F238E27FC236}">
                <a16:creationId xmlns:a16="http://schemas.microsoft.com/office/drawing/2014/main" id="{2D89C408-350B-42FB-84C3-E69BF911047C}"/>
              </a:ext>
            </a:extLst>
          </p:cNvPr>
          <p:cNvPicPr>
            <a:picLocks noGrp="1"/>
          </p:cNvPicPr>
          <p:nvPr>
            <p:ph idx="1"/>
          </p:nvPr>
        </p:nvPicPr>
        <p:blipFill>
          <a:blip r:embed="rId2"/>
          <a:stretch>
            <a:fillRect/>
          </a:stretch>
        </p:blipFill>
        <p:spPr>
          <a:xfrm>
            <a:off x="3857624" y="1550194"/>
            <a:ext cx="4788535" cy="4718526"/>
          </a:xfrm>
          <a:prstGeom prst="rect">
            <a:avLst/>
          </a:prstGeom>
        </p:spPr>
      </p:pic>
    </p:spTree>
    <p:extLst>
      <p:ext uri="{BB962C8B-B14F-4D97-AF65-F5344CB8AC3E}">
        <p14:creationId xmlns:p14="http://schemas.microsoft.com/office/powerpoint/2010/main" val="2637430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888</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The Battle of Neighborhoods  Raghavendra Kumar Punugu – 11/22/2019  </vt:lpstr>
      <vt:lpstr>1. Introduction</vt:lpstr>
      <vt:lpstr>2. Data Cleaning</vt:lpstr>
      <vt:lpstr>PowerPoint Presentation</vt:lpstr>
      <vt:lpstr>3. Methodology</vt:lpstr>
      <vt:lpstr>PowerPoint Presentation</vt:lpstr>
      <vt:lpstr>PowerPoint Presentation</vt:lpstr>
      <vt:lpstr>PowerPoint Presentation</vt:lpstr>
      <vt:lpstr>Neighborhoods in Kingston upon Thames</vt:lpstr>
      <vt:lpstr>4. Results</vt:lpstr>
      <vt:lpstr>PowerPoint Presentation</vt:lpstr>
      <vt:lpstr>PowerPoint Presentation</vt:lpstr>
      <vt:lpstr>5. Discussions</vt:lpstr>
      <vt:lpstr>6.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dc:title>
  <dc:creator>Raghavendra Punugu</dc:creator>
  <cp:lastModifiedBy>Raghavendra Punugu</cp:lastModifiedBy>
  <cp:revision>67</cp:revision>
  <dcterms:created xsi:type="dcterms:W3CDTF">2019-11-23T01:16:22Z</dcterms:created>
  <dcterms:modified xsi:type="dcterms:W3CDTF">2019-11-23T01:45:57Z</dcterms:modified>
</cp:coreProperties>
</file>