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816" userDrawn="1">
          <p15:clr>
            <a:srgbClr val="A4A3A4"/>
          </p15:clr>
        </p15:guide>
        <p15:guide id="2" pos="5110" userDrawn="1">
          <p15:clr>
            <a:srgbClr val="A4A3A4"/>
          </p15:clr>
        </p15:guide>
        <p15:guide id="3" orient="horz" pos="822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4C2F"/>
    <a:srgbClr val="95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21" autoAdjust="0"/>
    <p:restoredTop sz="95256"/>
  </p:normalViewPr>
  <p:slideViewPr>
    <p:cSldViewPr snapToGrid="0" snapToObjects="1">
      <p:cViewPr>
        <p:scale>
          <a:sx n="81" d="100"/>
          <a:sy n="81" d="100"/>
        </p:scale>
        <p:origin x="-480" y="-72"/>
      </p:cViewPr>
      <p:guideLst>
        <p:guide orient="horz" pos="3816"/>
        <p:guide orient="horz" pos="822"/>
        <p:guide orient="horz" pos="2160"/>
        <p:guide pos="5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BDD1C-9414-774C-BC27-047C03FCE7C6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5123D-27AA-2A42-90D5-E4819901C0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88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A99E32A-9620-994C-8093-3FE335BD35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ound Same Side Corner Rectangle 7">
            <a:extLst>
              <a:ext uri="{FF2B5EF4-FFF2-40B4-BE49-F238E27FC236}">
                <a16:creationId xmlns:a16="http://schemas.microsoft.com/office/drawing/2014/main" xmlns="" id="{8F83C680-9199-D745-94C3-4F481453C912}"/>
              </a:ext>
            </a:extLst>
          </p:cNvPr>
          <p:cNvSpPr/>
          <p:nvPr userDrawn="1"/>
        </p:nvSpPr>
        <p:spPr>
          <a:xfrm rot="16200000">
            <a:off x="7526577" y="781974"/>
            <a:ext cx="1655763" cy="7675085"/>
          </a:xfrm>
          <a:prstGeom prst="round2SameRect">
            <a:avLst>
              <a:gd name="adj1" fmla="val 8997"/>
              <a:gd name="adj2" fmla="val 0"/>
            </a:avLst>
          </a:prstGeom>
          <a:gradFill>
            <a:gsLst>
              <a:gs pos="12000">
                <a:srgbClr val="34005F"/>
              </a:gs>
              <a:gs pos="100000">
                <a:srgbClr val="F94C3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A6CE6D0-E8A5-ED4F-8B00-67927E0542F0}"/>
              </a:ext>
            </a:extLst>
          </p:cNvPr>
          <p:cNvSpPr/>
          <p:nvPr userDrawn="1"/>
        </p:nvSpPr>
        <p:spPr>
          <a:xfrm>
            <a:off x="0" y="6356350"/>
            <a:ext cx="12192000" cy="264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C51B308-51E0-DF49-A909-4A25A14B6A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83614" y="475775"/>
            <a:ext cx="1524000" cy="9327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ABE18A-14CE-994D-925B-230B9E1C5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0134" y="3791634"/>
            <a:ext cx="7047480" cy="913414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C154023-7FAD-4F48-8578-69A13DBCF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0134" y="4797123"/>
            <a:ext cx="7047480" cy="650275"/>
          </a:xfrm>
        </p:spPr>
        <p:txBody>
          <a:bodyPr>
            <a:normAutofit/>
          </a:bodyPr>
          <a:lstStyle>
            <a:lvl1pPr marL="0" indent="0" algn="l">
              <a:spcBef>
                <a:spcPts val="5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B998E915-4FB7-7943-80AE-110C6143FF94}"/>
              </a:ext>
            </a:extLst>
          </p:cNvPr>
          <p:cNvSpPr txBox="1">
            <a:spLocks/>
          </p:cNvSpPr>
          <p:nvPr userDrawn="1"/>
        </p:nvSpPr>
        <p:spPr>
          <a:xfrm>
            <a:off x="396607" y="6369814"/>
            <a:ext cx="3503363" cy="2647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42319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www.sasken.com  |  </a:t>
            </a:r>
            <a:r>
              <a:rPr lang="en-IN" sz="900" b="0" i="0" kern="1200" dirty="0">
                <a:solidFill>
                  <a:schemeClr val="accent2"/>
                </a:solidFill>
                <a:effectLst/>
                <a:latin typeface="Trebuchet MS" charset="0"/>
                <a:ea typeface="Trebuchet MS" charset="0"/>
                <a:cs typeface="Trebuchet MS" charset="0"/>
              </a:rPr>
              <a:t>© </a:t>
            </a:r>
            <a:r>
              <a:rPr lang="en-US" dirty="0">
                <a:solidFill>
                  <a:schemeClr val="accent2"/>
                </a:solidFill>
              </a:rPr>
              <a:t>Sasken Technologies Ltd.</a:t>
            </a:r>
          </a:p>
        </p:txBody>
      </p:sp>
    </p:spTree>
    <p:extLst>
      <p:ext uri="{BB962C8B-B14F-4D97-AF65-F5344CB8AC3E}">
        <p14:creationId xmlns:p14="http://schemas.microsoft.com/office/powerpoint/2010/main" val="2326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B8DADB-7429-6B45-91B7-D4C4A105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E3EE0AD-AD5A-2F4D-8C06-B1D561C9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963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3A1AD44-06F9-FB41-BA1D-1AD2D767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63488" y="365125"/>
            <a:ext cx="2368627" cy="5506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9AA22C8-A7F3-554C-892F-8E5480CE8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96606" y="365125"/>
            <a:ext cx="8956713" cy="550686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91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CC8124-5BE1-CE48-97AB-F4C659E2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9A1830-AB59-0D48-AA35-D16DD563E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093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2BD6791-ED0B-6941-90A4-BAC3D82755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2000">
                <a:srgbClr val="34005F"/>
              </a:gs>
              <a:gs pos="100000">
                <a:srgbClr val="F94C30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E26FE5-2D30-1A4B-B301-3FE73480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227" y="1872867"/>
            <a:ext cx="7866044" cy="1455715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8C250A-C55C-134F-82A8-C30854E4B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4227" y="3399639"/>
            <a:ext cx="7866044" cy="76473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FC81C12-9346-7047-A0F9-8C8D9CF142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83614" y="5449473"/>
            <a:ext cx="1524000" cy="932721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9158F54D-CEF9-4545-AC88-4AA4AA3C76E8}"/>
              </a:ext>
            </a:extLst>
          </p:cNvPr>
          <p:cNvSpPr txBox="1">
            <a:spLocks/>
          </p:cNvSpPr>
          <p:nvPr userDrawn="1"/>
        </p:nvSpPr>
        <p:spPr>
          <a:xfrm>
            <a:off x="396607" y="6546086"/>
            <a:ext cx="3503363" cy="2647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42319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www.sasken.com  |  </a:t>
            </a:r>
            <a:r>
              <a:rPr lang="en-IN" sz="900" b="0" i="0" kern="1200" dirty="0">
                <a:solidFill>
                  <a:schemeClr val="bg1"/>
                </a:solidFill>
                <a:effectLst/>
                <a:latin typeface="Trebuchet MS" charset="0"/>
                <a:ea typeface="Trebuchet MS" charset="0"/>
                <a:cs typeface="Trebuchet MS" charset="0"/>
              </a:rPr>
              <a:t>© </a:t>
            </a:r>
            <a:r>
              <a:rPr lang="en-US" dirty="0">
                <a:solidFill>
                  <a:schemeClr val="bg1"/>
                </a:solidFill>
              </a:rPr>
              <a:t>Sasken Technologies Ltd.</a:t>
            </a:r>
          </a:p>
        </p:txBody>
      </p:sp>
    </p:spTree>
    <p:extLst>
      <p:ext uri="{BB962C8B-B14F-4D97-AF65-F5344CB8AC3E}">
        <p14:creationId xmlns:p14="http://schemas.microsoft.com/office/powerpoint/2010/main" val="237199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8613DB-C785-A445-A00A-2DC31AF07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6607" y="1355075"/>
            <a:ext cx="5623193" cy="45169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B1F29F6-45A6-2244-BE9C-CF3B533DB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355075"/>
            <a:ext cx="5648899" cy="45169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96C0AF3D-4BF8-D940-A026-9CEDC8F93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07" y="365126"/>
            <a:ext cx="11424492" cy="8687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964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600D3A3-41EF-C447-8FEE-9D364E923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607" y="1366091"/>
            <a:ext cx="5623193" cy="665258"/>
          </a:xfrm>
        </p:spPr>
        <p:txBody>
          <a:bodyPr anchor="ctr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EED59E3-7276-1E43-BB13-9F7DCE957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366091"/>
            <a:ext cx="5637883" cy="665258"/>
          </a:xfrm>
        </p:spPr>
        <p:txBody>
          <a:bodyPr anchor="ctr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B7B70A64-A8C1-0741-AB00-A43CB424351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96607" y="2159997"/>
            <a:ext cx="5623193" cy="37155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xmlns="" id="{F6FE0D3E-935E-A549-B18B-E8E3BA289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2159997"/>
            <a:ext cx="5648899" cy="37155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A2C5389A-2382-C54E-8CFB-9173C7D6B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07" y="365126"/>
            <a:ext cx="11424492" cy="8687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890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015EF4-E97D-F141-8F5E-AC32168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646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BF7A44E-708F-C64C-9A94-7DAD428DC9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ound Same Side Corner Rectangle 5">
            <a:extLst>
              <a:ext uri="{FF2B5EF4-FFF2-40B4-BE49-F238E27FC236}">
                <a16:creationId xmlns:a16="http://schemas.microsoft.com/office/drawing/2014/main" xmlns="" id="{B99F6093-AA72-8441-A821-4FA8C8791B12}"/>
              </a:ext>
            </a:extLst>
          </p:cNvPr>
          <p:cNvSpPr/>
          <p:nvPr userDrawn="1"/>
        </p:nvSpPr>
        <p:spPr>
          <a:xfrm rot="16200000">
            <a:off x="7526577" y="781974"/>
            <a:ext cx="1655763" cy="7675085"/>
          </a:xfrm>
          <a:prstGeom prst="round2SameRect">
            <a:avLst>
              <a:gd name="adj1" fmla="val 8997"/>
              <a:gd name="adj2" fmla="val 0"/>
            </a:avLst>
          </a:prstGeom>
          <a:gradFill>
            <a:gsLst>
              <a:gs pos="12000">
                <a:srgbClr val="34005F"/>
              </a:gs>
              <a:gs pos="100000">
                <a:srgbClr val="F94C3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8466685-06E2-5740-870B-843544095EC4}"/>
              </a:ext>
            </a:extLst>
          </p:cNvPr>
          <p:cNvSpPr/>
          <p:nvPr userDrawn="1"/>
        </p:nvSpPr>
        <p:spPr>
          <a:xfrm>
            <a:off x="0" y="6356350"/>
            <a:ext cx="12192000" cy="264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2491948-0AF8-2240-878B-7FBC573049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83614" y="475775"/>
            <a:ext cx="1524000" cy="93272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5A630C4B-19F1-8946-9531-DD6577C2B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0134" y="3791634"/>
            <a:ext cx="7047480" cy="913414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929B655B-1235-9649-B5B4-82357405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0134" y="4797123"/>
            <a:ext cx="7047480" cy="650275"/>
          </a:xfrm>
        </p:spPr>
        <p:txBody>
          <a:bodyPr>
            <a:normAutofit/>
          </a:bodyPr>
          <a:lstStyle>
            <a:lvl1pPr marL="0" indent="0" algn="l">
              <a:spcBef>
                <a:spcPts val="5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85E03CA4-6D87-4746-B68E-9E154AA30708}"/>
              </a:ext>
            </a:extLst>
          </p:cNvPr>
          <p:cNvSpPr txBox="1">
            <a:spLocks/>
          </p:cNvSpPr>
          <p:nvPr userDrawn="1"/>
        </p:nvSpPr>
        <p:spPr>
          <a:xfrm>
            <a:off x="396607" y="6369814"/>
            <a:ext cx="3503363" cy="2647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42319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www.sasken.com  |  </a:t>
            </a:r>
            <a:r>
              <a:rPr lang="en-IN" sz="900" b="0" i="0" kern="1200" dirty="0">
                <a:solidFill>
                  <a:schemeClr val="accent2"/>
                </a:solidFill>
                <a:effectLst/>
                <a:latin typeface="Trebuchet MS" charset="0"/>
                <a:ea typeface="Trebuchet MS" charset="0"/>
                <a:cs typeface="Trebuchet MS" charset="0"/>
              </a:rPr>
              <a:t>© </a:t>
            </a:r>
            <a:r>
              <a:rPr lang="en-US" dirty="0">
                <a:solidFill>
                  <a:schemeClr val="accent2"/>
                </a:solidFill>
              </a:rPr>
              <a:t>Sasken Technologies Ltd.</a:t>
            </a:r>
          </a:p>
        </p:txBody>
      </p:sp>
    </p:spTree>
    <p:extLst>
      <p:ext uri="{BB962C8B-B14F-4D97-AF65-F5344CB8AC3E}">
        <p14:creationId xmlns:p14="http://schemas.microsoft.com/office/powerpoint/2010/main" val="364994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6BD84E-526A-8F4C-99B0-82F81FBBC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61" y="1388125"/>
            <a:ext cx="7535538" cy="4472925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  <a:lvl2pPr marL="360000" indent="-171450">
              <a:buFont typeface="Arial" panose="020B0604020202020204" pitchFamily="34" charset="0"/>
              <a:buChar char="•"/>
              <a:defRPr sz="1100"/>
            </a:lvl2pPr>
            <a:lvl3pPr marL="540000" indent="-171450">
              <a:buFont typeface="Arial" panose="020B0604020202020204" pitchFamily="34" charset="0"/>
              <a:buChar char="•"/>
              <a:defRPr sz="1050"/>
            </a:lvl3pPr>
            <a:lvl4pPr marL="720000" indent="-171450">
              <a:buFont typeface="Arial" panose="020B0604020202020204" pitchFamily="34" charset="0"/>
              <a:buChar char="•"/>
              <a:defRPr sz="1000"/>
            </a:lvl4pPr>
            <a:lvl5pPr marL="900000" indent="-171450">
              <a:buFont typeface="Arial" panose="020B0604020202020204" pitchFamily="34" charset="0"/>
              <a:buChar char="•"/>
              <a:defRPr sz="1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DBB57AFF-B8E6-F446-9F05-F8FB9744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07" y="365126"/>
            <a:ext cx="11424492" cy="8687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D593D365-9093-E847-97CF-DAA1C5DE030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96607" y="5607659"/>
            <a:ext cx="3591499" cy="37457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Case Study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1005E52-26F1-224A-B519-B48A0355A22C}"/>
              </a:ext>
            </a:extLst>
          </p:cNvPr>
          <p:cNvSpPr>
            <a:spLocks noChangeAspect="1"/>
          </p:cNvSpPr>
          <p:nvPr userDrawn="1"/>
        </p:nvSpPr>
        <p:spPr>
          <a:xfrm>
            <a:off x="396607" y="1388125"/>
            <a:ext cx="3600000" cy="39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78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BDCFEB0-D591-F343-8C53-C2321E0A7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27084" y="1410158"/>
            <a:ext cx="7205032" cy="445089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2093869-2ABC-A34D-A23E-F1DC55055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6607" y="1410159"/>
            <a:ext cx="3978811" cy="44588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FFB9669-E632-904D-AD54-47A46F17F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07" y="365126"/>
            <a:ext cx="3978811" cy="8687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212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0A45FEE-9353-0B4B-9448-85571D3651B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029"/>
            <a:ext cx="12205186" cy="740845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D1C4C06-E461-D14B-8844-DD51C4426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07" y="365126"/>
            <a:ext cx="11424492" cy="8687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53F4E8-7118-1347-8A37-47FFCB6FB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607" y="1361078"/>
            <a:ext cx="11424492" cy="451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40D24F13-E1ED-1440-951F-6B1C80B8D63F}"/>
              </a:ext>
            </a:extLst>
          </p:cNvPr>
          <p:cNvSpPr txBox="1">
            <a:spLocks/>
          </p:cNvSpPr>
          <p:nvPr userDrawn="1"/>
        </p:nvSpPr>
        <p:spPr>
          <a:xfrm>
            <a:off x="396607" y="6546086"/>
            <a:ext cx="3503363" cy="2647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42319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www.sasken.com  </a:t>
            </a:r>
            <a:r>
              <a:rPr lang="en-US" dirty="0">
                <a:solidFill>
                  <a:schemeClr val="accent2"/>
                </a:solidFill>
              </a:rPr>
              <a:t>|  </a:t>
            </a:r>
            <a:r>
              <a:rPr lang="en-IN" sz="900" b="0" i="0" kern="1200" dirty="0">
                <a:solidFill>
                  <a:schemeClr val="accent2"/>
                </a:solidFill>
                <a:effectLst/>
                <a:latin typeface="Trebuchet MS" charset="0"/>
                <a:ea typeface="Trebuchet MS" charset="0"/>
                <a:cs typeface="Trebuchet MS" charset="0"/>
              </a:rPr>
              <a:t>© </a:t>
            </a:r>
            <a:r>
              <a:rPr lang="en-US" dirty="0">
                <a:solidFill>
                  <a:schemeClr val="accent2"/>
                </a:solidFill>
              </a:rPr>
              <a:t>Sasken Technologies Ltd.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5CE49B4-1696-ED4B-B045-347873B267D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796374" y="44288"/>
            <a:ext cx="343232" cy="343232"/>
          </a:xfrm>
          <a:prstGeom prst="rect">
            <a:avLst/>
          </a:prstGeom>
        </p:spPr>
      </p:pic>
      <p:sp>
        <p:nvSpPr>
          <p:cNvPr id="12" name="Text Box 5">
            <a:extLst>
              <a:ext uri="{FF2B5EF4-FFF2-40B4-BE49-F238E27FC236}">
                <a16:creationId xmlns:a16="http://schemas.microsoft.com/office/drawing/2014/main" xmlns="" id="{D313B96B-835F-6145-AD22-B9259CE8EF0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602620" y="6598915"/>
            <a:ext cx="58322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algn="ctr" eaLnBrk="1" hangingPunct="1"/>
            <a:fld id="{87D6044F-B15A-44D3-9875-5894CAB55938}" type="slidenum">
              <a:rPr lang="en-US" sz="1000" smtClean="0">
                <a:solidFill>
                  <a:srgbClr val="423191"/>
                </a:solidFill>
              </a:rPr>
              <a:pPr algn="ctr" eaLnBrk="1" hangingPunct="1"/>
              <a:t>‹#›</a:t>
            </a:fld>
            <a:endParaRPr lang="en-US" sz="1000" dirty="0">
              <a:solidFill>
                <a:srgbClr val="423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02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0000"/>
        </a:lnSpc>
        <a:spcBef>
          <a:spcPts val="1000"/>
        </a:spcBef>
        <a:buClr>
          <a:srgbClr val="FF0000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71450" algn="l" defTabSz="914400" rtl="0" eaLnBrk="1" latinLnBrk="0" hangingPunct="1">
        <a:lnSpc>
          <a:spcPct val="90000"/>
        </a:lnSpc>
        <a:spcBef>
          <a:spcPts val="500"/>
        </a:spcBef>
        <a:buClr>
          <a:srgbClr val="FF0000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71450" algn="l" defTabSz="914400" rtl="0" eaLnBrk="1" latinLnBrk="0" hangingPunct="1">
        <a:lnSpc>
          <a:spcPct val="90000"/>
        </a:lnSpc>
        <a:spcBef>
          <a:spcPts val="500"/>
        </a:spcBef>
        <a:buClr>
          <a:srgbClr val="FF0000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71450" algn="l" defTabSz="914400" rtl="0" eaLnBrk="1" latinLnBrk="0" hangingPunct="1">
        <a:lnSpc>
          <a:spcPct val="90000"/>
        </a:lnSpc>
        <a:spcBef>
          <a:spcPts val="500"/>
        </a:spcBef>
        <a:buClr>
          <a:srgbClr val="FF0000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71450" algn="l" defTabSz="914400" rtl="0" eaLnBrk="1" latinLnBrk="0" hangingPunct="1">
        <a:lnSpc>
          <a:spcPct val="90000"/>
        </a:lnSpc>
        <a:spcBef>
          <a:spcPts val="500"/>
        </a:spcBef>
        <a:buClr>
          <a:srgbClr val="FF0000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aghu H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xmlns="" id="{57316ECB-8983-644D-B1B8-81B2BCC0449D}"/>
              </a:ext>
            </a:extLst>
          </p:cNvPr>
          <p:cNvSpPr/>
          <p:nvPr/>
        </p:nvSpPr>
        <p:spPr>
          <a:xfrm>
            <a:off x="401446" y="1366157"/>
            <a:ext cx="11419653" cy="536299"/>
          </a:xfrm>
          <a:prstGeom prst="roundRect">
            <a:avLst>
              <a:gd name="adj" fmla="val 459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1446" y="3227598"/>
            <a:ext cx="2199298" cy="28439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rebuchet MS" panose="020B0703020202090204" pitchFamily="34" charset="0"/>
              </a:rPr>
              <a:t>Key Project Contributions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1446" y="3646216"/>
            <a:ext cx="6348989" cy="280076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71450" indent="-171450" algn="just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 smtClean="0"/>
              <a:t> Worked </a:t>
            </a:r>
            <a:r>
              <a:rPr lang="en-US" sz="1100" dirty="0"/>
              <a:t>on </a:t>
            </a:r>
            <a:r>
              <a:rPr lang="en-US" sz="1100" b="1" dirty="0"/>
              <a:t>GIT </a:t>
            </a:r>
            <a:endParaRPr lang="en-US" sz="1100" b="1" dirty="0" smtClean="0"/>
          </a:p>
          <a:p>
            <a:pPr marL="171450" indent="-171450" algn="just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 b="1" dirty="0"/>
              <a:t> </a:t>
            </a:r>
            <a:r>
              <a:rPr lang="en-US" sz="1100" dirty="0"/>
              <a:t>Worked on </a:t>
            </a:r>
            <a:r>
              <a:rPr lang="en-US" sz="1100" b="1" dirty="0"/>
              <a:t>Linux and shell scripts</a:t>
            </a:r>
            <a:r>
              <a:rPr lang="en-US" sz="1100" dirty="0"/>
              <a:t> to automate build </a:t>
            </a:r>
            <a:r>
              <a:rPr lang="en-US" sz="1100" dirty="0" smtClean="0"/>
              <a:t>process.</a:t>
            </a:r>
          </a:p>
          <a:p>
            <a:pPr marL="171450" lvl="0" indent="-171450" algn="just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 Doing patch and Load builds. Debugging and fixing issues if there are any build failures.</a:t>
            </a:r>
          </a:p>
          <a:p>
            <a:pPr marL="171450" lvl="0" indent="-171450" algn="just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 Performed build and release of all software cycles engineering, test, production, update, patches, and maintenance. Wrote scripts in </a:t>
            </a:r>
            <a:r>
              <a:rPr lang="en-US" sz="1100" dirty="0" smtClean="0"/>
              <a:t>bash </a:t>
            </a:r>
            <a:r>
              <a:rPr lang="en-US" sz="1100" dirty="0"/>
              <a:t>to automate the build release processes. Debugged build failures</a:t>
            </a:r>
            <a:r>
              <a:rPr lang="en-US" sz="1100" dirty="0" smtClean="0"/>
              <a:t>.</a:t>
            </a:r>
          </a:p>
          <a:p>
            <a:pPr marL="171450" indent="-171450" algn="just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 Automated builds and deployment of </a:t>
            </a:r>
            <a:r>
              <a:rPr lang="en-US" sz="1100" dirty="0" smtClean="0"/>
              <a:t>Back-end</a:t>
            </a:r>
            <a:r>
              <a:rPr lang="en-US" sz="1100" dirty="0"/>
              <a:t>, Front-end using Jenkins CI tool with automated code backup and restoration solution</a:t>
            </a:r>
            <a:r>
              <a:rPr lang="en-US" sz="1100" dirty="0" smtClean="0"/>
              <a:t>.</a:t>
            </a:r>
          </a:p>
          <a:p>
            <a:pPr marL="171450" indent="-171450" algn="just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 </a:t>
            </a:r>
            <a:r>
              <a:rPr lang="en-US" sz="1100" dirty="0" smtClean="0"/>
              <a:t>Worked on AWS services.</a:t>
            </a:r>
          </a:p>
          <a:p>
            <a:pPr marL="171450" indent="-171450" algn="just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 smtClean="0"/>
              <a:t>Created VPC </a:t>
            </a:r>
            <a:r>
              <a:rPr lang="en-US" sz="1100" dirty="0"/>
              <a:t>and security groups to allow </a:t>
            </a:r>
            <a:r>
              <a:rPr lang="en-US" sz="1100" dirty="0" smtClean="0"/>
              <a:t>SSH </a:t>
            </a:r>
            <a:r>
              <a:rPr lang="en-US" sz="1100" dirty="0"/>
              <a:t>from </a:t>
            </a:r>
            <a:r>
              <a:rPr lang="en-US" sz="1100" dirty="0" smtClean="0"/>
              <a:t>specific </a:t>
            </a:r>
            <a:r>
              <a:rPr lang="en-US" sz="1100" dirty="0" err="1"/>
              <a:t>ip</a:t>
            </a:r>
            <a:r>
              <a:rPr lang="en-US" sz="1100" dirty="0"/>
              <a:t> address and we create a </a:t>
            </a:r>
            <a:r>
              <a:rPr lang="en-US" sz="1100"/>
              <a:t>bastion </a:t>
            </a:r>
            <a:r>
              <a:rPr lang="en-US" sz="1100" smtClean="0"/>
              <a:t>host/jump </a:t>
            </a:r>
            <a:r>
              <a:rPr lang="en-US" sz="1100" dirty="0"/>
              <a:t>server to connect a particular </a:t>
            </a:r>
            <a:r>
              <a:rPr lang="en-US" sz="1100" dirty="0" smtClean="0"/>
              <a:t>server.</a:t>
            </a:r>
          </a:p>
          <a:p>
            <a:pPr marL="171450" indent="-171450" algn="just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 smtClean="0"/>
              <a:t>Cloud </a:t>
            </a:r>
            <a:r>
              <a:rPr lang="en-US" sz="1100" dirty="0"/>
              <a:t>watch setup to monitor logs</a:t>
            </a:r>
            <a:r>
              <a:rPr lang="en-US" sz="1100" dirty="0" smtClean="0"/>
              <a:t>.(</a:t>
            </a:r>
            <a:r>
              <a:rPr lang="en-US" sz="1100" dirty="0" err="1" smtClean="0"/>
              <a:t>Api</a:t>
            </a:r>
            <a:r>
              <a:rPr lang="en-US" sz="1100" dirty="0" smtClean="0"/>
              <a:t>-gateway, lambda and ec2).</a:t>
            </a:r>
          </a:p>
          <a:p>
            <a:pPr marL="171450" indent="-171450" algn="just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Worked on setting up the domain </a:t>
            </a:r>
            <a:r>
              <a:rPr lang="en-US" sz="1100" dirty="0" smtClean="0"/>
              <a:t>name and SSL configuration.</a:t>
            </a:r>
          </a:p>
          <a:p>
            <a:pPr marL="171450" indent="-171450" algn="just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 smtClean="0"/>
              <a:t>Created a Load-balancer and Auto-</a:t>
            </a:r>
            <a:r>
              <a:rPr lang="en-US" sz="1100" dirty="0" err="1" smtClean="0"/>
              <a:t>scalling</a:t>
            </a:r>
            <a:r>
              <a:rPr lang="en-US" sz="1100" dirty="0" smtClean="0"/>
              <a:t> to ramp up and down the ec2-instances based on the CPU usage.</a:t>
            </a:r>
            <a:endParaRPr lang="en-US" sz="1100" dirty="0"/>
          </a:p>
          <a:p>
            <a:pPr lvl="0" algn="just">
              <a:buClr>
                <a:srgbClr val="FF0000"/>
              </a:buClr>
              <a:defRPr/>
            </a:pPr>
            <a:endParaRPr lang="en-US" sz="1100" dirty="0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7115430" y="3409353"/>
            <a:ext cx="0" cy="242810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B75DED9-42A2-C548-B676-E3A879CF546E}"/>
              </a:ext>
            </a:extLst>
          </p:cNvPr>
          <p:cNvSpPr/>
          <p:nvPr/>
        </p:nvSpPr>
        <p:spPr>
          <a:xfrm>
            <a:off x="389392" y="1441739"/>
            <a:ext cx="10713476" cy="2616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71450" lvl="0" indent="-171450"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en-IN" sz="1100" i="1" dirty="0">
                <a:solidFill>
                  <a:schemeClr val="bg1"/>
                </a:solidFill>
                <a:latin typeface="Trebuchet MS" panose="020B0703020202090204" pitchFamily="34" charset="0"/>
              </a:rPr>
              <a:t>5</a:t>
            </a:r>
            <a:r>
              <a:rPr lang="en-IN" sz="1100" i="1" dirty="0" smtClean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en-IN" sz="1100" i="1" dirty="0">
                <a:solidFill>
                  <a:schemeClr val="bg1"/>
                </a:solidFill>
                <a:latin typeface="Trebuchet MS" panose="020B0703020202090204" pitchFamily="34" charset="0"/>
              </a:rPr>
              <a:t>years </a:t>
            </a:r>
            <a:r>
              <a:rPr lang="en-IN" sz="1100" i="1" dirty="0" smtClean="0">
                <a:solidFill>
                  <a:schemeClr val="bg1"/>
                </a:solidFill>
                <a:latin typeface="Trebuchet MS" panose="020B0703020202090204" pitchFamily="34" charset="0"/>
              </a:rPr>
              <a:t> 5 months of </a:t>
            </a:r>
            <a:r>
              <a:rPr lang="en-IN" sz="1100" i="1" dirty="0">
                <a:solidFill>
                  <a:schemeClr val="bg1"/>
                </a:solidFill>
                <a:latin typeface="Trebuchet MS" panose="020B0703020202090204" pitchFamily="34" charset="0"/>
              </a:rPr>
              <a:t>experience as a  </a:t>
            </a:r>
            <a:r>
              <a:rPr lang="en-IN" sz="1100" i="1" dirty="0" err="1" smtClean="0">
                <a:solidFill>
                  <a:schemeClr val="bg1"/>
                </a:solidFill>
                <a:latin typeface="Trebuchet MS" panose="020B0703020202090204" pitchFamily="34" charset="0"/>
              </a:rPr>
              <a:t>Devops</a:t>
            </a:r>
            <a:r>
              <a:rPr lang="en-IN" sz="1100" i="1" dirty="0" smtClean="0">
                <a:solidFill>
                  <a:schemeClr val="bg1"/>
                </a:solidFill>
                <a:latin typeface="Trebuchet MS" panose="020B0703020202090204" pitchFamily="34" charset="0"/>
              </a:rPr>
              <a:t> and  Build and Release Engineer,  in service </a:t>
            </a:r>
            <a:r>
              <a:rPr lang="en-IN" sz="1100" i="1" dirty="0">
                <a:solidFill>
                  <a:schemeClr val="bg1"/>
                </a:solidFill>
                <a:latin typeface="Trebuchet MS" panose="020B0703020202090204" pitchFamily="34" charset="0"/>
              </a:rPr>
              <a:t>based companies.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CF822AB-B1BF-0042-8AFF-A1B6C128B173}"/>
              </a:ext>
            </a:extLst>
          </p:cNvPr>
          <p:cNvSpPr txBox="1"/>
          <p:nvPr/>
        </p:nvSpPr>
        <p:spPr>
          <a:xfrm>
            <a:off x="396607" y="829858"/>
            <a:ext cx="552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 smtClean="0"/>
              <a:t> Senior Engineer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E86F3A0-A2A5-A24D-AD77-F8900374BC3F}"/>
              </a:ext>
            </a:extLst>
          </p:cNvPr>
          <p:cNvSpPr/>
          <p:nvPr/>
        </p:nvSpPr>
        <p:spPr>
          <a:xfrm>
            <a:off x="401446" y="2059940"/>
            <a:ext cx="4640592" cy="29238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rebuchet MS" panose="020B0703020202090204" pitchFamily="34" charset="0"/>
                <a:ea typeface="Trebuchet MS" charset="0"/>
                <a:cs typeface="Trebuchet MS" charset="0"/>
              </a:rPr>
              <a:t>Professional Summary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66F0F7D-947F-D747-94DB-9F3D135EE2CB}"/>
              </a:ext>
            </a:extLst>
          </p:cNvPr>
          <p:cNvSpPr/>
          <p:nvPr/>
        </p:nvSpPr>
        <p:spPr>
          <a:xfrm>
            <a:off x="376539" y="2343687"/>
            <a:ext cx="11438922" cy="76944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71450" indent="-171450" algn="just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703020202090204" pitchFamily="34" charset="0"/>
              </a:rPr>
              <a:t>5.5 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703020202090204" pitchFamily="34" charset="0"/>
              </a:rPr>
              <a:t>years of </a:t>
            </a:r>
            <a:r>
              <a:rPr 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703020202090204" pitchFamily="34" charset="0"/>
              </a:rPr>
              <a:t> experience </a:t>
            </a:r>
            <a:r>
              <a:rPr lang="en-US" sz="1100" dirty="0" smtClean="0"/>
              <a:t>in </a:t>
            </a:r>
            <a:r>
              <a:rPr lang="en-US" sz="1100" dirty="0" err="1" smtClean="0"/>
              <a:t>Devops</a:t>
            </a:r>
            <a:r>
              <a:rPr lang="en-US" sz="1100" dirty="0" smtClean="0"/>
              <a:t>.</a:t>
            </a:r>
            <a:endParaRPr lang="en-US" sz="1100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703020202090204" pitchFamily="34" charset="0"/>
            </a:endParaRPr>
          </a:p>
          <a:p>
            <a:pPr marL="171450" indent="-171450" algn="just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 smtClean="0"/>
              <a:t>Worked on software </a:t>
            </a:r>
            <a:r>
              <a:rPr lang="en-US" sz="1100" dirty="0"/>
              <a:t>configuration &amp; release management, building &amp; deploying software, application development &amp; support, </a:t>
            </a:r>
            <a:endParaRPr lang="en-US" sz="1100" dirty="0" smtClean="0"/>
          </a:p>
          <a:p>
            <a:pPr algn="just">
              <a:buClr>
                <a:srgbClr val="FF0000"/>
              </a:buClr>
              <a:defRPr/>
            </a:pPr>
            <a:r>
              <a:rPr lang="en-US" sz="1100" dirty="0"/>
              <a:t> </a:t>
            </a:r>
            <a:r>
              <a:rPr lang="en-US" sz="1100" dirty="0" smtClean="0"/>
              <a:t>   process </a:t>
            </a:r>
            <a:r>
              <a:rPr lang="en-US" sz="1100" dirty="0"/>
              <a:t>creation, automation &amp; control &amp; environment management activities</a:t>
            </a:r>
            <a:r>
              <a:rPr 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703020202090204" pitchFamily="34" charset="0"/>
              </a:rPr>
              <a:t> </a:t>
            </a:r>
            <a:endParaRPr lang="en-IN" sz="1100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703020202090204" pitchFamily="34" charset="0"/>
            </a:endParaRPr>
          </a:p>
          <a:p>
            <a:pPr lvl="0" indent="-171450" algn="just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IN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703020202090204" pitchFamily="34" charset="0"/>
              </a:rPr>
              <a:t> </a:t>
            </a:r>
            <a:r>
              <a:rPr lang="en-IN" sz="1100" dirty="0"/>
              <a:t>Worked on AWS cloud.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A0F094E-DCF6-8A41-A40B-87ABB7421ACC}"/>
              </a:ext>
            </a:extLst>
          </p:cNvPr>
          <p:cNvSpPr/>
          <p:nvPr/>
        </p:nvSpPr>
        <p:spPr>
          <a:xfrm>
            <a:off x="7213380" y="3305012"/>
            <a:ext cx="99578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rebuchet MS" panose="020B0703020202090204" pitchFamily="34" charset="0"/>
                <a:ea typeface="Trebuchet MS" charset="0"/>
                <a:cs typeface="Trebuchet MS" charset="0"/>
              </a:rPr>
              <a:t>Core Skills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9C2BF33-F1B0-7741-A21A-E05F327B8FBB}"/>
              </a:ext>
            </a:extLst>
          </p:cNvPr>
          <p:cNvSpPr/>
          <p:nvPr/>
        </p:nvSpPr>
        <p:spPr>
          <a:xfrm>
            <a:off x="7213380" y="3587607"/>
            <a:ext cx="4607719" cy="122341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71450" lvl="0" indent="-171450" defTabSz="449263"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  <a:tabLst>
                <a:tab pos="284163" algn="l"/>
                <a:tab pos="1198563" algn="l"/>
                <a:tab pos="2112963" algn="l"/>
                <a:tab pos="3027363" algn="l"/>
                <a:tab pos="3941763" algn="l"/>
                <a:tab pos="4856163" algn="l"/>
                <a:tab pos="5770563" algn="l"/>
                <a:tab pos="6684963" algn="l"/>
                <a:tab pos="7599363" algn="l"/>
                <a:tab pos="8513763" algn="l"/>
                <a:tab pos="9428163" algn="l"/>
                <a:tab pos="10342563" algn="l"/>
              </a:tabLst>
              <a:defRPr/>
            </a:pPr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703020202090204" pitchFamily="34" charset="0"/>
              </a:rPr>
              <a:t> </a:t>
            </a:r>
            <a:r>
              <a:rPr lang="en-IN" sz="10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703020202090204" pitchFamily="34" charset="0"/>
              </a:rPr>
              <a:t>Jenkins</a:t>
            </a:r>
            <a:endParaRPr lang="en-IN" sz="1050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703020202090204" pitchFamily="34" charset="0"/>
            </a:endParaRPr>
          </a:p>
          <a:p>
            <a:pPr marL="171450" lvl="0" indent="-171450" defTabSz="449263"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  <a:tabLst>
                <a:tab pos="284163" algn="l"/>
                <a:tab pos="1198563" algn="l"/>
                <a:tab pos="2112963" algn="l"/>
                <a:tab pos="3027363" algn="l"/>
                <a:tab pos="3941763" algn="l"/>
                <a:tab pos="4856163" algn="l"/>
                <a:tab pos="5770563" algn="l"/>
                <a:tab pos="6684963" algn="l"/>
                <a:tab pos="7599363" algn="l"/>
                <a:tab pos="8513763" algn="l"/>
                <a:tab pos="9428163" algn="l"/>
                <a:tab pos="10342563" algn="l"/>
              </a:tabLst>
              <a:defRPr/>
            </a:pPr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703020202090204" pitchFamily="34" charset="0"/>
              </a:rPr>
              <a:t> </a:t>
            </a:r>
            <a:r>
              <a:rPr lang="en-IN" sz="10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703020202090204" pitchFamily="34" charset="0"/>
              </a:rPr>
              <a:t>Git</a:t>
            </a:r>
          </a:p>
          <a:p>
            <a:pPr marL="171450" lvl="0" indent="-171450" defTabSz="449263"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  <a:tabLst>
                <a:tab pos="284163" algn="l"/>
                <a:tab pos="1198563" algn="l"/>
                <a:tab pos="2112963" algn="l"/>
                <a:tab pos="3027363" algn="l"/>
                <a:tab pos="3941763" algn="l"/>
                <a:tab pos="4856163" algn="l"/>
                <a:tab pos="5770563" algn="l"/>
                <a:tab pos="6684963" algn="l"/>
                <a:tab pos="7599363" algn="l"/>
                <a:tab pos="8513763" algn="l"/>
                <a:tab pos="9428163" algn="l"/>
                <a:tab pos="10342563" algn="l"/>
              </a:tabLst>
              <a:defRPr/>
            </a:pPr>
            <a:r>
              <a:rPr lang="en-IN" sz="105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703020202090204" pitchFamily="34" charset="0"/>
              </a:rPr>
              <a:t> </a:t>
            </a:r>
            <a:r>
              <a:rPr lang="en-IN" sz="105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703020202090204" pitchFamily="34" charset="0"/>
              </a:rPr>
              <a:t>AWS(ELB,Codecommit,AS,EC2,Cloudwatch.. </a:t>
            </a:r>
            <a:r>
              <a:rPr lang="en-IN" sz="105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703020202090204" pitchFamily="34" charset="0"/>
              </a:rPr>
              <a:t>etc</a:t>
            </a:r>
            <a:r>
              <a:rPr lang="en-IN" sz="10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703020202090204" pitchFamily="34" charset="0"/>
              </a:rPr>
              <a:t>)</a:t>
            </a:r>
          </a:p>
          <a:p>
            <a:pPr marL="171450" lvl="0" indent="-171450" defTabSz="449263"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  <a:tabLst>
                <a:tab pos="284163" algn="l"/>
                <a:tab pos="1198563" algn="l"/>
                <a:tab pos="2112963" algn="l"/>
                <a:tab pos="3027363" algn="l"/>
                <a:tab pos="3941763" algn="l"/>
                <a:tab pos="4856163" algn="l"/>
                <a:tab pos="5770563" algn="l"/>
                <a:tab pos="6684963" algn="l"/>
                <a:tab pos="7599363" algn="l"/>
                <a:tab pos="8513763" algn="l"/>
                <a:tab pos="9428163" algn="l"/>
                <a:tab pos="10342563" algn="l"/>
              </a:tabLst>
              <a:defRPr/>
            </a:pPr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703020202090204" pitchFamily="34" charset="0"/>
              </a:rPr>
              <a:t> </a:t>
            </a:r>
            <a:r>
              <a:rPr lang="en-IN" sz="10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703020202090204" pitchFamily="34" charset="0"/>
              </a:rPr>
              <a:t>Shell Scripting</a:t>
            </a:r>
          </a:p>
          <a:p>
            <a:pPr marL="171450" lvl="0" indent="-171450" defTabSz="449263"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  <a:tabLst>
                <a:tab pos="284163" algn="l"/>
                <a:tab pos="1198563" algn="l"/>
                <a:tab pos="2112963" algn="l"/>
                <a:tab pos="3027363" algn="l"/>
                <a:tab pos="3941763" algn="l"/>
                <a:tab pos="4856163" algn="l"/>
                <a:tab pos="5770563" algn="l"/>
                <a:tab pos="6684963" algn="l"/>
                <a:tab pos="7599363" algn="l"/>
                <a:tab pos="8513763" algn="l"/>
                <a:tab pos="9428163" algn="l"/>
                <a:tab pos="10342563" algn="l"/>
              </a:tabLst>
              <a:defRPr/>
            </a:pPr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703020202090204" pitchFamily="34" charset="0"/>
              </a:rPr>
              <a:t> </a:t>
            </a:r>
            <a:r>
              <a:rPr lang="en-IN" sz="10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703020202090204" pitchFamily="34" charset="0"/>
              </a:rPr>
              <a:t>Nagios</a:t>
            </a:r>
          </a:p>
          <a:p>
            <a:pPr marL="171450" lvl="0" indent="-171450" defTabSz="449263"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  <a:tabLst>
                <a:tab pos="284163" algn="l"/>
                <a:tab pos="1198563" algn="l"/>
                <a:tab pos="2112963" algn="l"/>
                <a:tab pos="3027363" algn="l"/>
                <a:tab pos="3941763" algn="l"/>
                <a:tab pos="4856163" algn="l"/>
                <a:tab pos="5770563" algn="l"/>
                <a:tab pos="6684963" algn="l"/>
                <a:tab pos="7599363" algn="l"/>
                <a:tab pos="8513763" algn="l"/>
                <a:tab pos="9428163" algn="l"/>
                <a:tab pos="10342563" algn="l"/>
              </a:tabLst>
              <a:defRPr/>
            </a:pPr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703020202090204" pitchFamily="34" charset="0"/>
              </a:rPr>
              <a:t> </a:t>
            </a:r>
            <a:r>
              <a:rPr lang="en-IN" sz="10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703020202090204" pitchFamily="34" charset="0"/>
              </a:rPr>
              <a:t>Docker</a:t>
            </a:r>
          </a:p>
          <a:p>
            <a:pPr lvl="0" defTabSz="449263">
              <a:buClr>
                <a:srgbClr val="FF0000"/>
              </a:buClr>
              <a:buSzPct val="100000"/>
              <a:tabLst>
                <a:tab pos="284163" algn="l"/>
                <a:tab pos="1198563" algn="l"/>
                <a:tab pos="2112963" algn="l"/>
                <a:tab pos="3027363" algn="l"/>
                <a:tab pos="3941763" algn="l"/>
                <a:tab pos="4856163" algn="l"/>
                <a:tab pos="5770563" algn="l"/>
                <a:tab pos="6684963" algn="l"/>
                <a:tab pos="7599363" algn="l"/>
                <a:tab pos="8513763" algn="l"/>
                <a:tab pos="9428163" algn="l"/>
                <a:tab pos="10342563" algn="l"/>
              </a:tabLst>
              <a:defRPr/>
            </a:pPr>
            <a:endParaRPr lang="en-IN" sz="1050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70302020209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4E30CAA3-552F-F243-8CE4-C7533161EEA4}"/>
              </a:ext>
            </a:extLst>
          </p:cNvPr>
          <p:cNvSpPr/>
          <p:nvPr/>
        </p:nvSpPr>
        <p:spPr>
          <a:xfrm>
            <a:off x="7213380" y="5081184"/>
            <a:ext cx="161935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rebuchet MS" panose="020B0703020202090204" pitchFamily="34" charset="0"/>
                <a:ea typeface="Trebuchet MS" charset="0"/>
                <a:cs typeface="Trebuchet MS" charset="0"/>
              </a:rPr>
              <a:t>Key Competencies</a:t>
            </a:r>
            <a:endParaRPr kumimoji="0" lang="en-IN" sz="13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rebuchet MS" panose="020B0703020202090204" pitchFamily="34" charset="0"/>
              <a:ea typeface="Trebuchet MS" charset="0"/>
              <a:cs typeface="Trebuchet M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FC30C796-3797-AB41-8879-D943042516A7}"/>
              </a:ext>
            </a:extLst>
          </p:cNvPr>
          <p:cNvSpPr/>
          <p:nvPr/>
        </p:nvSpPr>
        <p:spPr>
          <a:xfrm>
            <a:off x="7213380" y="5339352"/>
            <a:ext cx="4614934" cy="2616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71450" lvl="0" indent="-171450" defTabSz="449263"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  <a:tabLst>
                <a:tab pos="284163" algn="l"/>
                <a:tab pos="1198563" algn="l"/>
                <a:tab pos="2112963" algn="l"/>
                <a:tab pos="3027363" algn="l"/>
                <a:tab pos="3941763" algn="l"/>
                <a:tab pos="4856163" algn="l"/>
                <a:tab pos="5770563" algn="l"/>
                <a:tab pos="6684963" algn="l"/>
                <a:tab pos="7599363" algn="l"/>
                <a:tab pos="8513763" algn="l"/>
                <a:tab pos="9428163" algn="l"/>
                <a:tab pos="10342563" algn="l"/>
              </a:tabLst>
              <a:defRPr/>
            </a:pPr>
            <a:r>
              <a:rPr lang="en-IN" sz="11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703020202090204" pitchFamily="34" charset="0"/>
              </a:rPr>
              <a:t>Devops</a:t>
            </a:r>
            <a:r>
              <a:rPr lang="en-IN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703020202090204" pitchFamily="34" charset="0"/>
              </a:rPr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296336"/>
            <a:ext cx="3247036" cy="3953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825848"/>
            <a:ext cx="3023289" cy="21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94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asken Brand Colour">
      <a:dk1>
        <a:srgbClr val="000000"/>
      </a:dk1>
      <a:lt1>
        <a:srgbClr val="FFFFFF"/>
      </a:lt1>
      <a:dk2>
        <a:srgbClr val="828282"/>
      </a:dk2>
      <a:lt2>
        <a:srgbClr val="ECECEC"/>
      </a:lt2>
      <a:accent1>
        <a:srgbClr val="F84C2F"/>
      </a:accent1>
      <a:accent2>
        <a:srgbClr val="33005E"/>
      </a:accent2>
      <a:accent3>
        <a:srgbClr val="95AF00"/>
      </a:accent3>
      <a:accent4>
        <a:srgbClr val="FFB549"/>
      </a:accent4>
      <a:accent5>
        <a:srgbClr val="48A0D9"/>
      </a:accent5>
      <a:accent6>
        <a:srgbClr val="DFC4AC"/>
      </a:accent6>
      <a:hlink>
        <a:srgbClr val="0563C1"/>
      </a:hlink>
      <a:folHlink>
        <a:srgbClr val="950404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7" id="{502A81DE-6087-CE46-98C6-3C695A4ACCC7}" vid="{1AE1ABF9-38E4-D148-9C3C-82971BF4EF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3372</TotalTime>
  <Words>258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Raghu 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Sharad Nagal</dc:creator>
  <cp:lastModifiedBy>Raghu H</cp:lastModifiedBy>
  <cp:revision>279</cp:revision>
  <dcterms:created xsi:type="dcterms:W3CDTF">2019-06-06T09:27:13Z</dcterms:created>
  <dcterms:modified xsi:type="dcterms:W3CDTF">2019-10-01T08:40:38Z</dcterms:modified>
</cp:coreProperties>
</file>