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71" r:id="rId3"/>
    <p:sldId id="281" r:id="rId4"/>
    <p:sldId id="283" r:id="rId5"/>
    <p:sldId id="280" r:id="rId6"/>
    <p:sldId id="284" r:id="rId7"/>
    <p:sldId id="285" r:id="rId8"/>
    <p:sldId id="257" r:id="rId9"/>
    <p:sldId id="286"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1"/>
            <p14:sldId id="283"/>
            <p14:sldId id="280"/>
            <p14:sldId id="284"/>
            <p14:sldId id="285"/>
            <p14:sldId id="257"/>
            <p14:sldId id="286"/>
            <p14:sldId id="287"/>
          </p14:sldIdLst>
        </p14:section>
        <p14:section name="Learn More" id="{2CC34DB2-6590-42C0-AD4B-A04C6060184E}">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14" autoAdjust="0"/>
  </p:normalViewPr>
  <p:slideViewPr>
    <p:cSldViewPr snapToGrid="0">
      <p:cViewPr>
        <p:scale>
          <a:sx n="123" d="100"/>
          <a:sy n="123" d="100"/>
        </p:scale>
        <p:origin x="-114" y="-3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12/20/2018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12/20/2018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hanushek.stanford.edu/sites/default/files/publications/Hanushek%202012%20FourPercentSolution_0.pdf" TargetMode="External"/><Relationship Id="rId13" Type="http://schemas.openxmlformats.org/officeDocument/2006/relationships/hyperlink" Target="http://hanushek.stanford.edu/sites/default/files/publications/Hanushek%202003%20EJ%20113(485).pdf" TargetMode="External"/><Relationship Id="rId3" Type="http://schemas.openxmlformats.org/officeDocument/2006/relationships/hyperlink" Target="https://opendocs.ids.ac.uk/opendocs/ds2/stream/?#/documents/3546245/page/5" TargetMode="External"/><Relationship Id="rId7" Type="http://schemas.openxmlformats.org/officeDocument/2006/relationships/hyperlink" Target="http://www.oecd.org/innovation/research/1825455.pdf" TargetMode="External"/><Relationship Id="rId12" Type="http://schemas.openxmlformats.org/officeDocument/2006/relationships/hyperlink" Target="https://edtrust.org/resource/funding-gaps-2018/" TargetMode="External"/><Relationship Id="rId2" Type="http://schemas.openxmlformats.org/officeDocument/2006/relationships/hyperlink" Target="http://reports.weforum.org/global-competitiveness-report-2015-2016/education/" TargetMode="External"/><Relationship Id="rId1" Type="http://schemas.openxmlformats.org/officeDocument/2006/relationships/slideLayout" Target="../slideLayouts/slideLayout2.xml"/><Relationship Id="rId6" Type="http://schemas.openxmlformats.org/officeDocument/2006/relationships/hyperlink" Target="https://www.nber.org/papers/w20847.pdf" TargetMode="External"/><Relationship Id="rId11" Type="http://schemas.openxmlformats.org/officeDocument/2006/relationships/hyperlink" Target="http://www.ascd.org/publications/educational-leadership/may02/vol59/num08/Unequal-School-Funding-in-the-United-States.aspx" TargetMode="External"/><Relationship Id="rId5" Type="http://schemas.openxmlformats.org/officeDocument/2006/relationships/hyperlink" Target="https://mpra.ub.uni-muenchen.de/46143/1/MPRA_paper_46143.pdf" TargetMode="External"/><Relationship Id="rId10" Type="http://schemas.openxmlformats.org/officeDocument/2006/relationships/hyperlink" Target="http://edpolicy.education.jhu.edu/wp-content/uploads/2017/05/Does-Money-Matter-Commentary.pdf" TargetMode="External"/><Relationship Id="rId4" Type="http://schemas.openxmlformats.org/officeDocument/2006/relationships/hyperlink" Target="http://hanushek.stanford.edu/sites/default/files/publications/Hanushek+Woessmann%202010%20IntEncEduc%202.pdf" TargetMode="External"/><Relationship Id="rId9" Type="http://schemas.openxmlformats.org/officeDocument/2006/relationships/hyperlink" Target="http://theconversation.com/does-government-spending-on-education-promote-economic-growth-60229"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snews.com/news/best-states/articles/2018-02-27/in-most-states-poorest-school-districts-get-less-funding" TargetMode="External"/><Relationship Id="rId2" Type="http://schemas.openxmlformats.org/officeDocument/2006/relationships/hyperlink" Target="https://cepa.stanford.edu/sites/default/files/cofr-efp.pdf" TargetMode="External"/><Relationship Id="rId1" Type="http://schemas.openxmlformats.org/officeDocument/2006/relationships/slideLayout" Target="../slideLayouts/slideLayout2.xml"/><Relationship Id="rId5" Type="http://schemas.openxmlformats.org/officeDocument/2006/relationships/hyperlink" Target="https://www.usnews.com/news/best-states/articles/2017-12-08/state-education-finance-systems-take-center-stage" TargetMode="External"/><Relationship Id="rId4" Type="http://schemas.openxmlformats.org/officeDocument/2006/relationships/hyperlink" Target="https://www.nap.edu/read/10023/chapter/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9453" y="846609"/>
            <a:ext cx="10515600" cy="2387600"/>
          </a:xfrm>
        </p:spPr>
        <p:txBody>
          <a:bodyPr anchor="ctr" anchorCtr="0">
            <a:normAutofit/>
          </a:bodyPr>
          <a:lstStyle/>
          <a:p>
            <a:pPr algn="ctr"/>
            <a:r>
              <a:rPr lang="en-US" sz="4800" b="1" dirty="0" smtClean="0">
                <a:solidFill>
                  <a:schemeClr val="bg1"/>
                </a:solidFill>
              </a:rPr>
              <a:t>DATA-621 </a:t>
            </a:r>
            <a:r>
              <a:rPr lang="en-US" sz="4800" b="1" dirty="0">
                <a:solidFill>
                  <a:schemeClr val="bg1"/>
                </a:solidFill>
              </a:rPr>
              <a:t>Final Project</a:t>
            </a:r>
          </a:p>
        </p:txBody>
      </p:sp>
      <p:sp>
        <p:nvSpPr>
          <p:cNvPr id="3" name="Subtitle 2"/>
          <p:cNvSpPr>
            <a:spLocks noGrp="1"/>
          </p:cNvSpPr>
          <p:nvPr>
            <p:ph type="subTitle" idx="4294967295"/>
          </p:nvPr>
        </p:nvSpPr>
        <p:spPr>
          <a:xfrm>
            <a:off x="855620" y="2933105"/>
            <a:ext cx="9582736" cy="3188726"/>
          </a:xfrm>
        </p:spPr>
        <p:txBody>
          <a:bodyPr>
            <a:noAutofit/>
          </a:bodyPr>
          <a:lstStyle/>
          <a:p>
            <a:r>
              <a:rPr lang="en-US" sz="3600" b="1" dirty="0">
                <a:solidFill>
                  <a:schemeClr val="bg1"/>
                </a:solidFill>
                <a:latin typeface="+mj-lt"/>
              </a:rPr>
              <a:t>Team: </a:t>
            </a:r>
          </a:p>
          <a:p>
            <a:pPr>
              <a:lnSpc>
                <a:spcPct val="100000"/>
              </a:lnSpc>
              <a:spcBef>
                <a:spcPts val="0"/>
              </a:spcBef>
              <a:spcAft>
                <a:spcPts val="0"/>
              </a:spcAft>
            </a:pPr>
            <a:r>
              <a:rPr lang="en-US" sz="2000" i="1" dirty="0" smtClean="0">
                <a:solidFill>
                  <a:schemeClr val="bg1">
                    <a:lumMod val="95000"/>
                  </a:schemeClr>
                </a:solidFill>
              </a:rPr>
              <a:t>- </a:t>
            </a:r>
            <a:r>
              <a:rPr lang="en-US" sz="2000" i="1" dirty="0" err="1" smtClean="0">
                <a:solidFill>
                  <a:schemeClr val="bg1">
                    <a:lumMod val="95000"/>
                  </a:schemeClr>
                </a:solidFill>
              </a:rPr>
              <a:t>Albina</a:t>
            </a:r>
            <a:r>
              <a:rPr lang="en-US" sz="2000" i="1" dirty="0" smtClean="0">
                <a:solidFill>
                  <a:schemeClr val="bg1">
                    <a:lumMod val="95000"/>
                  </a:schemeClr>
                </a:solidFill>
              </a:rPr>
              <a:t> </a:t>
            </a:r>
            <a:r>
              <a:rPr lang="en-US" sz="2000" i="1" dirty="0" err="1">
                <a:solidFill>
                  <a:schemeClr val="bg1">
                    <a:lumMod val="95000"/>
                  </a:schemeClr>
                </a:solidFill>
              </a:rPr>
              <a:t>Gallyavova</a:t>
            </a:r>
            <a:endParaRPr lang="en-US" sz="2000" i="1" dirty="0">
              <a:solidFill>
                <a:schemeClr val="bg1">
                  <a:lumMod val="95000"/>
                </a:schemeClr>
              </a:solidFill>
            </a:endParaRPr>
          </a:p>
          <a:p>
            <a:pPr>
              <a:lnSpc>
                <a:spcPct val="100000"/>
              </a:lnSpc>
              <a:spcBef>
                <a:spcPts val="0"/>
              </a:spcBef>
              <a:spcAft>
                <a:spcPts val="0"/>
              </a:spcAft>
            </a:pPr>
            <a:endParaRPr lang="en-US" sz="1000" i="1" dirty="0" smtClean="0">
              <a:solidFill>
                <a:schemeClr val="bg1">
                  <a:lumMod val="95000"/>
                </a:schemeClr>
              </a:solidFill>
            </a:endParaRPr>
          </a:p>
          <a:p>
            <a:pPr>
              <a:lnSpc>
                <a:spcPct val="100000"/>
              </a:lnSpc>
              <a:spcBef>
                <a:spcPts val="0"/>
              </a:spcBef>
              <a:spcAft>
                <a:spcPts val="0"/>
              </a:spcAft>
            </a:pPr>
            <a:r>
              <a:rPr lang="en-US" sz="2000" i="1" dirty="0" smtClean="0">
                <a:solidFill>
                  <a:schemeClr val="bg1">
                    <a:lumMod val="95000"/>
                  </a:schemeClr>
                </a:solidFill>
              </a:rPr>
              <a:t>- Chad </a:t>
            </a:r>
            <a:r>
              <a:rPr lang="en-US" sz="2000" i="1" dirty="0">
                <a:solidFill>
                  <a:schemeClr val="bg1">
                    <a:lumMod val="95000"/>
                  </a:schemeClr>
                </a:solidFill>
              </a:rPr>
              <a:t>Smith</a:t>
            </a:r>
          </a:p>
          <a:p>
            <a:pPr>
              <a:lnSpc>
                <a:spcPct val="100000"/>
              </a:lnSpc>
              <a:spcBef>
                <a:spcPts val="0"/>
              </a:spcBef>
              <a:spcAft>
                <a:spcPts val="0"/>
              </a:spcAft>
            </a:pPr>
            <a:endParaRPr lang="en-US" sz="1000" i="1" dirty="0" smtClean="0">
              <a:solidFill>
                <a:schemeClr val="bg1">
                  <a:lumMod val="95000"/>
                </a:schemeClr>
              </a:solidFill>
            </a:endParaRPr>
          </a:p>
          <a:p>
            <a:pPr>
              <a:lnSpc>
                <a:spcPct val="100000"/>
              </a:lnSpc>
              <a:spcBef>
                <a:spcPts val="0"/>
              </a:spcBef>
              <a:spcAft>
                <a:spcPts val="0"/>
              </a:spcAft>
            </a:pPr>
            <a:r>
              <a:rPr lang="en-US" sz="2000" i="1" dirty="0" smtClean="0">
                <a:solidFill>
                  <a:schemeClr val="bg1">
                    <a:lumMod val="95000"/>
                  </a:schemeClr>
                </a:solidFill>
              </a:rPr>
              <a:t>- Duubar </a:t>
            </a:r>
            <a:r>
              <a:rPr lang="en-US" sz="2000" i="1" dirty="0">
                <a:solidFill>
                  <a:schemeClr val="bg1">
                    <a:lumMod val="95000"/>
                  </a:schemeClr>
                </a:solidFill>
              </a:rPr>
              <a:t>Villalobos Jimenez</a:t>
            </a:r>
          </a:p>
          <a:p>
            <a:pPr>
              <a:lnSpc>
                <a:spcPct val="100000"/>
              </a:lnSpc>
              <a:spcBef>
                <a:spcPts val="0"/>
              </a:spcBef>
              <a:spcAft>
                <a:spcPts val="0"/>
              </a:spcAft>
            </a:pPr>
            <a:endParaRPr lang="en-US" sz="1000" i="1" dirty="0" smtClean="0">
              <a:solidFill>
                <a:schemeClr val="bg1">
                  <a:lumMod val="95000"/>
                </a:schemeClr>
              </a:solidFill>
            </a:endParaRPr>
          </a:p>
          <a:p>
            <a:pPr>
              <a:lnSpc>
                <a:spcPct val="100000"/>
              </a:lnSpc>
              <a:spcBef>
                <a:spcPts val="0"/>
              </a:spcBef>
              <a:spcAft>
                <a:spcPts val="0"/>
              </a:spcAft>
            </a:pPr>
            <a:r>
              <a:rPr lang="en-US" sz="2000" i="1" dirty="0" smtClean="0">
                <a:solidFill>
                  <a:schemeClr val="bg1">
                    <a:lumMod val="95000"/>
                  </a:schemeClr>
                </a:solidFill>
              </a:rPr>
              <a:t>- </a:t>
            </a:r>
            <a:r>
              <a:rPr lang="en-US" sz="2000" i="1" dirty="0" err="1" smtClean="0">
                <a:solidFill>
                  <a:schemeClr val="bg1">
                    <a:lumMod val="95000"/>
                  </a:schemeClr>
                </a:solidFill>
              </a:rPr>
              <a:t>Nkasi</a:t>
            </a:r>
            <a:r>
              <a:rPr lang="en-US" sz="2000" i="1" dirty="0" smtClean="0">
                <a:solidFill>
                  <a:schemeClr val="bg1">
                    <a:lumMod val="95000"/>
                  </a:schemeClr>
                </a:solidFill>
              </a:rPr>
              <a:t> </a:t>
            </a:r>
            <a:r>
              <a:rPr lang="en-US" sz="2000" i="1" dirty="0">
                <a:solidFill>
                  <a:schemeClr val="bg1">
                    <a:lumMod val="95000"/>
                  </a:schemeClr>
                </a:solidFill>
              </a:rPr>
              <a:t>Nedd</a:t>
            </a:r>
          </a:p>
          <a:p>
            <a:pPr>
              <a:lnSpc>
                <a:spcPct val="100000"/>
              </a:lnSpc>
              <a:spcBef>
                <a:spcPts val="0"/>
              </a:spcBef>
              <a:spcAft>
                <a:spcPts val="0"/>
              </a:spcAft>
            </a:pPr>
            <a:endParaRPr lang="en-US" sz="1000" i="1" dirty="0" smtClean="0">
              <a:solidFill>
                <a:schemeClr val="bg1">
                  <a:lumMod val="95000"/>
                </a:schemeClr>
              </a:solidFill>
            </a:endParaRPr>
          </a:p>
          <a:p>
            <a:pPr>
              <a:lnSpc>
                <a:spcPct val="100000"/>
              </a:lnSpc>
              <a:spcBef>
                <a:spcPts val="0"/>
              </a:spcBef>
              <a:spcAft>
                <a:spcPts val="0"/>
              </a:spcAft>
            </a:pPr>
            <a:r>
              <a:rPr lang="en-US" sz="2000" i="1" dirty="0" smtClean="0">
                <a:solidFill>
                  <a:schemeClr val="bg1">
                    <a:lumMod val="95000"/>
                  </a:schemeClr>
                </a:solidFill>
              </a:rPr>
              <a:t>- </a:t>
            </a:r>
            <a:r>
              <a:rPr lang="en-US" sz="2000" i="1" dirty="0" err="1" smtClean="0">
                <a:solidFill>
                  <a:schemeClr val="bg1">
                    <a:lumMod val="95000"/>
                  </a:schemeClr>
                </a:solidFill>
              </a:rPr>
              <a:t>Raghunathan</a:t>
            </a:r>
            <a:r>
              <a:rPr lang="en-US" sz="2000" i="1" dirty="0" smtClean="0">
                <a:solidFill>
                  <a:schemeClr val="bg1">
                    <a:lumMod val="95000"/>
                  </a:schemeClr>
                </a:solidFill>
              </a:rPr>
              <a:t> </a:t>
            </a:r>
            <a:r>
              <a:rPr lang="en-US" sz="2000" i="1" dirty="0">
                <a:solidFill>
                  <a:schemeClr val="bg1">
                    <a:lumMod val="95000"/>
                  </a:schemeClr>
                </a:solidFill>
              </a:rPr>
              <a:t>Ramnath</a:t>
            </a:r>
          </a:p>
          <a:p>
            <a:pPr marL="0" indent="0">
              <a:buNone/>
            </a:pPr>
            <a:endParaRPr lang="en-US" sz="1100" dirty="0">
              <a:solidFill>
                <a:schemeClr val="bg1"/>
              </a:solidFill>
              <a:latin typeface="+mj-lt"/>
            </a:endParaRPr>
          </a:p>
        </p:txBody>
      </p:sp>
      <p:sp>
        <p:nvSpPr>
          <p:cNvPr id="4" name="TextBox 3"/>
          <p:cNvSpPr txBox="1"/>
          <p:nvPr/>
        </p:nvSpPr>
        <p:spPr>
          <a:xfrm>
            <a:off x="7315200" y="5548393"/>
            <a:ext cx="4200041" cy="923330"/>
          </a:xfrm>
          <a:prstGeom prst="rect">
            <a:avLst/>
          </a:prstGeom>
          <a:noFill/>
        </p:spPr>
        <p:txBody>
          <a:bodyPr wrap="square" rtlCol="0">
            <a:spAutoFit/>
          </a:bodyPr>
          <a:lstStyle/>
          <a:p>
            <a:pPr algn="r"/>
            <a:r>
              <a:rPr lang="en-US" dirty="0"/>
              <a:t>CUNY School of Professional Studies</a:t>
            </a:r>
          </a:p>
          <a:p>
            <a:pPr algn="r"/>
            <a:r>
              <a:rPr lang="en-US" dirty="0" smtClean="0"/>
              <a:t>Master’s </a:t>
            </a:r>
            <a:r>
              <a:rPr lang="en-US" dirty="0" smtClean="0"/>
              <a:t>in Data </a:t>
            </a:r>
            <a:r>
              <a:rPr lang="en-US" dirty="0" smtClean="0"/>
              <a:t>Science</a:t>
            </a:r>
          </a:p>
          <a:p>
            <a:pPr algn="r"/>
            <a:r>
              <a:rPr lang="en-US" dirty="0"/>
              <a:t>Fall, </a:t>
            </a:r>
            <a:r>
              <a:rPr lang="en-US" dirty="0" smtClean="0"/>
              <a:t>2018</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References</a:t>
            </a:r>
          </a:p>
        </p:txBody>
      </p:sp>
      <p:sp>
        <p:nvSpPr>
          <p:cNvPr id="3" name="Rectangle 2">
            <a:extLst>
              <a:ext uri="{FF2B5EF4-FFF2-40B4-BE49-F238E27FC236}">
                <a16:creationId xmlns="" xmlns:a16="http://schemas.microsoft.com/office/drawing/2014/main" id="{EAF0AD39-9710-4ED7-B81A-4CFAD6024E74}"/>
              </a:ext>
            </a:extLst>
          </p:cNvPr>
          <p:cNvSpPr/>
          <p:nvPr/>
        </p:nvSpPr>
        <p:spPr>
          <a:xfrm>
            <a:off x="596349" y="1537254"/>
            <a:ext cx="11343860" cy="4832092"/>
          </a:xfrm>
          <a:prstGeom prst="rect">
            <a:avLst/>
          </a:prstGeom>
        </p:spPr>
        <p:txBody>
          <a:bodyPr wrap="square">
            <a:spAutoFit/>
          </a:bodyPr>
          <a:lstStyle/>
          <a:p>
            <a:r>
              <a:rPr lang="en-US" dirty="0" smtClean="0">
                <a:latin typeface="URWPalladioL-Roma"/>
              </a:rPr>
              <a:t>Education reports</a:t>
            </a:r>
            <a:endParaRPr lang="en-US" dirty="0" smtClean="0">
              <a:latin typeface="URWPalladioL-Roma"/>
              <a:hlinkClick r:id="rId2"/>
            </a:endParaRPr>
          </a:p>
          <a:p>
            <a:r>
              <a:rPr lang="en-US" sz="1600" dirty="0" smtClean="0">
                <a:latin typeface="URWPalladioL-Roma"/>
                <a:hlinkClick r:id="rId2"/>
              </a:rPr>
              <a:t>http</a:t>
            </a:r>
            <a:r>
              <a:rPr lang="en-US" sz="1600" dirty="0">
                <a:latin typeface="URWPalladioL-Roma"/>
                <a:hlinkClick r:id="rId2"/>
              </a:rPr>
              <a:t>://reports.weforum.org/global-competitiveness-report-2015-2016/education/</a:t>
            </a:r>
            <a:endParaRPr lang="en-US" sz="1600" dirty="0">
              <a:latin typeface="URWPalladioL-Roma"/>
            </a:endParaRPr>
          </a:p>
          <a:p>
            <a:r>
              <a:rPr lang="en-US" sz="1600" dirty="0">
                <a:latin typeface="URWPalladioL-Roma"/>
                <a:hlinkClick r:id="rId3"/>
              </a:rPr>
              <a:t>https://opendocs.ids.ac.uk/opendocs/ds2/stream/?#/documents/3546245/page/5</a:t>
            </a:r>
            <a:endParaRPr lang="en-US" sz="1600" dirty="0">
              <a:latin typeface="URWPalladioL-Roma"/>
            </a:endParaRPr>
          </a:p>
          <a:p>
            <a:r>
              <a:rPr lang="en-US" sz="1600" dirty="0">
                <a:latin typeface="URWPalladioL-Roma"/>
                <a:hlinkClick r:id="rId4"/>
              </a:rPr>
              <a:t>http://hanushek.stanford.edu/sites/default/files/publications/Hanushek%2BWoessmann%202010%20IntEncEduc%202.pdf</a:t>
            </a:r>
            <a:endParaRPr lang="en-US" sz="1600" dirty="0">
              <a:latin typeface="URWPalladioL-Roma"/>
            </a:endParaRPr>
          </a:p>
          <a:p>
            <a:endParaRPr lang="en-US" dirty="0" smtClean="0">
              <a:latin typeface="URWPalladioL-Roma"/>
            </a:endParaRPr>
          </a:p>
          <a:p>
            <a:r>
              <a:rPr lang="en-US" dirty="0" smtClean="0">
                <a:latin typeface="URWPalladioL-Roma"/>
              </a:rPr>
              <a:t>Meta </a:t>
            </a:r>
            <a:r>
              <a:rPr lang="en-US" dirty="0">
                <a:latin typeface="URWPalladioL-Roma"/>
              </a:rPr>
              <a:t>regression</a:t>
            </a:r>
          </a:p>
          <a:p>
            <a:r>
              <a:rPr lang="en-US" sz="1600" dirty="0">
                <a:latin typeface="URWPalladioL-Roma"/>
                <a:hlinkClick r:id="rId5"/>
              </a:rPr>
              <a:t>https://mpra.ub.uni-muenchen.de/46143/1/MPRA_paper_46143.pdf</a:t>
            </a:r>
            <a:endParaRPr lang="en-US" sz="1600" dirty="0">
              <a:latin typeface="URWPalladioL-Roma"/>
            </a:endParaRPr>
          </a:p>
          <a:p>
            <a:r>
              <a:rPr lang="en-US" sz="1600" dirty="0">
                <a:latin typeface="URWPalladioL-Roma"/>
                <a:hlinkClick r:id="rId6"/>
              </a:rPr>
              <a:t>https://www.nber.org/papers/w20847.pdf</a:t>
            </a:r>
            <a:endParaRPr lang="en-US" sz="1600" dirty="0">
              <a:latin typeface="URWPalladioL-Roma"/>
            </a:endParaRPr>
          </a:p>
          <a:p>
            <a:r>
              <a:rPr lang="en-US" sz="1600" dirty="0">
                <a:latin typeface="URWPalladioL-Roma"/>
                <a:hlinkClick r:id="rId7"/>
              </a:rPr>
              <a:t>http://www.oecd.org/innovation/research/1825455.pdf</a:t>
            </a:r>
            <a:endParaRPr lang="en-US" sz="1600" dirty="0">
              <a:latin typeface="URWPalladioL-Roma"/>
            </a:endParaRPr>
          </a:p>
          <a:p>
            <a:endParaRPr lang="en-US" dirty="0" smtClean="0">
              <a:latin typeface="URWPalladioL-Roma"/>
            </a:endParaRPr>
          </a:p>
          <a:p>
            <a:r>
              <a:rPr lang="en-US" dirty="0" err="1" smtClean="0">
                <a:latin typeface="URWPalladioL-Roma"/>
              </a:rPr>
              <a:t>Barro</a:t>
            </a:r>
            <a:r>
              <a:rPr lang="en-US" dirty="0" smtClean="0">
                <a:latin typeface="URWPalladioL-Roma"/>
              </a:rPr>
              <a:t> </a:t>
            </a:r>
            <a:r>
              <a:rPr lang="en-US" dirty="0">
                <a:latin typeface="URWPalladioL-Roma"/>
              </a:rPr>
              <a:t>2001</a:t>
            </a:r>
          </a:p>
          <a:p>
            <a:r>
              <a:rPr lang="en-US" sz="1600" dirty="0">
                <a:latin typeface="URWPalladioL-Roma"/>
                <a:hlinkClick r:id="rId8"/>
              </a:rPr>
              <a:t>http://hanushek.stanford.edu/sites/default/files/publications/Hanushek%202012%20FourPercentSolution_0.pdf</a:t>
            </a:r>
            <a:endParaRPr lang="en-US" sz="1600" dirty="0">
              <a:latin typeface="URWPalladioL-Roma"/>
            </a:endParaRPr>
          </a:p>
          <a:p>
            <a:endParaRPr lang="en-US" dirty="0" smtClean="0">
              <a:latin typeface="URWPalladioL-Roma"/>
            </a:endParaRPr>
          </a:p>
          <a:p>
            <a:r>
              <a:rPr lang="en-US" dirty="0" smtClean="0">
                <a:latin typeface="URWPalladioL-Roma"/>
              </a:rPr>
              <a:t>Policy, Funding and Education</a:t>
            </a:r>
            <a:endParaRPr lang="en-US" dirty="0">
              <a:latin typeface="URWPalladioL-Roma"/>
            </a:endParaRPr>
          </a:p>
          <a:p>
            <a:r>
              <a:rPr lang="en-US" sz="1400" dirty="0">
                <a:latin typeface="URWPalladioL-Roma"/>
                <a:hlinkClick r:id="rId9"/>
              </a:rPr>
              <a:t>http://theconversation.com/does-government-spending-on-education-promote-economic-growth-60229</a:t>
            </a:r>
            <a:endParaRPr lang="en-US" sz="1400" dirty="0">
              <a:latin typeface="URWPalladioL-Roma"/>
            </a:endParaRPr>
          </a:p>
          <a:p>
            <a:r>
              <a:rPr lang="en-US" sz="1400" dirty="0">
                <a:latin typeface="URWPalladioL-Roma"/>
                <a:hlinkClick r:id="rId10"/>
              </a:rPr>
              <a:t>http://edpolicy.education.jhu.edu/wp-content/uploads/2017/05/Does-Money-Matter-Commentary.pdf</a:t>
            </a:r>
            <a:endParaRPr lang="en-US" sz="1400" dirty="0">
              <a:latin typeface="URWPalladioL-Roma"/>
            </a:endParaRPr>
          </a:p>
          <a:p>
            <a:r>
              <a:rPr lang="en-US" sz="1400" dirty="0">
                <a:latin typeface="URWPalladioL-Roma"/>
                <a:hlinkClick r:id="rId11"/>
              </a:rPr>
              <a:t>http://www.ascd.org/publications/educational-leadership/may02/vol59/num08/Unequal-School-Funding-in-the-United-States.aspx</a:t>
            </a:r>
            <a:endParaRPr lang="en-US" sz="1400" dirty="0">
              <a:latin typeface="URWPalladioL-Roma"/>
            </a:endParaRPr>
          </a:p>
          <a:p>
            <a:r>
              <a:rPr lang="en-US" sz="1400" dirty="0">
                <a:latin typeface="URWPalladioL-Roma"/>
                <a:hlinkClick r:id="rId12"/>
              </a:rPr>
              <a:t>https://edtrust.org/resource/funding-gaps-2018/</a:t>
            </a:r>
            <a:endParaRPr lang="en-US" sz="1400" dirty="0">
              <a:latin typeface="URWPalladioL-Roma"/>
            </a:endParaRPr>
          </a:p>
          <a:p>
            <a:r>
              <a:rPr lang="en-US" sz="1400" dirty="0">
                <a:latin typeface="URWPalladioL-Roma"/>
                <a:hlinkClick r:id="rId13"/>
              </a:rPr>
              <a:t>http://hanushek.stanford.edu/sites/default/files/publications/Hanushek%202003%20EJ%20113%28485%29.pdf</a:t>
            </a:r>
            <a:endParaRPr lang="en-US" sz="1400" dirty="0">
              <a:latin typeface="URWPalladioL-Roma"/>
            </a:endParaRPr>
          </a:p>
        </p:txBody>
      </p:sp>
    </p:spTree>
    <p:extLst>
      <p:ext uri="{BB962C8B-B14F-4D97-AF65-F5344CB8AC3E}">
        <p14:creationId xmlns:p14="http://schemas.microsoft.com/office/powerpoint/2010/main" val="2695532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715558" cy="640080"/>
          </a:xfrm>
        </p:spPr>
        <p:txBody>
          <a:bodyPr>
            <a:noAutofit/>
          </a:bodyPr>
          <a:lstStyle/>
          <a:p>
            <a:r>
              <a:rPr lang="en-US" dirty="0">
                <a:latin typeface="Segoe UI Light" panose="020B0502040204020203" pitchFamily="34" charset="0"/>
                <a:cs typeface="Segoe UI Light" panose="020B0502040204020203" pitchFamily="34" charset="0"/>
              </a:rPr>
              <a:t>Impact of Grants to the condition of Education</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0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 xmlns:a16="http://schemas.microsoft.com/office/drawing/2014/main" id="{28CC7A3E-6079-405F-A04C-6EB46F52DA73}"/>
              </a:ext>
            </a:extLst>
          </p:cNvPr>
          <p:cNvPicPr>
            <a:picLocks noChangeAspect="1"/>
          </p:cNvPicPr>
          <p:nvPr/>
        </p:nvPicPr>
        <p:blipFill>
          <a:blip r:embed="rId2"/>
          <a:stretch>
            <a:fillRect/>
          </a:stretch>
        </p:blipFill>
        <p:spPr>
          <a:xfrm>
            <a:off x="7023653" y="1331637"/>
            <a:ext cx="4806318" cy="3478902"/>
          </a:xfrm>
          <a:prstGeom prst="rect">
            <a:avLst/>
          </a:prstGeom>
        </p:spPr>
      </p:pic>
      <p:sp>
        <p:nvSpPr>
          <p:cNvPr id="3" name="Rectangle 2">
            <a:extLst>
              <a:ext uri="{FF2B5EF4-FFF2-40B4-BE49-F238E27FC236}">
                <a16:creationId xmlns="" xmlns:a16="http://schemas.microsoft.com/office/drawing/2014/main" id="{2738E810-A4DA-47FB-BE26-2279F6021CC6}"/>
              </a:ext>
            </a:extLst>
          </p:cNvPr>
          <p:cNvSpPr/>
          <p:nvPr/>
        </p:nvSpPr>
        <p:spPr>
          <a:xfrm>
            <a:off x="318050" y="1235696"/>
            <a:ext cx="6705602" cy="3600986"/>
          </a:xfrm>
          <a:prstGeom prst="rect">
            <a:avLst/>
          </a:prstGeom>
        </p:spPr>
        <p:txBody>
          <a:bodyPr wrap="square">
            <a:spAutoFit/>
          </a:bodyPr>
          <a:lstStyle/>
          <a:p>
            <a:pPr algn="just"/>
            <a:r>
              <a:rPr lang="en-US" sz="1400" dirty="0"/>
              <a:t>Education investment is crucial to the well-being of nation’s future. It has already proven that investing in education help reduce unemployment; fight against crime and over all strengthens communities. </a:t>
            </a:r>
            <a:endParaRPr lang="en-US" sz="1400" dirty="0" smtClean="0"/>
          </a:p>
          <a:p>
            <a:pPr algn="just"/>
            <a:endParaRPr lang="en-US" sz="1400" dirty="0"/>
          </a:p>
          <a:p>
            <a:pPr algn="just"/>
            <a:r>
              <a:rPr lang="en-US" sz="1400" dirty="0"/>
              <a:t>On the other hand, as we also know very well, how schools are currently struggling to keep up with the high demand of quality education, inclusiveness and no child left behind policies, thus, add extra expenses and require extra resources to satisfy the need, securing funds for investing in education is highly desirable.	</a:t>
            </a:r>
            <a:endParaRPr lang="en-US" sz="1400" dirty="0" smtClean="0"/>
          </a:p>
          <a:p>
            <a:pPr algn="just"/>
            <a:endParaRPr lang="en-US" sz="1400" dirty="0"/>
          </a:p>
          <a:p>
            <a:pPr algn="just"/>
            <a:r>
              <a:rPr lang="en-US" sz="1400" dirty="0"/>
              <a:t>Child care expenses, characteristics of teachers and student loans are some of the spotlight that affect the condition of education. There is an assumption that the funds are not equally spread or spent towards certain geographies</a:t>
            </a:r>
            <a:r>
              <a:rPr lang="en-US" sz="1400" dirty="0" smtClean="0"/>
              <a:t>.</a:t>
            </a:r>
          </a:p>
          <a:p>
            <a:pPr algn="just"/>
            <a:endParaRPr lang="en-US" sz="1400" dirty="0"/>
          </a:p>
          <a:p>
            <a:pPr algn="just"/>
            <a:r>
              <a:rPr lang="en-US" sz="1400" dirty="0"/>
              <a:t>In this Project, we were trying to get an insight on the grants provided historically and based on that predict for the next two years.</a:t>
            </a:r>
          </a:p>
          <a:p>
            <a:endParaRPr lang="en-US"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Total funding by year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32" y="1321326"/>
            <a:ext cx="9632198" cy="4614525"/>
          </a:xfrm>
          <a:prstGeom prst="rect">
            <a:avLst/>
          </a:prstGeom>
        </p:spPr>
      </p:pic>
      <p:sp>
        <p:nvSpPr>
          <p:cNvPr id="9" name="TextBox 8"/>
          <p:cNvSpPr txBox="1"/>
          <p:nvPr/>
        </p:nvSpPr>
        <p:spPr>
          <a:xfrm>
            <a:off x="1991532" y="5935851"/>
            <a:ext cx="9632198" cy="584775"/>
          </a:xfrm>
          <a:prstGeom prst="rect">
            <a:avLst/>
          </a:prstGeom>
          <a:noFill/>
        </p:spPr>
        <p:txBody>
          <a:bodyPr wrap="square" rtlCol="0">
            <a:spAutoFit/>
          </a:bodyPr>
          <a:lstStyle/>
          <a:p>
            <a:r>
              <a:rPr lang="en-US" sz="1600" dirty="0"/>
              <a:t>Figure 1: Total funding in millions of US dollars by request type. The scale is set to logarithmic.</a:t>
            </a:r>
          </a:p>
          <a:p>
            <a:r>
              <a:rPr lang="en-US" sz="1600" dirty="0"/>
              <a:t>The graph include predictions for 2019 and 2020. Prediction years show a star (*) next to the year</a:t>
            </a:r>
            <a:r>
              <a:rPr lang="en-US" sz="1600" dirty="0" smtClean="0"/>
              <a:t>.</a:t>
            </a:r>
            <a:endParaRPr lang="en-US" sz="1600"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Net Funding after Subtractions by year</a:t>
            </a:r>
          </a:p>
        </p:txBody>
      </p:sp>
      <p:sp>
        <p:nvSpPr>
          <p:cNvPr id="5" name="Content Placeholder 17">
            <a:extLst>
              <a:ext uri="{FF2B5EF4-FFF2-40B4-BE49-F238E27FC236}">
                <a16:creationId xmlns="" xmlns:a16="http://schemas.microsoft.com/office/drawing/2014/main" id="{488DBE6B-D66B-4F04-8F85-2EA9E71D79BC}"/>
              </a:ext>
            </a:extLst>
          </p:cNvPr>
          <p:cNvSpPr txBox="1">
            <a:spLocks/>
          </p:cNvSpPr>
          <p:nvPr/>
        </p:nvSpPr>
        <p:spPr>
          <a:xfrm>
            <a:off x="435594" y="1418692"/>
            <a:ext cx="245338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We can see that funding was very low from 2007 to 2011 and has significantly increased after that with the exception of 2014-15.  we do see a continuous growth since 2015. </a:t>
            </a: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420" y="1309618"/>
            <a:ext cx="8593811" cy="4765718"/>
          </a:xfrm>
          <a:prstGeom prst="rect">
            <a:avLst/>
          </a:prstGeom>
        </p:spPr>
      </p:pic>
      <p:sp>
        <p:nvSpPr>
          <p:cNvPr id="6" name="TextBox 5"/>
          <p:cNvSpPr txBox="1"/>
          <p:nvPr/>
        </p:nvSpPr>
        <p:spPr>
          <a:xfrm>
            <a:off x="3014420" y="6075336"/>
            <a:ext cx="8593811" cy="584775"/>
          </a:xfrm>
          <a:prstGeom prst="rect">
            <a:avLst/>
          </a:prstGeom>
          <a:noFill/>
        </p:spPr>
        <p:txBody>
          <a:bodyPr wrap="square" rtlCol="0">
            <a:spAutoFit/>
          </a:bodyPr>
          <a:lstStyle/>
          <a:p>
            <a:r>
              <a:rPr lang="en-US" sz="1600" dirty="0"/>
              <a:t>Figure 2: Net funding in millions of US dollars. The scale is set to logarithmic. The graph </a:t>
            </a:r>
            <a:r>
              <a:rPr lang="en-US" sz="1600" dirty="0" smtClean="0"/>
              <a:t>include predictions </a:t>
            </a:r>
            <a:r>
              <a:rPr lang="en-US" sz="1600" dirty="0"/>
              <a:t>for 2019 and 2020. Prediction years show a star (*) next to the </a:t>
            </a:r>
            <a:r>
              <a:rPr lang="en-US" sz="1600" dirty="0" smtClean="0"/>
              <a:t>year.</a:t>
            </a:r>
            <a:endParaRPr lang="en-US" sz="1600" dirty="0"/>
          </a:p>
        </p:txBody>
      </p:sp>
    </p:spTree>
    <p:extLst>
      <p:ext uri="{BB962C8B-B14F-4D97-AF65-F5344CB8AC3E}">
        <p14:creationId xmlns:p14="http://schemas.microsoft.com/office/powerpoint/2010/main" val="302295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6" y="278296"/>
            <a:ext cx="11034689" cy="809840"/>
          </a:xfrm>
        </p:spPr>
        <p:txBody>
          <a:bodyPr>
            <a:normAutofit fontScale="90000"/>
          </a:bodyPr>
          <a:lstStyle/>
          <a:p>
            <a:r>
              <a:rPr lang="en-US" dirty="0"/>
              <a:t>Predictions on Grants/Adjustments for year 2019 and 2020 by Congressional District</a:t>
            </a:r>
            <a:endParaRPr lang="en-US" dirty="0">
              <a:latin typeface="Segoe UI Light" panose="020B0502040204020203" pitchFamily="34" charset="0"/>
              <a:cs typeface="Segoe UI Light" panose="020B0502040204020203" pitchFamily="34" charset="0"/>
            </a:endParaRPr>
          </a:p>
        </p:txBody>
      </p:sp>
      <p:pic>
        <p:nvPicPr>
          <p:cNvPr id="7" name="Picture 6">
            <a:extLst>
              <a:ext uri="{FF2B5EF4-FFF2-40B4-BE49-F238E27FC236}">
                <a16:creationId xmlns="" xmlns:a16="http://schemas.microsoft.com/office/drawing/2014/main" id="{E5990D4A-1345-4B71-B6D4-3D400511AA5C}"/>
              </a:ext>
            </a:extLst>
          </p:cNvPr>
          <p:cNvPicPr>
            <a:picLocks noChangeAspect="1"/>
          </p:cNvPicPr>
          <p:nvPr/>
        </p:nvPicPr>
        <p:blipFill>
          <a:blip r:embed="rId2"/>
          <a:stretch>
            <a:fillRect/>
          </a:stretch>
        </p:blipFill>
        <p:spPr>
          <a:xfrm>
            <a:off x="521205" y="1230794"/>
            <a:ext cx="11034689" cy="5348909"/>
          </a:xfrm>
          <a:prstGeom prst="rect">
            <a:avLst/>
          </a:prstGeom>
        </p:spPr>
      </p:pic>
    </p:spTree>
    <p:extLst>
      <p:ext uri="{BB962C8B-B14F-4D97-AF65-F5344CB8AC3E}">
        <p14:creationId xmlns:p14="http://schemas.microsoft.com/office/powerpoint/2010/main" val="2596833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6" y="278296"/>
            <a:ext cx="11034689" cy="809840"/>
          </a:xfrm>
        </p:spPr>
        <p:txBody>
          <a:bodyPr>
            <a:normAutofit fontScale="90000"/>
          </a:bodyPr>
          <a:lstStyle/>
          <a:p>
            <a:r>
              <a:rPr lang="en-US" dirty="0"/>
              <a:t>Predictions on Net Grants for year 2019 and 2020 by Congressional District</a:t>
            </a:r>
            <a:endParaRPr lang="en-US" dirty="0">
              <a:latin typeface="Segoe UI Light" panose="020B0502040204020203" pitchFamily="34" charset="0"/>
              <a:cs typeface="Segoe UI Light" panose="020B0502040204020203" pitchFamily="34" charset="0"/>
            </a:endParaRPr>
          </a:p>
        </p:txBody>
      </p:sp>
      <p:pic>
        <p:nvPicPr>
          <p:cNvPr id="2" name="Picture 1">
            <a:extLst>
              <a:ext uri="{FF2B5EF4-FFF2-40B4-BE49-F238E27FC236}">
                <a16:creationId xmlns="" xmlns:a16="http://schemas.microsoft.com/office/drawing/2014/main" id="{DF337C1F-4222-4960-A34E-038958E5DD14}"/>
              </a:ext>
            </a:extLst>
          </p:cNvPr>
          <p:cNvPicPr>
            <a:picLocks noChangeAspect="1"/>
          </p:cNvPicPr>
          <p:nvPr/>
        </p:nvPicPr>
        <p:blipFill>
          <a:blip r:embed="rId2"/>
          <a:stretch>
            <a:fillRect/>
          </a:stretch>
        </p:blipFill>
        <p:spPr>
          <a:xfrm>
            <a:off x="710347" y="2279377"/>
            <a:ext cx="10845548" cy="4227443"/>
          </a:xfrm>
          <a:prstGeom prst="rect">
            <a:avLst/>
          </a:prstGeom>
        </p:spPr>
      </p:pic>
    </p:spTree>
    <p:extLst>
      <p:ext uri="{BB962C8B-B14F-4D97-AF65-F5344CB8AC3E}">
        <p14:creationId xmlns:p14="http://schemas.microsoft.com/office/powerpoint/2010/main" val="1018212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6" y="278296"/>
            <a:ext cx="11034689" cy="809840"/>
          </a:xfrm>
        </p:spPr>
        <p:txBody>
          <a:bodyPr>
            <a:normAutofit/>
          </a:bodyPr>
          <a:lstStyle/>
          <a:p>
            <a:r>
              <a:rPr lang="en-US" dirty="0"/>
              <a:t>Predictions on Net Grants for year 2019 and 2020 by County</a:t>
            </a:r>
            <a:endParaRPr lang="en-US"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 xmlns:a16="http://schemas.microsoft.com/office/drawing/2014/main" id="{F71D8B8F-7515-40AC-BE0A-A1968B118C2B}"/>
              </a:ext>
            </a:extLst>
          </p:cNvPr>
          <p:cNvPicPr>
            <a:picLocks noChangeAspect="1"/>
          </p:cNvPicPr>
          <p:nvPr/>
        </p:nvPicPr>
        <p:blipFill>
          <a:blip r:embed="rId2"/>
          <a:stretch>
            <a:fillRect/>
          </a:stretch>
        </p:blipFill>
        <p:spPr>
          <a:xfrm>
            <a:off x="286603" y="2240225"/>
            <a:ext cx="11627894" cy="4297055"/>
          </a:xfrm>
          <a:prstGeom prst="rect">
            <a:avLst/>
          </a:prstGeom>
        </p:spPr>
      </p:pic>
    </p:spTree>
    <p:extLst>
      <p:ext uri="{BB962C8B-B14F-4D97-AF65-F5344CB8AC3E}">
        <p14:creationId xmlns:p14="http://schemas.microsoft.com/office/powerpoint/2010/main" val="1191247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References</a:t>
            </a:r>
          </a:p>
        </p:txBody>
      </p:sp>
      <p:sp>
        <p:nvSpPr>
          <p:cNvPr id="3" name="Rectangle 2">
            <a:extLst>
              <a:ext uri="{FF2B5EF4-FFF2-40B4-BE49-F238E27FC236}">
                <a16:creationId xmlns="" xmlns:a16="http://schemas.microsoft.com/office/drawing/2014/main" id="{EAF0AD39-9710-4ED7-B81A-4CFAD6024E74}"/>
              </a:ext>
            </a:extLst>
          </p:cNvPr>
          <p:cNvSpPr/>
          <p:nvPr/>
        </p:nvSpPr>
        <p:spPr>
          <a:xfrm>
            <a:off x="649357" y="1630018"/>
            <a:ext cx="10982121" cy="2308324"/>
          </a:xfrm>
          <a:prstGeom prst="rect">
            <a:avLst/>
          </a:prstGeom>
        </p:spPr>
        <p:txBody>
          <a:bodyPr wrap="square">
            <a:spAutoFit/>
          </a:bodyPr>
          <a:lstStyle/>
          <a:p>
            <a:r>
              <a:rPr lang="en-US" dirty="0">
                <a:latin typeface="URWPalladioL-Roma"/>
              </a:rPr>
              <a:t>Eligibility</a:t>
            </a:r>
          </a:p>
          <a:p>
            <a:r>
              <a:rPr lang="en-US" dirty="0" smtClean="0">
                <a:latin typeface="URWPalladioL-Roma"/>
              </a:rPr>
              <a:t>https</a:t>
            </a:r>
            <a:r>
              <a:rPr lang="en-US" dirty="0">
                <a:latin typeface="URWPalladioL-Roma"/>
              </a:rPr>
              <a:t>://www.grants.gov/web/grants/learn-grants/grant-eligibility.html</a:t>
            </a:r>
          </a:p>
          <a:p>
            <a:endParaRPr lang="en-US" dirty="0" smtClean="0">
              <a:latin typeface="URWPalladioL-Roma"/>
            </a:endParaRPr>
          </a:p>
          <a:p>
            <a:r>
              <a:rPr lang="en-US" dirty="0" smtClean="0">
                <a:latin typeface="URWPalladioL-Roma"/>
              </a:rPr>
              <a:t>DUNS</a:t>
            </a:r>
            <a:endParaRPr lang="en-US" dirty="0">
              <a:latin typeface="URWPalladioL-Roma"/>
            </a:endParaRPr>
          </a:p>
          <a:p>
            <a:r>
              <a:rPr lang="en-US" dirty="0" smtClean="0">
                <a:latin typeface="URWPalladioL-Roma"/>
              </a:rPr>
              <a:t>https</a:t>
            </a:r>
            <a:r>
              <a:rPr lang="en-US" dirty="0">
                <a:latin typeface="URWPalladioL-Roma"/>
              </a:rPr>
              <a:t>://</a:t>
            </a:r>
            <a:r>
              <a:rPr lang="en-US" dirty="0" smtClean="0">
                <a:latin typeface="URWPalladioL-Roma"/>
              </a:rPr>
              <a:t>www.grants.gov/applicants/organization-registration/step-1-obtain-duns-number.html</a:t>
            </a:r>
            <a:endParaRPr lang="en-US" dirty="0">
              <a:latin typeface="URWPalladioL-Roma"/>
            </a:endParaRPr>
          </a:p>
          <a:p>
            <a:endParaRPr lang="en-US" dirty="0" smtClean="0">
              <a:latin typeface="URWPalladioL-Roma"/>
            </a:endParaRPr>
          </a:p>
          <a:p>
            <a:r>
              <a:rPr lang="en-US" dirty="0" smtClean="0">
                <a:latin typeface="URWPalladioL-Roma"/>
              </a:rPr>
              <a:t>CFDA </a:t>
            </a:r>
            <a:r>
              <a:rPr lang="en-US" dirty="0">
                <a:latin typeface="URWPalladioL-Roma"/>
              </a:rPr>
              <a:t>Catalog of Federal Domestic Assistance</a:t>
            </a:r>
          </a:p>
          <a:p>
            <a:r>
              <a:rPr lang="en-US" dirty="0" smtClean="0">
                <a:latin typeface="URWPalladioL-Roma"/>
              </a:rPr>
              <a:t>https</a:t>
            </a:r>
            <a:r>
              <a:rPr lang="en-US" dirty="0">
                <a:latin typeface="URWPalladioL-Roma"/>
              </a:rPr>
              <a:t>://beta.sam.gov</a:t>
            </a:r>
            <a:r>
              <a:rPr lang="en-US" dirty="0" smtClean="0">
                <a:latin typeface="URWPalladioL-Roma"/>
              </a:rPr>
              <a:t>/</a:t>
            </a:r>
            <a:endParaRPr lang="en-US" dirty="0">
              <a:latin typeface="URWPalladioL-Roma"/>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References</a:t>
            </a:r>
          </a:p>
        </p:txBody>
      </p:sp>
      <p:sp>
        <p:nvSpPr>
          <p:cNvPr id="3" name="Rectangle 2">
            <a:extLst>
              <a:ext uri="{FF2B5EF4-FFF2-40B4-BE49-F238E27FC236}">
                <a16:creationId xmlns="" xmlns:a16="http://schemas.microsoft.com/office/drawing/2014/main" id="{EAF0AD39-9710-4ED7-B81A-4CFAD6024E74}"/>
              </a:ext>
            </a:extLst>
          </p:cNvPr>
          <p:cNvSpPr/>
          <p:nvPr/>
        </p:nvSpPr>
        <p:spPr>
          <a:xfrm>
            <a:off x="649357" y="1258959"/>
            <a:ext cx="11211339" cy="3539430"/>
          </a:xfrm>
          <a:prstGeom prst="rect">
            <a:avLst/>
          </a:prstGeom>
        </p:spPr>
        <p:txBody>
          <a:bodyPr wrap="square">
            <a:spAutoFit/>
          </a:bodyPr>
          <a:lstStyle/>
          <a:p>
            <a:r>
              <a:rPr lang="en-US" dirty="0" smtClean="0">
                <a:latin typeface="URWPalladioL-Roma"/>
              </a:rPr>
              <a:t>Does money matter -commentary</a:t>
            </a:r>
            <a:endParaRPr lang="en-US" dirty="0">
              <a:latin typeface="URWPalladioL-Roma"/>
            </a:endParaRPr>
          </a:p>
          <a:p>
            <a:r>
              <a:rPr lang="en-US" sz="1600" dirty="0" smtClean="0">
                <a:latin typeface="URWPalladioL-Roma"/>
                <a:hlinkClick r:id="rId2"/>
              </a:rPr>
              <a:t>https</a:t>
            </a:r>
            <a:r>
              <a:rPr lang="en-US" sz="1600" dirty="0">
                <a:latin typeface="URWPalladioL-Roma"/>
                <a:hlinkClick r:id="rId2"/>
              </a:rPr>
              <a:t>://cepa.stanford.edu/sites/default/files/cofr-efp.pdf</a:t>
            </a:r>
            <a:endParaRPr lang="en-US" sz="1600" dirty="0">
              <a:latin typeface="URWPalladioL-Roma"/>
            </a:endParaRPr>
          </a:p>
          <a:p>
            <a:endParaRPr lang="en-US" dirty="0" smtClean="0">
              <a:latin typeface="URWPalladioL-Roma"/>
            </a:endParaRPr>
          </a:p>
          <a:p>
            <a:r>
              <a:rPr lang="en-US" dirty="0" smtClean="0">
                <a:latin typeface="URWPalladioL-Roma"/>
              </a:rPr>
              <a:t>Unequal </a:t>
            </a:r>
            <a:r>
              <a:rPr lang="en-US" dirty="0">
                <a:latin typeface="URWPalladioL-Roma"/>
              </a:rPr>
              <a:t>funding in the us </a:t>
            </a:r>
          </a:p>
          <a:p>
            <a:r>
              <a:rPr lang="en-US" sz="1600" dirty="0">
                <a:latin typeface="URWPalladioL-Roma"/>
                <a:hlinkClick r:id="rId3"/>
              </a:rPr>
              <a:t>https://www.usnews.com/news/best-states/articles/2018-02-27/in-most-states-poorest-school-districts-get-less-funding</a:t>
            </a:r>
            <a:endParaRPr lang="en-US" sz="1600" dirty="0">
              <a:latin typeface="URWPalladioL-Roma"/>
            </a:endParaRPr>
          </a:p>
          <a:p>
            <a:endParaRPr lang="en-US" sz="1600" dirty="0" smtClean="0">
              <a:latin typeface="URWPalladioL-Roma"/>
              <a:hlinkClick r:id="rId4"/>
            </a:endParaRPr>
          </a:p>
          <a:p>
            <a:r>
              <a:rPr lang="en-US" sz="1600" dirty="0" smtClean="0">
                <a:latin typeface="URWPalladioL-Roma"/>
                <a:hlinkClick r:id="rId4"/>
              </a:rPr>
              <a:t>https</a:t>
            </a:r>
            <a:r>
              <a:rPr lang="en-US" sz="1600" dirty="0">
                <a:latin typeface="URWPalladioL-Roma"/>
                <a:hlinkClick r:id="rId4"/>
              </a:rPr>
              <a:t>://www.nap.edu/read/10023/chapter/9</a:t>
            </a:r>
            <a:endParaRPr lang="en-US" sz="1600" dirty="0">
              <a:latin typeface="URWPalladioL-Roma"/>
            </a:endParaRPr>
          </a:p>
          <a:p>
            <a:endParaRPr lang="en-US" dirty="0" smtClean="0">
              <a:latin typeface="URWPalladioL-Roma"/>
            </a:endParaRPr>
          </a:p>
          <a:p>
            <a:r>
              <a:rPr lang="en-US" dirty="0" smtClean="0">
                <a:latin typeface="URWPalladioL-Roma"/>
              </a:rPr>
              <a:t>Funding </a:t>
            </a:r>
            <a:r>
              <a:rPr lang="en-US" dirty="0">
                <a:latin typeface="URWPalladioL-Roma"/>
              </a:rPr>
              <a:t>methodology</a:t>
            </a:r>
          </a:p>
          <a:p>
            <a:r>
              <a:rPr lang="en-US" sz="1600" dirty="0">
                <a:latin typeface="URWPalladioL-Roma"/>
                <a:hlinkClick r:id="rId5"/>
              </a:rPr>
              <a:t>https://www.usnews.com/news/best-states/articles/2017-12-08/state-education-finance-systems-take-center-stage</a:t>
            </a:r>
            <a:endParaRPr lang="en-US" sz="1600" dirty="0">
              <a:latin typeface="URWPalladioL-Roma"/>
            </a:endParaRPr>
          </a:p>
          <a:p>
            <a:endParaRPr lang="en-US" dirty="0">
              <a:latin typeface="URWPalladioL-Roma"/>
            </a:endParaRPr>
          </a:p>
          <a:p>
            <a:endParaRPr lang="en-US" dirty="0">
              <a:latin typeface="URWPalladioL-Roma"/>
            </a:endParaRPr>
          </a:p>
          <a:p>
            <a:endParaRPr lang="en-US" dirty="0"/>
          </a:p>
        </p:txBody>
      </p:sp>
    </p:spTree>
    <p:extLst>
      <p:ext uri="{BB962C8B-B14F-4D97-AF65-F5344CB8AC3E}">
        <p14:creationId xmlns:p14="http://schemas.microsoft.com/office/powerpoint/2010/main" val="1909073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82</TotalTime>
  <Words>386</Words>
  <Application>Microsoft Office PowerPoint</Application>
  <PresentationFormat>Custom</PresentationFormat>
  <Paragraphs>73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WelcomeDoc</vt:lpstr>
      <vt:lpstr>DATA-621 Final Project</vt:lpstr>
      <vt:lpstr>Impact of Grants to the condition of Education</vt:lpstr>
      <vt:lpstr>Total funding by year </vt:lpstr>
      <vt:lpstr>Net Funding after Subtractions by year</vt:lpstr>
      <vt:lpstr>Predictions on Grants/Adjustments for year 2019 and 2020 by Congressional District</vt:lpstr>
      <vt:lpstr>Predictions on Net Grants for year 2019 and 2020 by Congressional District</vt:lpstr>
      <vt:lpstr>Predictions on Net Grants for year 2019 and 2020 by County</vt:lpstr>
      <vt:lpstr>References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Raghunathan Ramnath</dc:creator>
  <cp:keywords/>
  <cp:lastModifiedBy>Duubar Villalobos Jimenez</cp:lastModifiedBy>
  <cp:revision>22</cp:revision>
  <dcterms:created xsi:type="dcterms:W3CDTF">2018-12-19T15:11:21Z</dcterms:created>
  <dcterms:modified xsi:type="dcterms:W3CDTF">2018-12-20T13:21:43Z</dcterms:modified>
  <cp:version/>
</cp:coreProperties>
</file>