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21945600"/>
  <p:notesSz cx="700405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912">
          <p15:clr>
            <a:srgbClr val="000000"/>
          </p15:clr>
        </p15:guide>
        <p15:guide id="2" pos="13824">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oNq5jm7179lNoM7QplmbtZMuW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21" d="100"/>
          <a:sy n="21" d="100"/>
        </p:scale>
        <p:origin x="-564" y="-120"/>
      </p:cViewPr>
      <p:guideLst>
        <p:guide orient="horz" pos="6912"/>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275"/>
            <a:ext cx="4669600" cy="3481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09750"/>
            <a:ext cx="5603225" cy="41776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11080626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700400" y="4409750"/>
            <a:ext cx="5603225" cy="4177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20638" y="696913"/>
            <a:ext cx="6962775"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0262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3292475" y="6816725"/>
            <a:ext cx="37306250" cy="47053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14" name="Google Shape;14;p3"/>
          <p:cNvSpPr txBox="1">
            <a:spLocks noGrp="1"/>
          </p:cNvSpPr>
          <p:nvPr>
            <p:ph type="subTitle" idx="1"/>
          </p:nvPr>
        </p:nvSpPr>
        <p:spPr>
          <a:xfrm>
            <a:off x="6583363" y="12436475"/>
            <a:ext cx="30724475" cy="5607050"/>
          </a:xfrm>
          <a:prstGeom prst="rect">
            <a:avLst/>
          </a:prstGeom>
          <a:noFill/>
          <a:ln>
            <a:noFill/>
          </a:ln>
        </p:spPr>
        <p:txBody>
          <a:bodyPr spcFirstLastPara="1" wrap="square" lIns="91425" tIns="45700" rIns="91425" bIns="45700" anchor="t" anchorCtr="0">
            <a:noAutofit/>
          </a:bodyPr>
          <a:lstStyle>
            <a:lvl1pPr marR="0" lvl="0" algn="ctr" rtl="0">
              <a:spcBef>
                <a:spcPts val="3080"/>
              </a:spcBef>
              <a:spcAft>
                <a:spcPts val="0"/>
              </a:spcAft>
              <a:buClr>
                <a:schemeClr val="dk1"/>
              </a:buClr>
              <a:buSzPts val="15400"/>
              <a:buFont typeface="Arial"/>
              <a:buNone/>
              <a:defRPr sz="15400" b="0" i="0" u="none" strike="noStrike" cap="none">
                <a:solidFill>
                  <a:schemeClr val="dk1"/>
                </a:solidFill>
                <a:latin typeface="Arial"/>
                <a:ea typeface="Arial"/>
                <a:cs typeface="Arial"/>
                <a:sym typeface="Arial"/>
              </a:defRPr>
            </a:lvl1pPr>
            <a:lvl2pPr marR="0" lvl="1" algn="ctr" rtl="0">
              <a:spcBef>
                <a:spcPts val="2680"/>
              </a:spcBef>
              <a:spcAft>
                <a:spcPts val="0"/>
              </a:spcAft>
              <a:buClr>
                <a:schemeClr val="dk1"/>
              </a:buClr>
              <a:buSzPts val="13400"/>
              <a:buFont typeface="Arial"/>
              <a:buNone/>
              <a:defRPr sz="13400" b="0" i="0" u="none" strike="noStrike" cap="none">
                <a:solidFill>
                  <a:schemeClr val="dk1"/>
                </a:solidFill>
                <a:latin typeface="Arial"/>
                <a:ea typeface="Arial"/>
                <a:cs typeface="Arial"/>
                <a:sym typeface="Arial"/>
              </a:defRPr>
            </a:lvl2pPr>
            <a:lvl3pPr marR="0" lvl="2" algn="ctr" rtl="0">
              <a:spcBef>
                <a:spcPts val="2300"/>
              </a:spcBef>
              <a:spcAft>
                <a:spcPts val="0"/>
              </a:spcAft>
              <a:buClr>
                <a:schemeClr val="dk1"/>
              </a:buClr>
              <a:buSzPts val="11500"/>
              <a:buFont typeface="Arial"/>
              <a:buNone/>
              <a:defRPr sz="11500" b="0" i="0" u="none" strike="noStrike" cap="none">
                <a:solidFill>
                  <a:schemeClr val="dk1"/>
                </a:solidFill>
                <a:latin typeface="Arial"/>
                <a:ea typeface="Arial"/>
                <a:cs typeface="Arial"/>
                <a:sym typeface="Arial"/>
              </a:defRPr>
            </a:lvl3pPr>
            <a:lvl4pPr marR="0" lvl="3"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4pPr>
            <a:lvl5pPr marR="0" lvl="4"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5pPr>
            <a:lvl6pPr marR="0" lvl="5"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6pPr>
            <a:lvl7pPr marR="0" lvl="6"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7pPr>
            <a:lvl8pPr marR="0" lvl="7"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8pPr>
            <a:lvl9pPr marR="0" lvl="8"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3467100" y="14101763"/>
            <a:ext cx="37307838" cy="43592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44" name="Google Shape;44;p12"/>
          <p:cNvSpPr txBox="1">
            <a:spLocks noGrp="1"/>
          </p:cNvSpPr>
          <p:nvPr>
            <p:ph type="body" idx="1"/>
          </p:nvPr>
        </p:nvSpPr>
        <p:spPr>
          <a:xfrm>
            <a:off x="3467100" y="9301163"/>
            <a:ext cx="37307838" cy="48006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2193925" y="879475"/>
            <a:ext cx="39503350"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47" name="Google Shape;47;p13"/>
          <p:cNvSpPr txBox="1">
            <a:spLocks noGrp="1"/>
          </p:cNvSpPr>
          <p:nvPr>
            <p:ph type="body" idx="1"/>
          </p:nvPr>
        </p:nvSpPr>
        <p:spPr>
          <a:xfrm>
            <a:off x="2193925" y="5121275"/>
            <a:ext cx="39503350" cy="14482763"/>
          </a:xfrm>
          <a:prstGeom prst="rect">
            <a:avLst/>
          </a:prstGeom>
          <a:noFill/>
          <a:ln>
            <a:noFill/>
          </a:ln>
        </p:spPr>
        <p:txBody>
          <a:bodyPr spcFirstLastPara="1" wrap="square" lIns="91425" tIns="45700" rIns="91425" bIns="45700" anchor="t" anchorCtr="0">
            <a:no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rot="5400000">
            <a:off x="27397075" y="5303838"/>
            <a:ext cx="18724563" cy="987583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17" name="Google Shape;17;p4"/>
          <p:cNvSpPr txBox="1">
            <a:spLocks noGrp="1"/>
          </p:cNvSpPr>
          <p:nvPr>
            <p:ph type="body" idx="1"/>
          </p:nvPr>
        </p:nvSpPr>
        <p:spPr>
          <a:xfrm rot="5400000">
            <a:off x="7569200" y="-4495800"/>
            <a:ext cx="18724563" cy="29475113"/>
          </a:xfrm>
          <a:prstGeom prst="rect">
            <a:avLst/>
          </a:prstGeom>
          <a:noFill/>
          <a:ln>
            <a:noFill/>
          </a:ln>
        </p:spPr>
        <p:txBody>
          <a:bodyPr spcFirstLastPara="1" wrap="square" lIns="91425" tIns="45700" rIns="91425" bIns="45700" anchor="t" anchorCtr="0">
            <a:no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2193925" y="879475"/>
            <a:ext cx="39503350"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20" name="Google Shape;20;p5"/>
          <p:cNvSpPr txBox="1">
            <a:spLocks noGrp="1"/>
          </p:cNvSpPr>
          <p:nvPr>
            <p:ph type="body" idx="1"/>
          </p:nvPr>
        </p:nvSpPr>
        <p:spPr>
          <a:xfrm rot="5400000">
            <a:off x="14704219" y="-7389018"/>
            <a:ext cx="14482763" cy="39503350"/>
          </a:xfrm>
          <a:prstGeom prst="rect">
            <a:avLst/>
          </a:prstGeom>
          <a:noFill/>
          <a:ln>
            <a:noFill/>
          </a:ln>
        </p:spPr>
        <p:txBody>
          <a:bodyPr spcFirstLastPara="1" wrap="square" lIns="91425" tIns="45700" rIns="91425" bIns="45700" anchor="t" anchorCtr="0">
            <a:no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8602663" y="15362238"/>
            <a:ext cx="26335037" cy="18129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23" name="Google Shape;23;p6"/>
          <p:cNvSpPr>
            <a:spLocks noGrp="1"/>
          </p:cNvSpPr>
          <p:nvPr>
            <p:ph type="pic" idx="2"/>
          </p:nvPr>
        </p:nvSpPr>
        <p:spPr>
          <a:xfrm>
            <a:off x="8602663" y="1960563"/>
            <a:ext cx="26335037" cy="13168312"/>
          </a:xfrm>
          <a:prstGeom prst="rect">
            <a:avLst/>
          </a:prstGeom>
          <a:noFill/>
          <a:ln>
            <a:noFill/>
          </a:ln>
        </p:spPr>
      </p:sp>
      <p:sp>
        <p:nvSpPr>
          <p:cNvPr id="24" name="Google Shape;24;p6"/>
          <p:cNvSpPr txBox="1">
            <a:spLocks noGrp="1"/>
          </p:cNvSpPr>
          <p:nvPr>
            <p:ph type="body" idx="1"/>
          </p:nvPr>
        </p:nvSpPr>
        <p:spPr>
          <a:xfrm>
            <a:off x="8602663" y="17175163"/>
            <a:ext cx="26335037" cy="25765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2193925" y="873125"/>
            <a:ext cx="14439900" cy="37195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27" name="Google Shape;27;p7"/>
          <p:cNvSpPr txBox="1">
            <a:spLocks noGrp="1"/>
          </p:cNvSpPr>
          <p:nvPr>
            <p:ph type="body" idx="1"/>
          </p:nvPr>
        </p:nvSpPr>
        <p:spPr>
          <a:xfrm>
            <a:off x="17160875" y="873125"/>
            <a:ext cx="24536400" cy="187309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Google Shape;28;p7"/>
          <p:cNvSpPr txBox="1">
            <a:spLocks noGrp="1"/>
          </p:cNvSpPr>
          <p:nvPr>
            <p:ph type="body" idx="2"/>
          </p:nvPr>
        </p:nvSpPr>
        <p:spPr>
          <a:xfrm>
            <a:off x="2193925" y="4592638"/>
            <a:ext cx="14439900" cy="150114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2193925" y="879475"/>
            <a:ext cx="39503350"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2193925" y="879475"/>
            <a:ext cx="39503350"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34" name="Google Shape;34;p10"/>
          <p:cNvSpPr txBox="1">
            <a:spLocks noGrp="1"/>
          </p:cNvSpPr>
          <p:nvPr>
            <p:ph type="body" idx="1"/>
          </p:nvPr>
        </p:nvSpPr>
        <p:spPr>
          <a:xfrm>
            <a:off x="2193925" y="4911725"/>
            <a:ext cx="19392900" cy="2047875"/>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5" name="Google Shape;35;p10"/>
          <p:cNvSpPr txBox="1">
            <a:spLocks noGrp="1"/>
          </p:cNvSpPr>
          <p:nvPr>
            <p:ph type="body" idx="2"/>
          </p:nvPr>
        </p:nvSpPr>
        <p:spPr>
          <a:xfrm>
            <a:off x="2193925" y="6959600"/>
            <a:ext cx="19392900" cy="1264443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 name="Google Shape;36;p10"/>
          <p:cNvSpPr txBox="1">
            <a:spLocks noGrp="1"/>
          </p:cNvSpPr>
          <p:nvPr>
            <p:ph type="body" idx="3"/>
          </p:nvPr>
        </p:nvSpPr>
        <p:spPr>
          <a:xfrm>
            <a:off x="22296438" y="4911725"/>
            <a:ext cx="19400837" cy="2047875"/>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Google Shape;37;p10"/>
          <p:cNvSpPr txBox="1">
            <a:spLocks noGrp="1"/>
          </p:cNvSpPr>
          <p:nvPr>
            <p:ph type="body" idx="4"/>
          </p:nvPr>
        </p:nvSpPr>
        <p:spPr>
          <a:xfrm>
            <a:off x="22296438" y="6959600"/>
            <a:ext cx="19400837" cy="1264443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2193925" y="879475"/>
            <a:ext cx="39503350"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40" name="Google Shape;40;p11"/>
          <p:cNvSpPr txBox="1">
            <a:spLocks noGrp="1"/>
          </p:cNvSpPr>
          <p:nvPr>
            <p:ph type="body" idx="1"/>
          </p:nvPr>
        </p:nvSpPr>
        <p:spPr>
          <a:xfrm>
            <a:off x="2193925" y="5121275"/>
            <a:ext cx="19675475" cy="144827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Google Shape;41;p11"/>
          <p:cNvSpPr txBox="1">
            <a:spLocks noGrp="1"/>
          </p:cNvSpPr>
          <p:nvPr>
            <p:ph type="body" idx="2"/>
          </p:nvPr>
        </p:nvSpPr>
        <p:spPr>
          <a:xfrm>
            <a:off x="22021800" y="5121275"/>
            <a:ext cx="19675475" cy="144827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Shape 5"/>
        <p:cNvGrpSpPr/>
        <p:nvPr/>
      </p:nvGrpSpPr>
      <p:grpSpPr>
        <a:xfrm>
          <a:off x="0" y="0"/>
          <a:ext cx="0" cy="0"/>
          <a:chOff x="0" y="0"/>
          <a:chExt cx="0" cy="0"/>
        </a:xfrm>
      </p:grpSpPr>
      <p:sp>
        <p:nvSpPr>
          <p:cNvPr id="6" name="Google Shape;6;p2"/>
          <p:cNvSpPr txBox="1"/>
          <p:nvPr/>
        </p:nvSpPr>
        <p:spPr>
          <a:xfrm>
            <a:off x="0" y="3656012"/>
            <a:ext cx="7313612" cy="18281650"/>
          </a:xfrm>
          <a:prstGeom prst="rect">
            <a:avLst/>
          </a:prstGeom>
          <a:solidFill>
            <a:srgbClr val="B3D9FF"/>
          </a:solidFill>
          <a:ln>
            <a:noFill/>
          </a:ln>
        </p:spPr>
        <p:txBody>
          <a:bodyPr spcFirstLastPara="1" wrap="square" lIns="457200" tIns="228600" rIns="457200" bIns="4572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7" name="Google Shape;7;p2"/>
          <p:cNvSpPr txBox="1"/>
          <p:nvPr/>
        </p:nvSpPr>
        <p:spPr>
          <a:xfrm>
            <a:off x="7312025" y="0"/>
            <a:ext cx="36564887" cy="3656012"/>
          </a:xfrm>
          <a:prstGeom prst="rect">
            <a:avLst/>
          </a:prstGeom>
          <a:solidFill>
            <a:srgbClr val="B3D9FF"/>
          </a:solidFill>
          <a:ln>
            <a:noFill/>
          </a:ln>
        </p:spPr>
        <p:txBody>
          <a:bodyPr spcFirstLastPara="1" wrap="square" lIns="457200" tIns="457200" rIns="457200" bIns="4572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8" name="Google Shape;8;p2"/>
          <p:cNvSpPr txBox="1"/>
          <p:nvPr/>
        </p:nvSpPr>
        <p:spPr>
          <a:xfrm>
            <a:off x="7312025" y="3656012"/>
            <a:ext cx="36564887" cy="18281650"/>
          </a:xfrm>
          <a:prstGeom prst="rect">
            <a:avLst/>
          </a:prstGeom>
          <a:solidFill>
            <a:srgbClr val="EAEAEA"/>
          </a:solidFill>
          <a:ln>
            <a:noFill/>
          </a:ln>
        </p:spPr>
        <p:txBody>
          <a:bodyPr spcFirstLastPara="1" wrap="square" lIns="457200" tIns="457200" rIns="457200" bIns="4572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cxnSp>
        <p:nvCxnSpPr>
          <p:cNvPr id="9" name="Google Shape;9;p2"/>
          <p:cNvCxnSpPr/>
          <p:nvPr/>
        </p:nvCxnSpPr>
        <p:spPr>
          <a:xfrm>
            <a:off x="7312025" y="0"/>
            <a:ext cx="0" cy="21939250"/>
          </a:xfrm>
          <a:prstGeom prst="straightConnector1">
            <a:avLst/>
          </a:prstGeom>
          <a:noFill/>
          <a:ln w="76200" cap="flat" cmpd="sng">
            <a:solidFill>
              <a:schemeClr val="dk1"/>
            </a:solidFill>
            <a:prstDash val="solid"/>
            <a:miter lim="800000"/>
            <a:headEnd type="none" w="med" len="med"/>
            <a:tailEnd type="none" w="med" len="med"/>
          </a:ln>
        </p:spPr>
      </p:cxnSp>
      <p:cxnSp>
        <p:nvCxnSpPr>
          <p:cNvPr id="10" name="Google Shape;10;p2"/>
          <p:cNvCxnSpPr/>
          <p:nvPr/>
        </p:nvCxnSpPr>
        <p:spPr>
          <a:xfrm>
            <a:off x="0" y="3657600"/>
            <a:ext cx="43876912" cy="0"/>
          </a:xfrm>
          <a:prstGeom prst="straightConnector1">
            <a:avLst/>
          </a:prstGeom>
          <a:noFill/>
          <a:ln w="76200" cap="flat" cmpd="sng">
            <a:solidFill>
              <a:schemeClr val="dk1"/>
            </a:solidFill>
            <a:prstDash val="solid"/>
            <a:miter lim="800000"/>
            <a:headEnd type="none" w="med" len="med"/>
            <a:tailEnd type="none" w="med" len="med"/>
          </a:ln>
        </p:spPr>
      </p:cxnSp>
      <p:pic>
        <p:nvPicPr>
          <p:cNvPr id="11" name="Google Shape;11;p2" descr="PosterTemplateCopyright"/>
          <p:cNvPicPr preferRelativeResize="0"/>
          <p:nvPr/>
        </p:nvPicPr>
        <p:blipFill rotWithShape="1">
          <a:blip r:embed="rId13">
            <a:alphaModFix/>
          </a:blip>
          <a:srcRect/>
          <a:stretch/>
        </p:blipFill>
        <p:spPr>
          <a:xfrm>
            <a:off x="1905000" y="21488400"/>
            <a:ext cx="3502025" cy="2952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p:nvPr/>
        </p:nvSpPr>
        <p:spPr>
          <a:xfrm>
            <a:off x="684200" y="4570399"/>
            <a:ext cx="5942100" cy="8956298"/>
          </a:xfrm>
          <a:prstGeom prst="rect">
            <a:avLst/>
          </a:prstGeom>
          <a:solidFill>
            <a:srgbClr val="CCECFF"/>
          </a:solidFill>
          <a:ln>
            <a:noFill/>
          </a:ln>
        </p:spPr>
        <p:txBody>
          <a:bodyPr spcFirstLastPara="1" wrap="square" lIns="228600" tIns="228600" rIns="228600" bIns="228600" anchor="t" anchorCtr="0">
            <a:spAutoFit/>
          </a:bodyPr>
          <a:lstStyle/>
          <a:p>
            <a:pPr lvl="0">
              <a:buClr>
                <a:schemeClr val="dk1"/>
              </a:buClr>
              <a:buSzPts val="2400"/>
            </a:pPr>
            <a:r>
              <a:rPr lang="en-US" sz="2400" dirty="0" smtClean="0"/>
              <a:t>In </a:t>
            </a:r>
            <a:r>
              <a:rPr lang="en-US" sz="2400" dirty="0" smtClean="0"/>
              <a:t>a LAN, the systems communicate with each other using MAC addresses instead of IP addresses. To make this communication faster, every system in that LAN stores a cache of various IP addresses in the network along with its corresponding MAC address. This cache of IP and MAC is called an ARP cache. Thus the Address Resolution Protocol (ARP) is used to provide mapping between the Network Layer and the Data Link Layer. </a:t>
            </a:r>
            <a:r>
              <a:rPr lang="en-US" sz="2400" dirty="0" smtClean="0"/>
              <a:t>The </a:t>
            </a:r>
            <a:r>
              <a:rPr lang="en-US" sz="2400" dirty="0" smtClean="0"/>
              <a:t>attacker can also choose to send fake DNS replies to the victim which makes the victim redirected to any website as wished by the attacker. </a:t>
            </a:r>
            <a:r>
              <a:rPr lang="en-US" sz="2400" dirty="0" err="1" smtClean="0"/>
              <a:t>hese</a:t>
            </a:r>
            <a:r>
              <a:rPr lang="en-US" sz="2400" dirty="0" smtClean="0"/>
              <a:t> </a:t>
            </a:r>
            <a:r>
              <a:rPr lang="en-US" sz="2400" dirty="0" smtClean="0"/>
              <a:t>attacks, and theoretically, </a:t>
            </a:r>
            <a:r>
              <a:rPr lang="en-US" sz="2400" dirty="0" smtClean="0"/>
              <a:t>This </a:t>
            </a:r>
            <a:r>
              <a:rPr lang="en-US" sz="2400" dirty="0" smtClean="0"/>
              <a:t>is capable of detecting and preventing potential ARP attacks just by </a:t>
            </a:r>
            <a:r>
              <a:rPr lang="en-US" sz="2400" dirty="0" err="1" smtClean="0"/>
              <a:t>analysing</a:t>
            </a:r>
            <a:r>
              <a:rPr lang="en-US" sz="2400" dirty="0" smtClean="0"/>
              <a:t> the ARP cache of the system. The fact that static ARP entries cannot be changed automatically is used to prevent ARP poisoning by attackers.</a:t>
            </a:r>
            <a:endParaRPr sz="2400"/>
          </a:p>
        </p:txBody>
      </p:sp>
      <p:sp>
        <p:nvSpPr>
          <p:cNvPr id="53" name="Google Shape;53;p1"/>
          <p:cNvSpPr txBox="1"/>
          <p:nvPr/>
        </p:nvSpPr>
        <p:spPr>
          <a:xfrm>
            <a:off x="7312025" y="0"/>
            <a:ext cx="36579300" cy="1828800"/>
          </a:xfrm>
          <a:prstGeom prst="rect">
            <a:avLst/>
          </a:prstGeom>
          <a:noFill/>
          <a:ln>
            <a:noFill/>
          </a:ln>
        </p:spPr>
        <p:txBody>
          <a:bodyPr spcFirstLastPara="1" wrap="square" lIns="457200" tIns="457200" rIns="457200" bIns="457200" anchor="ctr" anchorCtr="1">
            <a:noAutofit/>
          </a:bodyPr>
          <a:lstStyle/>
          <a:p>
            <a:pPr marL="0" marR="0" lvl="0" indent="0" algn="ctr" rtl="0">
              <a:lnSpc>
                <a:spcPct val="100000"/>
              </a:lnSpc>
              <a:spcBef>
                <a:spcPts val="0"/>
              </a:spcBef>
              <a:spcAft>
                <a:spcPts val="0"/>
              </a:spcAft>
              <a:buClr>
                <a:schemeClr val="dk1"/>
              </a:buClr>
              <a:buSzPts val="7200"/>
              <a:buFont typeface="Impact"/>
              <a:buNone/>
            </a:pPr>
            <a:r>
              <a:rPr lang="en-US" sz="7200">
                <a:solidFill>
                  <a:schemeClr val="dk1"/>
                </a:solidFill>
                <a:latin typeface="Impact"/>
                <a:ea typeface="Impact"/>
                <a:cs typeface="Impact"/>
                <a:sym typeface="Impact"/>
              </a:rPr>
              <a:t>Anti-DNS Spoofing </a:t>
            </a:r>
            <a:endParaRPr/>
          </a:p>
        </p:txBody>
      </p:sp>
      <p:sp>
        <p:nvSpPr>
          <p:cNvPr id="54" name="Google Shape;54;p1"/>
          <p:cNvSpPr txBox="1"/>
          <p:nvPr/>
        </p:nvSpPr>
        <p:spPr>
          <a:xfrm>
            <a:off x="7312025" y="1827212"/>
            <a:ext cx="36564887" cy="1828800"/>
          </a:xfrm>
          <a:prstGeom prst="rect">
            <a:avLst/>
          </a:prstGeom>
          <a:noFill/>
          <a:ln>
            <a:noFill/>
          </a:ln>
        </p:spPr>
        <p:txBody>
          <a:bodyPr spcFirstLastPara="1" wrap="square" lIns="457200" tIns="457200" rIns="457200" bIns="457200" anchor="ctr" anchorCtr="1">
            <a:noAutofit/>
          </a:bodyPr>
          <a:lstStyle/>
          <a:p>
            <a:pPr marL="0" marR="0" lvl="0" indent="0" algn="l" rtl="0">
              <a:lnSpc>
                <a:spcPct val="100000"/>
              </a:lnSpc>
              <a:spcBef>
                <a:spcPts val="0"/>
              </a:spcBef>
              <a:spcAft>
                <a:spcPts val="0"/>
              </a:spcAft>
              <a:buClr>
                <a:schemeClr val="dk1"/>
              </a:buClr>
              <a:buSzPts val="4800"/>
              <a:buFont typeface="Arial"/>
              <a:buNone/>
            </a:pPr>
            <a:r>
              <a:rPr lang="en-US" sz="4800" b="1">
                <a:solidFill>
                  <a:schemeClr val="dk1"/>
                </a:solidFill>
              </a:rPr>
              <a:t>Vakul Raina, Aryan Khatri, Sarthak Yadav, Raghunandan Tomar</a:t>
            </a:r>
            <a:endParaRPr sz="4800" b="1">
              <a:solidFill>
                <a:schemeClr val="dk1"/>
              </a:solidFill>
            </a:endParaRPr>
          </a:p>
          <a:p>
            <a:pPr marL="0" marR="0" lvl="0" indent="0" algn="l" rtl="0">
              <a:lnSpc>
                <a:spcPct val="100000"/>
              </a:lnSpc>
              <a:spcBef>
                <a:spcPts val="0"/>
              </a:spcBef>
              <a:spcAft>
                <a:spcPts val="0"/>
              </a:spcAft>
              <a:buClr>
                <a:schemeClr val="dk1"/>
              </a:buClr>
              <a:buSzPts val="4800"/>
              <a:buFont typeface="Arial"/>
              <a:buNone/>
            </a:pPr>
            <a:r>
              <a:rPr lang="en-US" sz="4800" b="1">
                <a:solidFill>
                  <a:schemeClr val="dk1"/>
                </a:solidFill>
              </a:rPr>
              <a:t>Guided by- Dr. Hariharasitaraman.S  </a:t>
            </a:r>
            <a:r>
              <a:rPr lang="en-US" sz="4800" b="0" i="0" u="none">
                <a:solidFill>
                  <a:srgbClr val="0070C0"/>
                </a:solidFill>
                <a:latin typeface="Arial"/>
                <a:ea typeface="Arial"/>
                <a:cs typeface="Arial"/>
                <a:sym typeface="Arial"/>
              </a:rPr>
              <a:t/>
            </a:r>
            <a:br>
              <a:rPr lang="en-US" sz="4800" b="0" i="0" u="none">
                <a:solidFill>
                  <a:srgbClr val="0070C0"/>
                </a:solidFill>
                <a:latin typeface="Arial"/>
                <a:ea typeface="Arial"/>
                <a:cs typeface="Arial"/>
                <a:sym typeface="Arial"/>
              </a:rPr>
            </a:br>
            <a:endParaRPr/>
          </a:p>
        </p:txBody>
      </p:sp>
      <p:sp>
        <p:nvSpPr>
          <p:cNvPr id="55" name="Google Shape;55;p1"/>
          <p:cNvSpPr txBox="1"/>
          <p:nvPr/>
        </p:nvSpPr>
        <p:spPr>
          <a:xfrm>
            <a:off x="20110450" y="4570412"/>
            <a:ext cx="10969625" cy="8226425"/>
          </a:xfrm>
          <a:prstGeom prst="rect">
            <a:avLst/>
          </a:prstGeom>
          <a:solidFill>
            <a:srgbClr val="DDDDDD"/>
          </a:solidFill>
          <a:ln>
            <a:noFill/>
          </a:ln>
        </p:spPr>
        <p:txBody>
          <a:bodyPr spcFirstLastPara="1" wrap="square" lIns="228600" tIns="228600" rIns="228600" bIns="228600" anchor="t" anchorCtr="0">
            <a:noAutofit/>
          </a:bodyPr>
          <a:lstStyle/>
          <a:p>
            <a:pPr lvl="0">
              <a:buClr>
                <a:schemeClr val="dk1"/>
              </a:buClr>
              <a:buSzPts val="2400"/>
            </a:pPr>
            <a:r>
              <a:rPr lang="en-US" sz="3000" dirty="0" smtClean="0"/>
              <a:t>In this project, we have successfully implemented ARP poisoning, DOS, and DNS poisoning attacks. We have also recorded the procedure and explained it step-by-step in great detail. Even though these attacks have a limitation of only working on LAN, these are very common and easily performed and virtually undetectable by a novice. As a result, this is a threat that has to be addressed. So, we have come up with an app “</a:t>
            </a:r>
            <a:r>
              <a:rPr lang="en-US" sz="3000" dirty="0" smtClean="0"/>
              <a:t>anti-</a:t>
            </a:r>
            <a:r>
              <a:rPr lang="en-US" sz="3000" dirty="0" err="1" smtClean="0"/>
              <a:t>Dns</a:t>
            </a:r>
            <a:r>
              <a:rPr lang="en-US" sz="3000" dirty="0" smtClean="0"/>
              <a:t>” </a:t>
            </a:r>
            <a:r>
              <a:rPr lang="en-US" sz="3000" dirty="0" smtClean="0"/>
              <a:t>which is capable of detecting, preventing and recovering from an ARP poisoning attack on the victim’s Linux system. This is written in python and mainly focuses on analyzing the ARP cache of the system to detect attacks. Also there are functions which have the capability of performing continuous scans after a certain regular interval of time.</a:t>
            </a:r>
            <a:endParaRPr sz="3000" b="1">
              <a:solidFill>
                <a:schemeClr val="dk1"/>
              </a:solidFill>
            </a:endParaRPr>
          </a:p>
        </p:txBody>
      </p:sp>
      <p:sp>
        <p:nvSpPr>
          <p:cNvPr id="56" name="Google Shape;56;p1"/>
          <p:cNvSpPr txBox="1"/>
          <p:nvPr/>
        </p:nvSpPr>
        <p:spPr>
          <a:xfrm>
            <a:off x="31992887" y="4570412"/>
            <a:ext cx="10969625" cy="8226425"/>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700"/>
              <a:t>ARP spoof (User Id and Password attack):- In this attack, we scanned for hosts on the local network and then added the victim as one of the targets and the gateway as the other target on ettercap and started ARP poisoning attack.</a:t>
            </a:r>
            <a:endParaRPr sz="2700"/>
          </a:p>
          <a:p>
            <a:pPr marL="0" marR="0" lvl="0" indent="0" algn="l" rtl="0">
              <a:lnSpc>
                <a:spcPct val="100000"/>
              </a:lnSpc>
              <a:spcBef>
                <a:spcPts val="0"/>
              </a:spcBef>
              <a:spcAft>
                <a:spcPts val="0"/>
              </a:spcAft>
              <a:buClr>
                <a:schemeClr val="dk1"/>
              </a:buClr>
              <a:buSzPts val="2400"/>
              <a:buFont typeface="Arial"/>
              <a:buNone/>
            </a:pPr>
            <a:endParaRPr sz="2700"/>
          </a:p>
          <a:p>
            <a:pPr marL="0" marR="0" lvl="0" indent="0" algn="l" rtl="0">
              <a:lnSpc>
                <a:spcPct val="100000"/>
              </a:lnSpc>
              <a:spcBef>
                <a:spcPts val="0"/>
              </a:spcBef>
              <a:spcAft>
                <a:spcPts val="0"/>
              </a:spcAft>
              <a:buClr>
                <a:schemeClr val="dk1"/>
              </a:buClr>
              <a:buSzPts val="2400"/>
              <a:buFont typeface="Arial"/>
              <a:buNone/>
            </a:pPr>
            <a:r>
              <a:rPr lang="en-US" sz="2700"/>
              <a:t>DNS Spoofing:- In this attack, Ettercap plays a very important role in enabling the ARP spoofing and DNS spoofing. We first scan the network for hosts and subsequently add the victim and the gateway as the targets. In the ettercap config, we enable the commands for Linux as we are working in a Linux based environment. We also used the in-built plugin available in ettercap for DNS spoofing.</a:t>
            </a:r>
            <a:endParaRPr sz="2700"/>
          </a:p>
        </p:txBody>
      </p:sp>
      <p:sp>
        <p:nvSpPr>
          <p:cNvPr id="57" name="Google Shape;57;p1"/>
          <p:cNvSpPr txBox="1"/>
          <p:nvPr/>
        </p:nvSpPr>
        <p:spPr>
          <a:xfrm>
            <a:off x="8229600" y="13711237"/>
            <a:ext cx="10969625" cy="7319962"/>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a:p>
          <a:p>
            <a:pPr marL="0" marR="0" lvl="0" indent="0" algn="l" rtl="0">
              <a:lnSpc>
                <a:spcPct val="100000"/>
              </a:lnSpc>
              <a:spcBef>
                <a:spcPts val="0"/>
              </a:spcBef>
              <a:spcAft>
                <a:spcPts val="0"/>
              </a:spcAft>
              <a:buClr>
                <a:schemeClr val="dk1"/>
              </a:buClr>
              <a:buSzPts val="2400"/>
              <a:buFont typeface="Arial"/>
              <a:buNone/>
            </a:pPr>
            <a:r>
              <a:rPr lang="en-US" sz="2600"/>
              <a:t>Detection:- The detection mechanism is called anti-ARP, a simple python program that browses different IP addresses in the ARP cache and checks if any two IP addresses have the same MAC addresses or not. If they have the same MAC address, which means the ARP cache is poisoned</a:t>
            </a:r>
            <a:endParaRPr sz="2600"/>
          </a:p>
          <a:p>
            <a:pPr marL="0" marR="0" lvl="0" indent="0" algn="l" rtl="0">
              <a:lnSpc>
                <a:spcPct val="100000"/>
              </a:lnSpc>
              <a:spcBef>
                <a:spcPts val="0"/>
              </a:spcBef>
              <a:spcAft>
                <a:spcPts val="0"/>
              </a:spcAft>
              <a:buClr>
                <a:schemeClr val="dk1"/>
              </a:buClr>
              <a:buSzPts val="2400"/>
              <a:buFont typeface="Arial"/>
              <a:buNone/>
            </a:pPr>
            <a:endParaRPr sz="2600"/>
          </a:p>
          <a:p>
            <a:pPr marL="0" marR="0" lvl="0" indent="0" algn="l" rtl="0">
              <a:lnSpc>
                <a:spcPct val="100000"/>
              </a:lnSpc>
              <a:spcBef>
                <a:spcPts val="0"/>
              </a:spcBef>
              <a:spcAft>
                <a:spcPts val="0"/>
              </a:spcAft>
              <a:buClr>
                <a:schemeClr val="dk1"/>
              </a:buClr>
              <a:buSzPts val="2400"/>
              <a:buFont typeface="Arial"/>
              <a:buNone/>
            </a:pPr>
            <a:r>
              <a:rPr lang="en-US" sz="2600"/>
              <a:t>Prevention - For prevention, we designed an algorithm and coded it in python. This algorithm does the task of making all the entries in the ARP cache as static because of the fact that they cannot be altered by the attacker once made static</a:t>
            </a:r>
            <a:endParaRPr sz="2600"/>
          </a:p>
          <a:p>
            <a:pPr marL="0" marR="0" lvl="0" indent="0" algn="l" rtl="0">
              <a:lnSpc>
                <a:spcPct val="100000"/>
              </a:lnSpc>
              <a:spcBef>
                <a:spcPts val="0"/>
              </a:spcBef>
              <a:spcAft>
                <a:spcPts val="0"/>
              </a:spcAft>
              <a:buClr>
                <a:schemeClr val="dk1"/>
              </a:buClr>
              <a:buSzPts val="2400"/>
              <a:buFont typeface="Arial"/>
              <a:buNone/>
            </a:pPr>
            <a:endParaRPr sz="1500"/>
          </a:p>
          <a:p>
            <a:pPr marL="0" marR="0" lvl="0" indent="0" algn="l" rtl="0">
              <a:lnSpc>
                <a:spcPct val="100000"/>
              </a:lnSpc>
              <a:spcBef>
                <a:spcPts val="0"/>
              </a:spcBef>
              <a:spcAft>
                <a:spcPts val="0"/>
              </a:spcAft>
              <a:buClr>
                <a:schemeClr val="dk1"/>
              </a:buClr>
              <a:buSzPts val="2400"/>
              <a:buFont typeface="Arial"/>
              <a:buNone/>
            </a:pPr>
            <a:r>
              <a:rPr lang="en-US" sz="2600"/>
              <a:t>Recovery:- Once we have detected that ARP cache is poisoned, we can execute the recovery algorithm which is also coded in python. The main idea of the recovery process is copying a clean set of entries into the cache or altering a specific entry in the cache. </a:t>
            </a:r>
            <a:endParaRPr sz="2600"/>
          </a:p>
        </p:txBody>
      </p:sp>
      <p:sp>
        <p:nvSpPr>
          <p:cNvPr id="58" name="Google Shape;58;p1"/>
          <p:cNvSpPr txBox="1"/>
          <p:nvPr/>
        </p:nvSpPr>
        <p:spPr>
          <a:xfrm>
            <a:off x="31992875" y="13711225"/>
            <a:ext cx="10969500" cy="3198900"/>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a:solidFill>
                  <a:schemeClr val="dk1"/>
                </a:solidFill>
              </a:rPr>
              <a:t>In this project, we have successfully implemented ARP poisoning, DOS, and DNS poisoning attacks. We have also recorded the procedure and explained it step-by-step in great detail. Even though these attacks have a limitation of only working on LAN, these are very common and easily performed and virtually undetectable by a novice. As a result, this is a threat that has to be addressed. So, we have come up with an app “anti-arp” which is capable of detecting, preventing and recovering from an ARP poisoning attack on the victim’s Linux system.</a:t>
            </a:r>
            <a:endParaRPr sz="2400">
              <a:solidFill>
                <a:schemeClr val="dk1"/>
              </a:solidFill>
            </a:endParaRPr>
          </a:p>
          <a:p>
            <a:pPr marL="0" marR="0" lvl="0" indent="0" algn="l" rtl="0">
              <a:lnSpc>
                <a:spcPct val="100000"/>
              </a:lnSpc>
              <a:spcBef>
                <a:spcPts val="0"/>
              </a:spcBef>
              <a:spcAft>
                <a:spcPts val="0"/>
              </a:spcAft>
              <a:buClr>
                <a:schemeClr val="dk1"/>
              </a:buClr>
              <a:buSzPts val="2400"/>
              <a:buFont typeface="Arial"/>
              <a:buNone/>
            </a:pPr>
            <a:endParaRPr sz="2400">
              <a:solidFill>
                <a:schemeClr val="dk1"/>
              </a:solidFill>
            </a:endParaRPr>
          </a:p>
        </p:txBody>
      </p:sp>
      <p:sp>
        <p:nvSpPr>
          <p:cNvPr id="59" name="Google Shape;59;p1"/>
          <p:cNvSpPr txBox="1"/>
          <p:nvPr/>
        </p:nvSpPr>
        <p:spPr>
          <a:xfrm>
            <a:off x="8226425" y="4570412"/>
            <a:ext cx="10969500" cy="8226300"/>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000" dirty="0">
                <a:solidFill>
                  <a:schemeClr val="dk1"/>
                </a:solidFill>
              </a:rPr>
              <a:t>In this project, detailed instruction to perform various man-in-the middle attacks are discussed. The attacks are simulated in a controlled environment using virtual machines hosted on a single system. The attacks discussed are ARP cache poisoning to get username and password of users, DOS (Denial of Service) and DNS(Domain Name System) cache poisoning. </a:t>
            </a:r>
            <a:endParaRPr sz="3000" dirty="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sz="3000" dirty="0">
                <a:solidFill>
                  <a:schemeClr val="dk1"/>
                </a:solidFill>
              </a:rPr>
              <a:t>All these attacks require both the victim and the attacker to be in the same Local Area Network. This is because in a LAN, the systems communicate with each other using MAC addresses instead of IP addresses. To make this communication faster, every system in that LAN stores a cache of various IP addresses in the network along with its corresponding MAC address. This cache of IP and MAC is called an ARP cache. Thus the Address Resolution Protocol (ARP) is used to provide mapping between the Network Layer and the Data Link Layer.</a:t>
            </a:r>
            <a:endParaRPr sz="3000" dirty="0">
              <a:solidFill>
                <a:schemeClr val="dk1"/>
              </a:solidFill>
            </a:endParaRPr>
          </a:p>
          <a:p>
            <a:pPr marL="0" marR="0" lvl="0" indent="0" algn="l" rtl="0">
              <a:lnSpc>
                <a:spcPct val="100000"/>
              </a:lnSpc>
              <a:spcBef>
                <a:spcPts val="0"/>
              </a:spcBef>
              <a:spcAft>
                <a:spcPts val="0"/>
              </a:spcAft>
              <a:buClr>
                <a:srgbClr val="CC0000"/>
              </a:buClr>
              <a:buSzPts val="2400"/>
              <a:buFont typeface="Arial"/>
              <a:buNone/>
            </a:pPr>
            <a:endParaRPr sz="2800" dirty="0">
              <a:solidFill>
                <a:schemeClr val="dk1"/>
              </a:solidFill>
            </a:endParaRPr>
          </a:p>
        </p:txBody>
      </p:sp>
      <p:sp>
        <p:nvSpPr>
          <p:cNvPr id="60" name="Google Shape;60;p1"/>
          <p:cNvSpPr txBox="1"/>
          <p:nvPr/>
        </p:nvSpPr>
        <p:spPr>
          <a:xfrm>
            <a:off x="8226425" y="3656012"/>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4000"/>
              <a:buFont typeface="Impact"/>
              <a:buNone/>
            </a:pPr>
            <a:r>
              <a:rPr lang="en-US" sz="4000" b="0" i="0" u="none">
                <a:solidFill>
                  <a:schemeClr val="dk1"/>
                </a:solidFill>
                <a:latin typeface="Impact"/>
                <a:ea typeface="Impact"/>
                <a:cs typeface="Impact"/>
                <a:sym typeface="Impact"/>
              </a:rPr>
              <a:t>INTRODUCTION</a:t>
            </a:r>
            <a:endParaRPr/>
          </a:p>
        </p:txBody>
      </p:sp>
      <p:sp>
        <p:nvSpPr>
          <p:cNvPr id="61" name="Google Shape;61;p1"/>
          <p:cNvSpPr txBox="1"/>
          <p:nvPr/>
        </p:nvSpPr>
        <p:spPr>
          <a:xfrm>
            <a:off x="8226425" y="12796837"/>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4000"/>
              <a:buFont typeface="Impact"/>
              <a:buNone/>
            </a:pPr>
            <a:r>
              <a:rPr lang="en-US" sz="4000" b="0" i="0" u="none">
                <a:solidFill>
                  <a:schemeClr val="dk1"/>
                </a:solidFill>
                <a:latin typeface="Impact"/>
                <a:ea typeface="Impact"/>
                <a:cs typeface="Impact"/>
                <a:sym typeface="Impact"/>
              </a:rPr>
              <a:t>MODULES AND METHODS</a:t>
            </a:r>
            <a:endParaRPr/>
          </a:p>
        </p:txBody>
      </p:sp>
      <p:sp>
        <p:nvSpPr>
          <p:cNvPr id="62" name="Google Shape;62;p1"/>
          <p:cNvSpPr txBox="1"/>
          <p:nvPr/>
        </p:nvSpPr>
        <p:spPr>
          <a:xfrm>
            <a:off x="31992875" y="17824450"/>
            <a:ext cx="10969500" cy="4121100"/>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l" rtl="0">
              <a:lnSpc>
                <a:spcPct val="100000"/>
              </a:lnSpc>
              <a:spcBef>
                <a:spcPts val="1200"/>
              </a:spcBef>
              <a:spcAft>
                <a:spcPts val="0"/>
              </a:spcAft>
              <a:buClr>
                <a:schemeClr val="dk1"/>
              </a:buClr>
              <a:buSzPts val="1100"/>
              <a:buFont typeface="Arial"/>
              <a:buNone/>
            </a:pPr>
            <a:r>
              <a:rPr lang="en-US" sz="2400">
                <a:solidFill>
                  <a:schemeClr val="dk1"/>
                </a:solidFill>
              </a:rPr>
              <a:t>[</a:t>
            </a:r>
            <a:r>
              <a:rPr lang="en-US" sz="2100">
                <a:solidFill>
                  <a:schemeClr val="dk1"/>
                </a:solidFill>
              </a:rPr>
              <a:t>1] Y. Kim, S. Ahn, N. C. Thang, D. Choi and M. Park, "ARP Poisoning Attack Detection Based on ARP Update State in Software-Defined Networks," 2019 International Conference on Information Networking (ICOIN), Kuala Lumpur, Malaysia, 2019, pp. 366-371, doi: 10.1109/ICOIN.2019.8718158. </a:t>
            </a:r>
            <a:endParaRPr sz="2100">
              <a:solidFill>
                <a:schemeClr val="dk1"/>
              </a:solidFill>
            </a:endParaRPr>
          </a:p>
          <a:p>
            <a:pPr marL="0" marR="0" lvl="0" indent="0" algn="l" rtl="0">
              <a:lnSpc>
                <a:spcPct val="100000"/>
              </a:lnSpc>
              <a:spcBef>
                <a:spcPts val="1200"/>
              </a:spcBef>
              <a:spcAft>
                <a:spcPts val="0"/>
              </a:spcAft>
              <a:buClr>
                <a:schemeClr val="dk1"/>
              </a:buClr>
              <a:buSzPts val="1100"/>
              <a:buFont typeface="Arial"/>
              <a:buNone/>
            </a:pPr>
            <a:r>
              <a:rPr lang="en-US" sz="2100">
                <a:solidFill>
                  <a:schemeClr val="dk1"/>
                </a:solidFill>
              </a:rPr>
              <a:t>[2] B. Zdrnja, "Malicious JavaScript Insertion through ARP Poisoning Attacks," in IEEE Security &amp; Privacy, vol. 7, no. 3, pp. 72-74, May-June 2009, doi: 10.1109/MSP.2009.72. </a:t>
            </a:r>
            <a:endParaRPr sz="2100">
              <a:solidFill>
                <a:schemeClr val="dk1"/>
              </a:solidFill>
            </a:endParaRPr>
          </a:p>
          <a:p>
            <a:pPr marL="0" marR="0" lvl="0" indent="0" algn="l" rtl="0">
              <a:lnSpc>
                <a:spcPct val="100000"/>
              </a:lnSpc>
              <a:spcBef>
                <a:spcPts val="1200"/>
              </a:spcBef>
              <a:spcAft>
                <a:spcPts val="0"/>
              </a:spcAft>
              <a:buClr>
                <a:schemeClr val="dk1"/>
              </a:buClr>
              <a:buSzPts val="1100"/>
              <a:buFont typeface="Arial"/>
              <a:buNone/>
            </a:pPr>
            <a:r>
              <a:rPr lang="en-US" sz="2100">
                <a:solidFill>
                  <a:schemeClr val="dk1"/>
                </a:solidFill>
              </a:rPr>
              <a:t>[3] S. Kumar and S. Tapaswi, "A centralized detection and prevention technique against ARP poisoning," Proceedings Title: 2012 International Conference on Cyber Security, Cyber Warfare and Digital Forensic (CyberSec), Kuala Lumpur, 2012, pp. 259-264, doi: 10.1109/CyberSec.2012.6246087.</a:t>
            </a:r>
            <a:endParaRPr sz="2100">
              <a:solidFill>
                <a:schemeClr val="dk1"/>
              </a:solidFill>
            </a:endParaRPr>
          </a:p>
          <a:p>
            <a:pPr marL="0" marR="0" lvl="0" indent="0" algn="l" rtl="0">
              <a:lnSpc>
                <a:spcPct val="100000"/>
              </a:lnSpc>
              <a:spcBef>
                <a:spcPts val="1200"/>
              </a:spcBef>
              <a:spcAft>
                <a:spcPts val="0"/>
              </a:spcAft>
              <a:buNone/>
            </a:pPr>
            <a:endParaRPr sz="2100">
              <a:solidFill>
                <a:schemeClr val="dk1"/>
              </a:solidFill>
            </a:endParaRPr>
          </a:p>
        </p:txBody>
      </p:sp>
      <p:sp>
        <p:nvSpPr>
          <p:cNvPr id="63" name="Google Shape;63;p1"/>
          <p:cNvSpPr txBox="1"/>
          <p:nvPr/>
        </p:nvSpPr>
        <p:spPr>
          <a:xfrm>
            <a:off x="31992887" y="12796837"/>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4000"/>
              <a:buFont typeface="Impact"/>
              <a:buNone/>
            </a:pPr>
            <a:r>
              <a:rPr lang="en-US" sz="4000" b="0" i="0" u="none">
                <a:solidFill>
                  <a:schemeClr val="dk1"/>
                </a:solidFill>
                <a:latin typeface="Impact"/>
                <a:ea typeface="Impact"/>
                <a:cs typeface="Impact"/>
                <a:sym typeface="Impact"/>
              </a:rPr>
              <a:t>CONCLUSIONS</a:t>
            </a:r>
            <a:endParaRPr/>
          </a:p>
        </p:txBody>
      </p:sp>
      <p:sp>
        <p:nvSpPr>
          <p:cNvPr id="64" name="Google Shape;64;p1"/>
          <p:cNvSpPr txBox="1"/>
          <p:nvPr/>
        </p:nvSpPr>
        <p:spPr>
          <a:xfrm>
            <a:off x="31992887" y="3656012"/>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4000"/>
              <a:buFont typeface="Impact"/>
              <a:buNone/>
            </a:pPr>
            <a:r>
              <a:rPr lang="en-US" sz="4000" b="0" i="0" u="none">
                <a:solidFill>
                  <a:schemeClr val="dk1"/>
                </a:solidFill>
                <a:latin typeface="Impact"/>
                <a:ea typeface="Impact"/>
                <a:cs typeface="Impact"/>
                <a:sym typeface="Impact"/>
              </a:rPr>
              <a:t>DISCUSSION</a:t>
            </a:r>
            <a:endParaRPr/>
          </a:p>
        </p:txBody>
      </p:sp>
      <p:sp>
        <p:nvSpPr>
          <p:cNvPr id="65" name="Google Shape;65;p1"/>
          <p:cNvSpPr txBox="1"/>
          <p:nvPr/>
        </p:nvSpPr>
        <p:spPr>
          <a:xfrm>
            <a:off x="20110450" y="3657600"/>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4000"/>
              <a:buFont typeface="Impact"/>
              <a:buNone/>
            </a:pPr>
            <a:r>
              <a:rPr lang="en-US" sz="4000" b="0" i="0" u="none">
                <a:solidFill>
                  <a:schemeClr val="dk1"/>
                </a:solidFill>
                <a:latin typeface="Impact"/>
                <a:ea typeface="Impact"/>
                <a:cs typeface="Impact"/>
                <a:sym typeface="Impact"/>
              </a:rPr>
              <a:t>RESULTS</a:t>
            </a:r>
            <a:endParaRPr/>
          </a:p>
        </p:txBody>
      </p:sp>
      <p:sp>
        <p:nvSpPr>
          <p:cNvPr id="66" name="Google Shape;66;p1"/>
          <p:cNvSpPr txBox="1"/>
          <p:nvPr/>
        </p:nvSpPr>
        <p:spPr>
          <a:xfrm>
            <a:off x="31992887" y="16910050"/>
            <a:ext cx="10969500" cy="9144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4000"/>
              <a:buFont typeface="Impact"/>
              <a:buNone/>
            </a:pPr>
            <a:r>
              <a:rPr lang="en-US" sz="4000" b="0" i="0" u="none">
                <a:solidFill>
                  <a:schemeClr val="dk1"/>
                </a:solidFill>
                <a:latin typeface="Impact"/>
                <a:ea typeface="Impact"/>
                <a:cs typeface="Impact"/>
                <a:sym typeface="Impact"/>
              </a:rPr>
              <a:t>REFERENCES</a:t>
            </a:r>
            <a:endParaRPr/>
          </a:p>
        </p:txBody>
      </p:sp>
      <p:sp>
        <p:nvSpPr>
          <p:cNvPr id="67" name="Google Shape;67;p1"/>
          <p:cNvSpPr txBox="1"/>
          <p:nvPr/>
        </p:nvSpPr>
        <p:spPr>
          <a:xfrm>
            <a:off x="20828000" y="20878800"/>
            <a:ext cx="33021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p:txBody>
      </p:sp>
      <p:sp>
        <p:nvSpPr>
          <p:cNvPr id="68" name="Google Shape;68;p1"/>
          <p:cNvSpPr txBox="1"/>
          <p:nvPr/>
        </p:nvSpPr>
        <p:spPr>
          <a:xfrm>
            <a:off x="26866850" y="16840200"/>
            <a:ext cx="3414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a:p>
        </p:txBody>
      </p:sp>
      <p:sp>
        <p:nvSpPr>
          <p:cNvPr id="69" name="Google Shape;69;p1"/>
          <p:cNvSpPr txBox="1"/>
          <p:nvPr/>
        </p:nvSpPr>
        <p:spPr>
          <a:xfrm>
            <a:off x="0" y="3656012"/>
            <a:ext cx="7313612" cy="9144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4000"/>
              <a:buFont typeface="Impact"/>
              <a:buNone/>
            </a:pPr>
            <a:r>
              <a:rPr lang="en-US" sz="4000" b="0" i="0" u="none">
                <a:solidFill>
                  <a:schemeClr val="dk1"/>
                </a:solidFill>
                <a:latin typeface="Impact"/>
                <a:ea typeface="Impact"/>
                <a:cs typeface="Impact"/>
                <a:sym typeface="Impact"/>
              </a:rPr>
              <a:t>ABSTRACT</a:t>
            </a:r>
            <a:endParaRPr/>
          </a:p>
        </p:txBody>
      </p:sp>
      <p:sp>
        <p:nvSpPr>
          <p:cNvPr id="71" name="Google Shape;71;p1"/>
          <p:cNvSpPr txBox="1"/>
          <p:nvPr/>
        </p:nvSpPr>
        <p:spPr>
          <a:xfrm>
            <a:off x="35237057" y="1631547"/>
            <a:ext cx="81786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6600"/>
              <a:buFont typeface="Arial"/>
              <a:buNone/>
            </a:pPr>
            <a:r>
              <a:rPr lang="en-US" sz="6600" b="1" i="0" u="none" dirty="0">
                <a:solidFill>
                  <a:srgbClr val="FF0000"/>
                </a:solidFill>
                <a:latin typeface="Arial"/>
                <a:ea typeface="Arial"/>
                <a:cs typeface="Arial"/>
                <a:sym typeface="Arial"/>
              </a:rPr>
              <a:t>Project Group ID:- 8 </a:t>
            </a:r>
            <a:endParaRPr dirty="0"/>
          </a:p>
        </p:txBody>
      </p:sp>
      <p:sp>
        <p:nvSpPr>
          <p:cNvPr id="76" name="Google Shape;76;p1"/>
          <p:cNvSpPr txBox="1"/>
          <p:nvPr/>
        </p:nvSpPr>
        <p:spPr>
          <a:xfrm>
            <a:off x="23698200" y="13106400"/>
            <a:ext cx="2857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t>Figure: DNS Spoofing</a:t>
            </a:r>
            <a:endParaRPr sz="2100"/>
          </a:p>
        </p:txBody>
      </p:sp>
      <p:pic>
        <p:nvPicPr>
          <p:cNvPr id="7" name="Picture 6"/>
          <p:cNvPicPr>
            <a:picLocks noChangeAspect="1"/>
          </p:cNvPicPr>
          <p:nvPr/>
        </p:nvPicPr>
        <p:blipFill>
          <a:blip r:embed="rId3"/>
          <a:stretch>
            <a:fillRect/>
          </a:stretch>
        </p:blipFill>
        <p:spPr>
          <a:xfrm>
            <a:off x="911124" y="366079"/>
            <a:ext cx="5094363" cy="2832740"/>
          </a:xfrm>
          <a:prstGeom prst="rect">
            <a:avLst/>
          </a:prstGeom>
        </p:spPr>
      </p:pic>
      <p:pic>
        <p:nvPicPr>
          <p:cNvPr id="27" name="Picture 26" descr="dns graph.png"/>
          <p:cNvPicPr>
            <a:picLocks noChangeAspect="1"/>
          </p:cNvPicPr>
          <p:nvPr/>
        </p:nvPicPr>
        <p:blipFill>
          <a:blip r:embed="rId4"/>
          <a:stretch>
            <a:fillRect/>
          </a:stretch>
        </p:blipFill>
        <p:spPr>
          <a:xfrm>
            <a:off x="20595907" y="18379440"/>
            <a:ext cx="4184333" cy="2282190"/>
          </a:xfrm>
          <a:prstGeom prst="rect">
            <a:avLst/>
          </a:prstGeom>
        </p:spPr>
      </p:pic>
      <p:pic>
        <p:nvPicPr>
          <p:cNvPr id="28" name="Picture 27" descr="dns ,.png"/>
          <p:cNvPicPr>
            <a:picLocks noChangeAspect="1"/>
          </p:cNvPicPr>
          <p:nvPr/>
        </p:nvPicPr>
        <p:blipFill>
          <a:blip r:embed="rId5"/>
          <a:stretch>
            <a:fillRect/>
          </a:stretch>
        </p:blipFill>
        <p:spPr>
          <a:xfrm>
            <a:off x="25603200" y="18765202"/>
            <a:ext cx="4623435" cy="2037398"/>
          </a:xfrm>
          <a:prstGeom prst="rect">
            <a:avLst/>
          </a:prstGeom>
        </p:spPr>
      </p:pic>
      <p:pic>
        <p:nvPicPr>
          <p:cNvPr id="29" name="Picture 28" descr="Picture545.png"/>
          <p:cNvPicPr>
            <a:picLocks noChangeAspect="1"/>
          </p:cNvPicPr>
          <p:nvPr/>
        </p:nvPicPr>
        <p:blipFill>
          <a:blip r:embed="rId6"/>
          <a:stretch>
            <a:fillRect/>
          </a:stretch>
        </p:blipFill>
        <p:spPr>
          <a:xfrm>
            <a:off x="22631400" y="13973398"/>
            <a:ext cx="5440680" cy="308016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1031</Words>
  <Application>Microsoft Office PowerPoint</Application>
  <PresentationFormat>Custom</PresentationFormat>
  <Paragraphs>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Genigraphics 800.790.4001</dc:creator>
  <cp:lastModifiedBy>Lenovo</cp:lastModifiedBy>
  <cp:revision>8</cp:revision>
  <dcterms:created xsi:type="dcterms:W3CDTF">2008-05-03T03:01:56Z</dcterms:created>
  <dcterms:modified xsi:type="dcterms:W3CDTF">2022-10-03T04:52:15Z</dcterms:modified>
</cp:coreProperties>
</file>