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2" r:id="rId6"/>
    <p:sldId id="259" r:id="rId7"/>
    <p:sldId id="260" r:id="rId8"/>
    <p:sldId id="261" r:id="rId9"/>
    <p:sldId id="269" r:id="rId10"/>
    <p:sldId id="263" r:id="rId11"/>
    <p:sldId id="264" r:id="rId12"/>
    <p:sldId id="265" r:id="rId13"/>
    <p:sldId id="266" r:id="rId14"/>
    <p:sldId id="267"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27" autoAdjust="0"/>
  </p:normalViewPr>
  <p:slideViewPr>
    <p:cSldViewPr snapToGrid="0" snapToObjects="1">
      <p:cViewPr varScale="1">
        <p:scale>
          <a:sx n="75" d="100"/>
          <a:sy n="75" d="100"/>
        </p:scale>
        <p:origin x="-10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8/16/16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8/16/16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8/16/16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8/16/16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8/16/16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8/16/16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ebopedia.com/TERM/E/enterprise.html" TargetMode="External"/><Relationship Id="rId3" Type="http://schemas.openxmlformats.org/officeDocument/2006/relationships/hyperlink" Target="http://www.webopedia.com/TERM/A/agile_software_developmen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ebopedia.com/TERM/S/softwar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BSD" TargetMode="External"/><Relationship Id="rId4" Type="http://schemas.openxmlformats.org/officeDocument/2006/relationships/hyperlink" Target="http://en.wikipedia.org/wiki/Binary_compatibility" TargetMode="External"/><Relationship Id="rId1" Type="http://schemas.openxmlformats.org/officeDocument/2006/relationships/slideLayout" Target="../slideLayouts/slideLayout2.xml"/><Relationship Id="rId2" Type="http://schemas.openxmlformats.org/officeDocument/2006/relationships/hyperlink" Target="http://en.wikipedia.org/wiki/Mac_OS%23Mac_OS_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g.codinghorror.com/understanding-user-and-kernel-m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DevOps</a:t>
            </a:r>
            <a:endParaRPr lang="en-US" dirty="0"/>
          </a:p>
        </p:txBody>
      </p:sp>
      <p:sp>
        <p:nvSpPr>
          <p:cNvPr id="3" name="Subtitle 2"/>
          <p:cNvSpPr>
            <a:spLocks noGrp="1"/>
          </p:cNvSpPr>
          <p:nvPr>
            <p:ph type="subTitle" idx="1"/>
          </p:nvPr>
        </p:nvSpPr>
        <p:spPr>
          <a:xfrm>
            <a:off x="1322921" y="3299012"/>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62189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DevOps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a:t>DevOps</a:t>
            </a:r>
            <a:r>
              <a:rPr lang="en-US" dirty="0"/>
              <a:t> (development and operations) is an </a:t>
            </a:r>
            <a:r>
              <a:rPr lang="en-US" dirty="0">
                <a:hlinkClick r:id="rId2"/>
              </a:rPr>
              <a:t>enterprise</a:t>
            </a:r>
            <a:r>
              <a:rPr lang="en-US" dirty="0"/>
              <a:t> software development phrase used to mean a type of </a:t>
            </a:r>
            <a:r>
              <a:rPr lang="en-US" dirty="0">
                <a:hlinkClick r:id="rId3"/>
              </a:rPr>
              <a:t>agile</a:t>
            </a:r>
            <a:r>
              <a:rPr lang="en-US" dirty="0"/>
              <a:t> relationship between Development and IT Operations. The goal of </a:t>
            </a:r>
            <a:r>
              <a:rPr lang="en-US" dirty="0" err="1"/>
              <a:t>DevOps</a:t>
            </a:r>
            <a:r>
              <a:rPr lang="en-US" dirty="0"/>
              <a:t> is to change and improve the relationship by advocating better communication and collaboration between the two business units.</a:t>
            </a:r>
          </a:p>
          <a:p>
            <a:endParaRPr lang="en-US" dirty="0"/>
          </a:p>
        </p:txBody>
      </p:sp>
    </p:spTree>
    <p:extLst>
      <p:ext uri="{BB962C8B-B14F-4D97-AF65-F5344CB8AC3E}">
        <p14:creationId xmlns:p14="http://schemas.microsoft.com/office/powerpoint/2010/main" val="39189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Application Life cycle management</a:t>
            </a:r>
            <a:br>
              <a:rPr lang="en-US" sz="3600" dirty="0"/>
            </a:br>
            <a:endParaRPr lang="en-US" sz="3600" dirty="0"/>
          </a:p>
        </p:txBody>
      </p:sp>
      <p:sp>
        <p:nvSpPr>
          <p:cNvPr id="3" name="Content Placeholder 2"/>
          <p:cNvSpPr>
            <a:spLocks noGrp="1"/>
          </p:cNvSpPr>
          <p:nvPr>
            <p:ph idx="1"/>
          </p:nvPr>
        </p:nvSpPr>
        <p:spPr/>
        <p:txBody>
          <a:bodyPr/>
          <a:lstStyle/>
          <a:p>
            <a:r>
              <a:rPr lang="en-US" b="1" i="1" dirty="0"/>
              <a:t>A</a:t>
            </a:r>
            <a:r>
              <a:rPr lang="en-US" i="1" dirty="0"/>
              <a:t>pplication </a:t>
            </a:r>
            <a:r>
              <a:rPr lang="en-US" b="1" i="1" dirty="0"/>
              <a:t>L</a:t>
            </a:r>
            <a:r>
              <a:rPr lang="en-US" i="1" dirty="0"/>
              <a:t>ifecycle </a:t>
            </a:r>
            <a:r>
              <a:rPr lang="en-US" b="1" i="1" dirty="0"/>
              <a:t>M</a:t>
            </a:r>
            <a:r>
              <a:rPr lang="en-US" i="1" dirty="0"/>
              <a:t>anagement</a:t>
            </a:r>
            <a:r>
              <a:rPr lang="en-US" dirty="0"/>
              <a:t> refers to the capability to integrate, coordinate and manage the different phases of the </a:t>
            </a:r>
            <a:r>
              <a:rPr lang="en-US" dirty="0">
                <a:hlinkClick r:id="rId2"/>
              </a:rPr>
              <a:t>software</a:t>
            </a:r>
            <a:r>
              <a:rPr lang="en-US" dirty="0"/>
              <a:t> delivery process. From development to deployment, ALM is a set of pre-defined process and tools that include definition, design, development, testing, deployment and management. Throughout the </a:t>
            </a:r>
            <a:r>
              <a:rPr lang="en-US" dirty="0" smtClean="0"/>
              <a:t>ALM</a:t>
            </a:r>
            <a:endParaRPr lang="en-US" dirty="0"/>
          </a:p>
          <a:p>
            <a:endParaRPr lang="en-US" dirty="0"/>
          </a:p>
        </p:txBody>
      </p:sp>
    </p:spTree>
    <p:extLst>
      <p:ext uri="{BB962C8B-B14F-4D97-AF65-F5344CB8AC3E}">
        <p14:creationId xmlns:p14="http://schemas.microsoft.com/office/powerpoint/2010/main" val="67524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Deliver </a:t>
            </a:r>
            <a:r>
              <a:rPr lang="en-US" dirty="0"/>
              <a:t>working software frequently, from a couple of weeks to a couple of months, with a preference to the shorter timescale.</a:t>
            </a:r>
          </a:p>
          <a:p>
            <a:pPr fontAlgn="base"/>
            <a:r>
              <a:rPr lang="en-US" dirty="0" smtClean="0"/>
              <a:t>Working </a:t>
            </a:r>
            <a:r>
              <a:rPr lang="en-US" dirty="0"/>
              <a:t>software is the primary measure of progress.</a:t>
            </a:r>
          </a:p>
          <a:p>
            <a:pPr fontAlgn="base"/>
            <a:r>
              <a:rPr lang="en-US" dirty="0" smtClean="0"/>
              <a:t>The </a:t>
            </a:r>
            <a:r>
              <a:rPr lang="en-US" dirty="0"/>
              <a:t>most efficient and effective method of conveying information to and within a development team is face-to-face conversation.</a:t>
            </a:r>
          </a:p>
          <a:p>
            <a:pPr fontAlgn="base"/>
            <a:r>
              <a:rPr lang="en-US" dirty="0" smtClean="0"/>
              <a:t>The </a:t>
            </a:r>
            <a:r>
              <a:rPr lang="en-US" dirty="0"/>
              <a:t>best architectures, requirements, and designs emerge from self-organizing teams.</a:t>
            </a:r>
          </a:p>
          <a:p>
            <a:pPr fontAlgn="base"/>
            <a:r>
              <a:rPr lang="en-US" dirty="0" smtClean="0"/>
              <a:t>At </a:t>
            </a:r>
            <a:r>
              <a:rPr lang="en-US" dirty="0"/>
              <a:t>regular intervals, the team reflects on how to become more effective, then tunes and adjusts its behavior accordingly.</a:t>
            </a:r>
          </a:p>
          <a:p>
            <a:r>
              <a:rPr lang="en-US" dirty="0"/>
              <a:t>http://</a:t>
            </a:r>
            <a:r>
              <a:rPr lang="en-US" dirty="0" err="1"/>
              <a:t>agilemanifesto.org</a:t>
            </a:r>
            <a:r>
              <a:rPr lang="en-US" dirty="0"/>
              <a:t>/</a:t>
            </a:r>
            <a:r>
              <a:rPr lang="en-US" dirty="0" err="1"/>
              <a:t>principles.html</a:t>
            </a:r>
            <a:r>
              <a:rPr lang="en-US" dirty="0"/>
              <a:t> </a:t>
            </a:r>
          </a:p>
        </p:txBody>
      </p:sp>
    </p:spTree>
    <p:extLst>
      <p:ext uri="{BB962C8B-B14F-4D97-AF65-F5344CB8AC3E}">
        <p14:creationId xmlns:p14="http://schemas.microsoft.com/office/powerpoint/2010/main" val="364447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sprint in Scrum?</a:t>
            </a:r>
            <a:br>
              <a:rPr lang="en-US" dirty="0"/>
            </a:br>
            <a:endParaRPr lang="en-US" dirty="0"/>
          </a:p>
        </p:txBody>
      </p:sp>
      <p:sp>
        <p:nvSpPr>
          <p:cNvPr id="3" name="Content Placeholder 2"/>
          <p:cNvSpPr>
            <a:spLocks noGrp="1"/>
          </p:cNvSpPr>
          <p:nvPr>
            <p:ph idx="1"/>
          </p:nvPr>
        </p:nvSpPr>
        <p:spPr/>
        <p:txBody>
          <a:bodyPr/>
          <a:lstStyle/>
          <a:p>
            <a:r>
              <a:rPr lang="en-US" dirty="0"/>
              <a:t>In the Scrum method of </a:t>
            </a:r>
            <a:r>
              <a:rPr lang="en-US" b="1" dirty="0"/>
              <a:t>Agile</a:t>
            </a:r>
            <a:r>
              <a:rPr lang="en-US" dirty="0"/>
              <a:t> software development, work is confined to a regular, repeatable work cycle, known as a </a:t>
            </a:r>
            <a:r>
              <a:rPr lang="en-US" b="1" dirty="0"/>
              <a:t>sprint</a:t>
            </a:r>
            <a:r>
              <a:rPr lang="en-US" dirty="0"/>
              <a:t> or iteration. Scrum </a:t>
            </a:r>
            <a:r>
              <a:rPr lang="en-US" b="1" dirty="0"/>
              <a:t>sprints</a:t>
            </a:r>
            <a:r>
              <a:rPr lang="en-US" dirty="0"/>
              <a:t> used to be 30 days long, but today we advise one-week or two-week </a:t>
            </a:r>
            <a:r>
              <a:rPr lang="en-US" b="1" dirty="0"/>
              <a:t>sprints</a:t>
            </a:r>
            <a:r>
              <a:rPr lang="en-US" dirty="0"/>
              <a:t>.</a:t>
            </a:r>
          </a:p>
          <a:p>
            <a:endParaRPr lang="en-US" dirty="0"/>
          </a:p>
        </p:txBody>
      </p:sp>
    </p:spTree>
    <p:extLst>
      <p:ext uri="{BB962C8B-B14F-4D97-AF65-F5344CB8AC3E}">
        <p14:creationId xmlns:p14="http://schemas.microsoft.com/office/powerpoint/2010/main" val="383217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 SDLC2-sdlc.jp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28" b="-328"/>
          <a:stretch/>
        </p:blipFill>
        <p:spPr>
          <a:xfrm>
            <a:off x="1310632" y="432507"/>
            <a:ext cx="6865914" cy="6425493"/>
          </a:xfrm>
        </p:spPr>
      </p:pic>
      <p:sp>
        <p:nvSpPr>
          <p:cNvPr id="5" name="Title 4"/>
          <p:cNvSpPr>
            <a:spLocks noGrp="1"/>
          </p:cNvSpPr>
          <p:nvPr>
            <p:ph type="title"/>
          </p:nvPr>
        </p:nvSpPr>
        <p:spPr>
          <a:xfrm>
            <a:off x="549275" y="107576"/>
            <a:ext cx="1913390" cy="324931"/>
          </a:xfrm>
        </p:spPr>
        <p:txBody>
          <a:bodyPr/>
          <a:lstStyle/>
          <a:p>
            <a:r>
              <a:rPr lang="en-US" sz="1000" dirty="0" smtClean="0"/>
              <a:t>AGILE SDLC</a:t>
            </a:r>
            <a:endParaRPr lang="en-US" sz="1000" dirty="0"/>
          </a:p>
        </p:txBody>
      </p:sp>
    </p:spTree>
    <p:extLst>
      <p:ext uri="{BB962C8B-B14F-4D97-AF65-F5344CB8AC3E}">
        <p14:creationId xmlns:p14="http://schemas.microsoft.com/office/powerpoint/2010/main" val="376086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T0-DO/LEARN</a:t>
            </a:r>
            <a:endParaRPr lang="en-US" dirty="0"/>
          </a:p>
        </p:txBody>
      </p:sp>
      <p:sp>
        <p:nvSpPr>
          <p:cNvPr id="3" name="Content Placeholder 2"/>
          <p:cNvSpPr>
            <a:spLocks noGrp="1"/>
          </p:cNvSpPr>
          <p:nvPr>
            <p:ph idx="1"/>
          </p:nvPr>
        </p:nvSpPr>
        <p:spPr/>
        <p:txBody>
          <a:bodyPr/>
          <a:lstStyle/>
          <a:p>
            <a:r>
              <a:rPr lang="en-US" dirty="0" smtClean="0"/>
              <a:t>Tools </a:t>
            </a:r>
            <a:r>
              <a:rPr lang="en-US" dirty="0" err="1" smtClean="0"/>
              <a:t>DevOps</a:t>
            </a:r>
            <a:endParaRPr lang="en-US" dirty="0" smtClean="0"/>
          </a:p>
          <a:p>
            <a:r>
              <a:rPr lang="en-US" dirty="0" smtClean="0"/>
              <a:t>Cloud computing – AWS, Azure and </a:t>
            </a:r>
            <a:r>
              <a:rPr lang="en-US" dirty="0" err="1" smtClean="0"/>
              <a:t>Openstack</a:t>
            </a:r>
            <a:endParaRPr lang="en-US" dirty="0" smtClean="0"/>
          </a:p>
          <a:p>
            <a:r>
              <a:rPr lang="en-US" dirty="0" err="1" smtClean="0"/>
              <a:t>Githhub</a:t>
            </a:r>
            <a:r>
              <a:rPr lang="en-US" dirty="0" smtClean="0"/>
              <a:t> – SCM Try to create </a:t>
            </a:r>
            <a:r>
              <a:rPr lang="en-US" dirty="0" err="1" smtClean="0"/>
              <a:t>github</a:t>
            </a:r>
            <a:r>
              <a:rPr lang="en-US" dirty="0" smtClean="0"/>
              <a:t> account</a:t>
            </a:r>
          </a:p>
          <a:p>
            <a:r>
              <a:rPr lang="en-US" dirty="0" smtClean="0"/>
              <a:t>Configuration management- Puppet, </a:t>
            </a:r>
            <a:r>
              <a:rPr lang="en-US" dirty="0" err="1"/>
              <a:t>A</a:t>
            </a:r>
            <a:r>
              <a:rPr lang="en-US" dirty="0" err="1" smtClean="0"/>
              <a:t>nsible</a:t>
            </a:r>
            <a:r>
              <a:rPr lang="en-US" dirty="0" smtClean="0"/>
              <a:t> or </a:t>
            </a:r>
            <a:r>
              <a:rPr lang="en-US" dirty="0" err="1" smtClean="0"/>
              <a:t>Terraform</a:t>
            </a:r>
            <a:r>
              <a:rPr lang="en-US" dirty="0" smtClean="0"/>
              <a:t>-</a:t>
            </a:r>
          </a:p>
          <a:p>
            <a:r>
              <a:rPr lang="en-US" dirty="0" smtClean="0"/>
              <a:t>Build tools – Maven , Ant And Jenkins – CI-CD</a:t>
            </a:r>
          </a:p>
          <a:p>
            <a:r>
              <a:rPr lang="en-US" dirty="0" smtClean="0"/>
              <a:t>Scripting – Shell / Python.</a:t>
            </a:r>
            <a:endParaRPr lang="en-US" dirty="0"/>
          </a:p>
        </p:txBody>
      </p:sp>
    </p:spTree>
    <p:extLst>
      <p:ext uri="{BB962C8B-B14F-4D97-AF65-F5344CB8AC3E}">
        <p14:creationId xmlns:p14="http://schemas.microsoft.com/office/powerpoint/2010/main" val="250708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TO-DO/LEARN</a:t>
            </a:r>
            <a:endParaRPr lang="en-US" dirty="0"/>
          </a:p>
        </p:txBody>
      </p:sp>
      <p:sp>
        <p:nvSpPr>
          <p:cNvPr id="3" name="Content Placeholder 2"/>
          <p:cNvSpPr>
            <a:spLocks noGrp="1"/>
          </p:cNvSpPr>
          <p:nvPr>
            <p:ph idx="1"/>
          </p:nvPr>
        </p:nvSpPr>
        <p:spPr/>
        <p:txBody>
          <a:bodyPr/>
          <a:lstStyle/>
          <a:p>
            <a:r>
              <a:rPr lang="en-US" dirty="0" err="1" smtClean="0"/>
              <a:t>ssh</a:t>
            </a:r>
            <a:r>
              <a:rPr lang="en-US" dirty="0" smtClean="0"/>
              <a:t> into a box</a:t>
            </a:r>
          </a:p>
          <a:p>
            <a:pPr marL="0" indent="0">
              <a:buNone/>
            </a:pPr>
            <a:r>
              <a:rPr lang="en-US" dirty="0" smtClean="0"/>
              <a:t>How to use Putty- how to add private keys </a:t>
            </a:r>
          </a:p>
          <a:p>
            <a:pPr marL="0" indent="0">
              <a:buNone/>
            </a:pPr>
            <a:r>
              <a:rPr lang="en-US" dirty="0" err="1" smtClean="0"/>
              <a:t>Sudo</a:t>
            </a:r>
            <a:endParaRPr lang="en-US" dirty="0"/>
          </a:p>
          <a:p>
            <a:pPr marL="0" indent="0">
              <a:buNone/>
            </a:pPr>
            <a:r>
              <a:rPr lang="en-US" dirty="0" err="1" smtClean="0"/>
              <a:t>Linix</a:t>
            </a:r>
            <a:r>
              <a:rPr lang="en-US" dirty="0" smtClean="0"/>
              <a:t> Directory</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5516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a:t>
            </a:r>
            <a:endParaRPr lang="en-US" dirty="0"/>
          </a:p>
        </p:txBody>
      </p:sp>
      <p:sp>
        <p:nvSpPr>
          <p:cNvPr id="3" name="Content Placeholder 2"/>
          <p:cNvSpPr>
            <a:spLocks noGrp="1"/>
          </p:cNvSpPr>
          <p:nvPr>
            <p:ph idx="1"/>
          </p:nvPr>
        </p:nvSpPr>
        <p:spPr/>
        <p:txBody>
          <a:bodyPr/>
          <a:lstStyle/>
          <a:p>
            <a:r>
              <a:rPr lang="en-US" dirty="0" smtClean="0"/>
              <a:t>Automated Tests</a:t>
            </a:r>
          </a:p>
          <a:p>
            <a:r>
              <a:rPr lang="en-US" dirty="0" smtClean="0"/>
              <a:t>Automated Build</a:t>
            </a:r>
          </a:p>
          <a:p>
            <a:r>
              <a:rPr lang="en-US" dirty="0" smtClean="0"/>
              <a:t>Automated Quality</a:t>
            </a:r>
          </a:p>
          <a:p>
            <a:r>
              <a:rPr lang="en-US" dirty="0" smtClean="0"/>
              <a:t>Automated Deployment</a:t>
            </a:r>
          </a:p>
          <a:p>
            <a:r>
              <a:rPr lang="en-US" dirty="0" smtClean="0"/>
              <a:t>Automated Feedback</a:t>
            </a:r>
            <a:endParaRPr lang="en-US" dirty="0"/>
          </a:p>
        </p:txBody>
      </p:sp>
    </p:spTree>
    <p:extLst>
      <p:ext uri="{BB962C8B-B14F-4D97-AF65-F5344CB8AC3E}">
        <p14:creationId xmlns:p14="http://schemas.microsoft.com/office/powerpoint/2010/main" val="124643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CI</a:t>
            </a:r>
            <a:endParaRPr lang="en-US" dirty="0"/>
          </a:p>
        </p:txBody>
      </p:sp>
      <p:sp>
        <p:nvSpPr>
          <p:cNvPr id="3" name="Content Placeholder 2"/>
          <p:cNvSpPr>
            <a:spLocks noGrp="1"/>
          </p:cNvSpPr>
          <p:nvPr>
            <p:ph idx="1"/>
          </p:nvPr>
        </p:nvSpPr>
        <p:spPr/>
        <p:txBody>
          <a:bodyPr/>
          <a:lstStyle/>
          <a:p>
            <a:r>
              <a:rPr lang="en-US" dirty="0" smtClean="0"/>
              <a:t>Slow/Long Releasing</a:t>
            </a:r>
          </a:p>
          <a:p>
            <a:r>
              <a:rPr lang="en-US" dirty="0" smtClean="0"/>
              <a:t>Late testing</a:t>
            </a:r>
          </a:p>
          <a:p>
            <a:r>
              <a:rPr lang="en-US" dirty="0" smtClean="0"/>
              <a:t>Waterfall</a:t>
            </a:r>
          </a:p>
          <a:p>
            <a:r>
              <a:rPr lang="en-US" dirty="0" smtClean="0"/>
              <a:t>Slow feedback</a:t>
            </a:r>
          </a:p>
          <a:p>
            <a:r>
              <a:rPr lang="en-US" dirty="0" smtClean="0"/>
              <a:t>Complex integration</a:t>
            </a:r>
            <a:endParaRPr lang="en-US" dirty="0"/>
          </a:p>
        </p:txBody>
      </p:sp>
    </p:spTree>
    <p:extLst>
      <p:ext uri="{BB962C8B-B14F-4D97-AF65-F5344CB8AC3E}">
        <p14:creationId xmlns:p14="http://schemas.microsoft.com/office/powerpoint/2010/main" val="402260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a:t>
            </a:r>
            <a:endParaRPr lang="en-US" dirty="0"/>
          </a:p>
        </p:txBody>
      </p:sp>
      <p:pic>
        <p:nvPicPr>
          <p:cNvPr id="4" name="Content Placeholder 3" descr="CICD1.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701"/>
          <a:stretch/>
        </p:blipFill>
        <p:spPr>
          <a:xfrm>
            <a:off x="0" y="1444532"/>
            <a:ext cx="9144000" cy="5257799"/>
          </a:xfrm>
        </p:spPr>
      </p:pic>
    </p:spTree>
    <p:extLst>
      <p:ext uri="{BB962C8B-B14F-4D97-AF65-F5344CB8AC3E}">
        <p14:creationId xmlns:p14="http://schemas.microsoft.com/office/powerpoint/2010/main" val="36387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Linux?</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Just like Windows XP, Windows 7, Windows 8, and Mac OS X, Linux is an operating system. An operating system is software that manages all of the hardware resources associated with your desktop or laptop. To put it simply – the operating system manages the communication between your software and your hardware. Without the operating system (often referred to as the “OS”), the software wouldn’t function.</a:t>
            </a:r>
          </a:p>
          <a:p>
            <a:endParaRPr lang="en-US" dirty="0"/>
          </a:p>
        </p:txBody>
      </p:sp>
    </p:spTree>
    <p:extLst>
      <p:ext uri="{BB962C8B-B14F-4D97-AF65-F5344CB8AC3E}">
        <p14:creationId xmlns:p14="http://schemas.microsoft.com/office/powerpoint/2010/main" val="347178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CI/CD</a:t>
            </a:r>
            <a:endParaRPr lang="en-US" dirty="0"/>
          </a:p>
        </p:txBody>
      </p:sp>
      <p:sp>
        <p:nvSpPr>
          <p:cNvPr id="3" name="Content Placeholder 2"/>
          <p:cNvSpPr>
            <a:spLocks noGrp="1"/>
          </p:cNvSpPr>
          <p:nvPr>
            <p:ph idx="1"/>
          </p:nvPr>
        </p:nvSpPr>
        <p:spPr/>
        <p:txBody>
          <a:bodyPr/>
          <a:lstStyle/>
          <a:p>
            <a:r>
              <a:rPr lang="en-US" dirty="0" smtClean="0"/>
              <a:t>Deliver value to Business More Frequently</a:t>
            </a:r>
          </a:p>
          <a:p>
            <a:r>
              <a:rPr lang="en-US" dirty="0" smtClean="0"/>
              <a:t>Better Quality</a:t>
            </a:r>
          </a:p>
          <a:p>
            <a:r>
              <a:rPr lang="en-US" dirty="0" smtClean="0"/>
              <a:t>Early Bugs </a:t>
            </a:r>
          </a:p>
          <a:p>
            <a:r>
              <a:rPr lang="en-US" dirty="0" smtClean="0"/>
              <a:t>Bugs Prevention instead of late detection</a:t>
            </a:r>
          </a:p>
          <a:p>
            <a:r>
              <a:rPr lang="en-US" dirty="0" smtClean="0"/>
              <a:t>Fast and Frequent feedback</a:t>
            </a:r>
          </a:p>
          <a:p>
            <a:endParaRPr lang="en-US" dirty="0" smtClean="0"/>
          </a:p>
          <a:p>
            <a:endParaRPr lang="en-US" dirty="0"/>
          </a:p>
        </p:txBody>
      </p:sp>
    </p:spTree>
    <p:extLst>
      <p:ext uri="{BB962C8B-B14F-4D97-AF65-F5344CB8AC3E}">
        <p14:creationId xmlns:p14="http://schemas.microsoft.com/office/powerpoint/2010/main" val="214840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a:t>
            </a:r>
            <a:endParaRPr lang="en-US" dirty="0"/>
          </a:p>
        </p:txBody>
      </p:sp>
      <p:pic>
        <p:nvPicPr>
          <p:cNvPr id="4" name="Content Placeholder 3" descr="Continous-Int-Test-Proc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t="-954" b="-1"/>
          <a:stretch/>
        </p:blipFill>
        <p:spPr>
          <a:xfrm>
            <a:off x="0" y="1012252"/>
            <a:ext cx="9144000" cy="5845748"/>
          </a:xfrm>
        </p:spPr>
      </p:pic>
    </p:spTree>
    <p:extLst>
      <p:ext uri="{BB962C8B-B14F-4D97-AF65-F5344CB8AC3E}">
        <p14:creationId xmlns:p14="http://schemas.microsoft.com/office/powerpoint/2010/main" val="248992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a:t>
            </a:r>
            <a:endParaRPr lang="en-US" dirty="0"/>
          </a:p>
        </p:txBody>
      </p:sp>
      <p:pic>
        <p:nvPicPr>
          <p:cNvPr id="4" name="Content Placeholder 3" descr="cd-flow.png"/>
          <p:cNvPicPr>
            <a:picLocks noGrp="1" noChangeAspect="1"/>
          </p:cNvPicPr>
          <p:nvPr>
            <p:ph idx="1"/>
          </p:nvPr>
        </p:nvPicPr>
        <p:blipFill>
          <a:blip r:embed="rId2">
            <a:extLst>
              <a:ext uri="{28A0092B-C50C-407E-A947-70E740481C1C}">
                <a14:useLocalDpi xmlns:a14="http://schemas.microsoft.com/office/drawing/2010/main" val="0"/>
              </a:ext>
            </a:extLst>
          </a:blip>
          <a:srcRect t="2252" b="2252"/>
          <a:stretch>
            <a:fillRect/>
          </a:stretch>
        </p:blipFill>
        <p:spPr>
          <a:xfrm>
            <a:off x="549275" y="1618606"/>
            <a:ext cx="8042276" cy="4343400"/>
          </a:xfrm>
        </p:spPr>
      </p:pic>
    </p:spTree>
    <p:extLst>
      <p:ext uri="{BB962C8B-B14F-4D97-AF65-F5344CB8AC3E}">
        <p14:creationId xmlns:p14="http://schemas.microsoft.com/office/powerpoint/2010/main" val="325006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a:t>
            </a:r>
            <a:r>
              <a:rPr lang="en-US" dirty="0" err="1" smtClean="0"/>
              <a:t>DevOps</a:t>
            </a:r>
            <a:endParaRPr lang="en-US" dirty="0"/>
          </a:p>
        </p:txBody>
      </p:sp>
      <p:pic>
        <p:nvPicPr>
          <p:cNvPr id="4" name="Content Placeholder 3" descr="Cicd33.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05" b="-2793"/>
          <a:stretch/>
        </p:blipFill>
        <p:spPr>
          <a:xfrm>
            <a:off x="-1" y="1444530"/>
            <a:ext cx="9144001" cy="5567607"/>
          </a:xfrm>
        </p:spPr>
      </p:pic>
    </p:spTree>
    <p:extLst>
      <p:ext uri="{BB962C8B-B14F-4D97-AF65-F5344CB8AC3E}">
        <p14:creationId xmlns:p14="http://schemas.microsoft.com/office/powerpoint/2010/main" val="373371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CI-CD-</a:t>
            </a:r>
            <a:r>
              <a:rPr lang="en-US" dirty="0" err="1" smtClean="0"/>
              <a:t>DevOps</a:t>
            </a:r>
            <a:endParaRPr lang="en-US" dirty="0"/>
          </a:p>
        </p:txBody>
      </p:sp>
      <p:pic>
        <p:nvPicPr>
          <p:cNvPr id="4" name="Content Placeholder 3" descr="CIVSCDVS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l="3377" t="14033" b="4212"/>
          <a:stretch/>
        </p:blipFill>
        <p:spPr>
          <a:xfrm>
            <a:off x="820887" y="1600200"/>
            <a:ext cx="7770663" cy="4936391"/>
          </a:xfrm>
        </p:spPr>
      </p:pic>
    </p:spTree>
    <p:extLst>
      <p:ext uri="{BB962C8B-B14F-4D97-AF65-F5344CB8AC3E}">
        <p14:creationId xmlns:p14="http://schemas.microsoft.com/office/powerpoint/2010/main" val="118519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C-ITD</a:t>
            </a:r>
            <a:endParaRPr lang="en-US" dirty="0"/>
          </a:p>
        </p:txBody>
      </p:sp>
      <p:pic>
        <p:nvPicPr>
          <p:cNvPr id="5" name="Content Placeholder 4" descr="Screen Shot 2016-07-17 at 6.23.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b="107"/>
          <a:stretch/>
        </p:blipFill>
        <p:spPr>
          <a:xfrm>
            <a:off x="549275" y="1444532"/>
            <a:ext cx="8042276" cy="5030102"/>
          </a:xfrm>
        </p:spPr>
      </p:pic>
    </p:spTree>
    <p:extLst>
      <p:ext uri="{BB962C8B-B14F-4D97-AF65-F5344CB8AC3E}">
        <p14:creationId xmlns:p14="http://schemas.microsoft.com/office/powerpoint/2010/main" val="76923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a:t>
            </a:r>
            <a:endParaRPr lang="en-US" dirty="0"/>
          </a:p>
        </p:txBody>
      </p:sp>
      <p:sp>
        <p:nvSpPr>
          <p:cNvPr id="3" name="Content Placeholder 2"/>
          <p:cNvSpPr>
            <a:spLocks noGrp="1"/>
          </p:cNvSpPr>
          <p:nvPr>
            <p:ph idx="1"/>
          </p:nvPr>
        </p:nvSpPr>
        <p:spPr/>
        <p:txBody>
          <a:bodyPr/>
          <a:lstStyle/>
          <a:p>
            <a:r>
              <a:rPr lang="en-US" dirty="0" smtClean="0"/>
              <a:t>Amazon IP</a:t>
            </a:r>
          </a:p>
          <a:p>
            <a:r>
              <a:rPr lang="en-US" dirty="0" smtClean="0"/>
              <a:t>TEST INSTANCE DETAILS:</a:t>
            </a:r>
          </a:p>
          <a:p>
            <a:r>
              <a:rPr lang="en-US" dirty="0"/>
              <a:t>e</a:t>
            </a:r>
            <a:r>
              <a:rPr lang="en-US" dirty="0" smtClean="0"/>
              <a:t>c2-user@52.42.124.49</a:t>
            </a:r>
            <a:endParaRPr lang="en-US" dirty="0"/>
          </a:p>
        </p:txBody>
      </p:sp>
    </p:spTree>
    <p:extLst>
      <p:ext uri="{BB962C8B-B14F-4D97-AF65-F5344CB8AC3E}">
        <p14:creationId xmlns:p14="http://schemas.microsoft.com/office/powerpoint/2010/main" val="423024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SCM</a:t>
            </a:r>
          </a:p>
          <a:p>
            <a:r>
              <a:rPr lang="en-US" dirty="0" err="1" smtClean="0"/>
              <a:t>Git</a:t>
            </a:r>
            <a:r>
              <a:rPr lang="en-US" dirty="0" smtClean="0"/>
              <a:t> Commands</a:t>
            </a:r>
          </a:p>
          <a:p>
            <a:endParaRPr lang="en-US" dirty="0"/>
          </a:p>
        </p:txBody>
      </p:sp>
    </p:spTree>
    <p:extLst>
      <p:ext uri="{BB962C8B-B14F-4D97-AF65-F5344CB8AC3E}">
        <p14:creationId xmlns:p14="http://schemas.microsoft.com/office/powerpoint/2010/main" val="351556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Components</a:t>
            </a:r>
            <a:endParaRPr lang="en-US" dirty="0"/>
          </a:p>
        </p:txBody>
      </p:sp>
      <p:sp>
        <p:nvSpPr>
          <p:cNvPr id="3" name="Content Placeholder 2"/>
          <p:cNvSpPr>
            <a:spLocks noGrp="1"/>
          </p:cNvSpPr>
          <p:nvPr>
            <p:ph idx="1"/>
          </p:nvPr>
        </p:nvSpPr>
        <p:spPr/>
        <p:txBody>
          <a:bodyPr/>
          <a:lstStyle/>
          <a:p>
            <a:r>
              <a:rPr lang="en-US" b="1" dirty="0"/>
              <a:t>The </a:t>
            </a:r>
            <a:r>
              <a:rPr lang="en-US" b="1" dirty="0" err="1"/>
              <a:t>Bootloader</a:t>
            </a:r>
            <a:r>
              <a:rPr lang="en-US" dirty="0"/>
              <a:t> </a:t>
            </a:r>
            <a:endParaRPr lang="en-US" dirty="0" smtClean="0"/>
          </a:p>
          <a:p>
            <a:r>
              <a:rPr lang="en-US" b="1" dirty="0"/>
              <a:t>The kernel</a:t>
            </a:r>
            <a:r>
              <a:rPr lang="en-US" dirty="0"/>
              <a:t> </a:t>
            </a:r>
            <a:endParaRPr lang="en-US" dirty="0" smtClean="0"/>
          </a:p>
          <a:p>
            <a:r>
              <a:rPr lang="en-US" b="1" dirty="0"/>
              <a:t>Daemons</a:t>
            </a:r>
            <a:r>
              <a:rPr lang="en-US" dirty="0"/>
              <a:t> </a:t>
            </a:r>
            <a:endParaRPr lang="en-US" dirty="0" smtClean="0"/>
          </a:p>
          <a:p>
            <a:r>
              <a:rPr lang="en-US" b="1" dirty="0"/>
              <a:t>The Shell</a:t>
            </a:r>
            <a:r>
              <a:rPr lang="en-US" dirty="0"/>
              <a:t> </a:t>
            </a:r>
            <a:endParaRPr lang="en-US" dirty="0" smtClean="0"/>
          </a:p>
          <a:p>
            <a:r>
              <a:rPr lang="en-US" b="1" dirty="0"/>
              <a:t>Graphical </a:t>
            </a:r>
            <a:r>
              <a:rPr lang="en-US" b="1" dirty="0" smtClean="0"/>
              <a:t>Server - X</a:t>
            </a:r>
            <a:r>
              <a:rPr lang="en-US" dirty="0" smtClean="0"/>
              <a:t> </a:t>
            </a:r>
          </a:p>
          <a:p>
            <a:r>
              <a:rPr lang="en-US" b="1" dirty="0"/>
              <a:t>Desktop </a:t>
            </a:r>
            <a:r>
              <a:rPr lang="en-US" b="1" dirty="0" smtClean="0"/>
              <a:t>Environment-</a:t>
            </a:r>
            <a:r>
              <a:rPr lang="en-US" dirty="0" smtClean="0"/>
              <a:t> </a:t>
            </a:r>
            <a:r>
              <a:rPr lang="en-US" dirty="0"/>
              <a:t>Unity, GNOME </a:t>
            </a:r>
            <a:r>
              <a:rPr lang="en-US" dirty="0" smtClean="0"/>
              <a:t>etc..,</a:t>
            </a:r>
          </a:p>
          <a:p>
            <a:r>
              <a:rPr lang="en-US" b="1" dirty="0"/>
              <a:t>Applications</a:t>
            </a:r>
            <a:r>
              <a:rPr lang="en-US" dirty="0"/>
              <a:t> </a:t>
            </a:r>
            <a:endParaRPr lang="en-US" dirty="0" smtClean="0"/>
          </a:p>
          <a:p>
            <a:endParaRPr lang="en-US" dirty="0"/>
          </a:p>
        </p:txBody>
      </p:sp>
    </p:spTree>
    <p:extLst>
      <p:ext uri="{BB962C8B-B14F-4D97-AF65-F5344CB8AC3E}">
        <p14:creationId xmlns:p14="http://schemas.microsoft.com/office/powerpoint/2010/main" val="188138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954348" cy="169810"/>
          </a:xfrm>
        </p:spPr>
        <p:txBody>
          <a:bodyPr/>
          <a:lstStyle/>
          <a:p>
            <a:r>
              <a:rPr lang="en-US" sz="800" dirty="0" smtClean="0"/>
              <a:t>Linux </a:t>
            </a:r>
            <a:r>
              <a:rPr lang="en-US" sz="800" dirty="0" err="1" smtClean="0"/>
              <a:t>flavours</a:t>
            </a:r>
            <a:r>
              <a:rPr lang="en-US" sz="800" dirty="0" smtClean="0"/>
              <a:t> </a:t>
            </a:r>
            <a:endParaRPr lang="en-US" sz="800" dirty="0"/>
          </a:p>
        </p:txBody>
      </p:sp>
      <p:pic>
        <p:nvPicPr>
          <p:cNvPr id="4" name="Content Placeholder 3" descr="linux-operating-system-flavours.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985" b="725"/>
          <a:stretch/>
        </p:blipFill>
        <p:spPr>
          <a:xfrm>
            <a:off x="797446" y="1138742"/>
            <a:ext cx="8042276" cy="5242837"/>
          </a:xfrm>
        </p:spPr>
      </p:pic>
    </p:spTree>
    <p:extLst>
      <p:ext uri="{BB962C8B-B14F-4D97-AF65-F5344CB8AC3E}">
        <p14:creationId xmlns:p14="http://schemas.microsoft.com/office/powerpoint/2010/main" val="38583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Difference between Mac and </a:t>
            </a:r>
            <a:r>
              <a:rPr lang="en-US" sz="3600" dirty="0" err="1"/>
              <a:t>linux</a:t>
            </a:r>
            <a:r>
              <a:rPr lang="en-US" sz="3600" dirty="0"/>
              <a:t/>
            </a:r>
            <a:br>
              <a:rPr lang="en-US" sz="3600" dirty="0"/>
            </a:br>
            <a:endParaRPr lang="en-US" sz="3600" dirty="0"/>
          </a:p>
        </p:txBody>
      </p:sp>
      <p:sp>
        <p:nvSpPr>
          <p:cNvPr id="3" name="Content Placeholder 2"/>
          <p:cNvSpPr>
            <a:spLocks noGrp="1"/>
          </p:cNvSpPr>
          <p:nvPr>
            <p:ph idx="1"/>
          </p:nvPr>
        </p:nvSpPr>
        <p:spPr/>
        <p:txBody>
          <a:bodyPr/>
          <a:lstStyle/>
          <a:p>
            <a:r>
              <a:rPr lang="en-US" dirty="0">
                <a:hlinkClick r:id="rId2"/>
              </a:rPr>
              <a:t>Mac OS</a:t>
            </a:r>
            <a:r>
              <a:rPr lang="en-US" dirty="0"/>
              <a:t> is based on a </a:t>
            </a:r>
            <a:r>
              <a:rPr lang="en-US" dirty="0">
                <a:hlinkClick r:id="rId3"/>
              </a:rPr>
              <a:t>BSD</a:t>
            </a:r>
            <a:r>
              <a:rPr lang="en-US" dirty="0"/>
              <a:t> code base, while Linux is an independent development of a </a:t>
            </a:r>
            <a:r>
              <a:rPr lang="en-US" dirty="0" err="1"/>
              <a:t>unix</a:t>
            </a:r>
            <a:r>
              <a:rPr lang="en-US" dirty="0"/>
              <a:t>-like system. This means that these systems are similar, but not </a:t>
            </a:r>
            <a:r>
              <a:rPr lang="en-US" dirty="0">
                <a:hlinkClick r:id="rId4"/>
              </a:rPr>
              <a:t>binary compatible</a:t>
            </a:r>
            <a:r>
              <a:rPr lang="en-US" dirty="0"/>
              <a:t>.</a:t>
            </a:r>
          </a:p>
          <a:p>
            <a:r>
              <a:rPr lang="en-US" dirty="0"/>
              <a:t>Furthermore, Mac OS has lots of applications that are not open source and are build on libraries that are not open source. Because of this reason, it is not possible to port those applications to run on Linux without being the copyright owner of those applications and libraries </a:t>
            </a:r>
          </a:p>
        </p:txBody>
      </p:sp>
    </p:spTree>
    <p:extLst>
      <p:ext uri="{BB962C8B-B14F-4D97-AF65-F5344CB8AC3E}">
        <p14:creationId xmlns:p14="http://schemas.microsoft.com/office/powerpoint/2010/main" val="207508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Hardware</a:t>
            </a:r>
            <a:endParaRPr lang="en-US" dirty="0"/>
          </a:p>
        </p:txBody>
      </p:sp>
      <p:pic>
        <p:nvPicPr>
          <p:cNvPr id="7" name="Content Placeholder 6" descr="Screen Shot 2016-07-16 at 8.09.1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884" r="4816" b="3264"/>
          <a:stretch/>
        </p:blipFill>
        <p:spPr>
          <a:xfrm>
            <a:off x="936591" y="1605918"/>
            <a:ext cx="7654960" cy="4978346"/>
          </a:xfrm>
        </p:spPr>
      </p:pic>
    </p:spTree>
    <p:extLst>
      <p:ext uri="{BB962C8B-B14F-4D97-AF65-F5344CB8AC3E}">
        <p14:creationId xmlns:p14="http://schemas.microsoft.com/office/powerpoint/2010/main" val="56517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73" y="107576"/>
            <a:ext cx="1333903" cy="447196"/>
          </a:xfrm>
        </p:spPr>
        <p:txBody>
          <a:bodyPr/>
          <a:lstStyle/>
          <a:p>
            <a:r>
              <a:rPr lang="en-US" sz="800" dirty="0" err="1" smtClean="0"/>
              <a:t>Kernal</a:t>
            </a:r>
            <a:r>
              <a:rPr lang="en-US" sz="800" dirty="0" smtClean="0"/>
              <a:t> diagram</a:t>
            </a:r>
            <a:br>
              <a:rPr lang="en-US" sz="800" dirty="0" smtClean="0"/>
            </a:br>
            <a:endParaRPr lang="en-US" sz="800" dirty="0"/>
          </a:p>
        </p:txBody>
      </p:sp>
      <p:pic>
        <p:nvPicPr>
          <p:cNvPr id="4" name="Content Placeholder 3" descr="Linux_kernel_diagr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83"/>
          <a:stretch/>
        </p:blipFill>
        <p:spPr>
          <a:xfrm>
            <a:off x="549275" y="554772"/>
            <a:ext cx="7976794" cy="6017506"/>
          </a:xfrm>
        </p:spPr>
      </p:pic>
    </p:spTree>
    <p:extLst>
      <p:ext uri="{BB962C8B-B14F-4D97-AF65-F5344CB8AC3E}">
        <p14:creationId xmlns:p14="http://schemas.microsoft.com/office/powerpoint/2010/main" val="236544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More to know References:</a:t>
            </a:r>
          </a:p>
          <a:p>
            <a:r>
              <a:rPr lang="en-US" dirty="0" smtClean="0"/>
              <a:t>Run Levels</a:t>
            </a:r>
          </a:p>
          <a:p>
            <a:r>
              <a:rPr lang="en-US" dirty="0"/>
              <a:t>http://</a:t>
            </a:r>
            <a:r>
              <a:rPr lang="en-US" dirty="0" err="1"/>
              <a:t>www.comptechdoc.org</a:t>
            </a:r>
            <a:r>
              <a:rPr lang="en-US" dirty="0"/>
              <a:t>/</a:t>
            </a:r>
            <a:r>
              <a:rPr lang="en-US" dirty="0" err="1"/>
              <a:t>os</a:t>
            </a:r>
            <a:r>
              <a:rPr lang="en-US" dirty="0"/>
              <a:t>/</a:t>
            </a:r>
            <a:r>
              <a:rPr lang="en-US" dirty="0" err="1"/>
              <a:t>linux</a:t>
            </a:r>
            <a:r>
              <a:rPr lang="en-US" dirty="0"/>
              <a:t>/</a:t>
            </a:r>
            <a:r>
              <a:rPr lang="en-US" dirty="0" err="1"/>
              <a:t>howlinuxworks</a:t>
            </a:r>
            <a:r>
              <a:rPr lang="en-US" dirty="0"/>
              <a:t>/</a:t>
            </a:r>
            <a:r>
              <a:rPr lang="en-US" dirty="0" err="1"/>
              <a:t>linux_hlrunlevels.html</a:t>
            </a:r>
            <a:endParaRPr lang="en-US" dirty="0" smtClean="0"/>
          </a:p>
          <a:p>
            <a:r>
              <a:rPr lang="en-US" dirty="0" smtClean="0"/>
              <a:t>USER Mode And </a:t>
            </a:r>
            <a:r>
              <a:rPr lang="en-US" dirty="0" err="1" smtClean="0"/>
              <a:t>Kernal</a:t>
            </a:r>
            <a:r>
              <a:rPr lang="en-US" dirty="0" smtClean="0"/>
              <a:t> Mode</a:t>
            </a:r>
          </a:p>
          <a:p>
            <a:r>
              <a:rPr lang="en-US" dirty="0">
                <a:hlinkClick r:id="rId2"/>
              </a:rPr>
              <a:t>https://blog.codinghorror.com/understanding-user-and-kernel-mode</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3571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2063818" cy="636986"/>
          </a:xfrm>
        </p:spPr>
        <p:txBody>
          <a:bodyPr/>
          <a:lstStyle/>
          <a:p>
            <a:r>
              <a:rPr lang="en-US" sz="800" dirty="0" smtClean="0"/>
              <a:t>SDLC</a:t>
            </a:r>
            <a:endParaRPr lang="en-US" sz="800" dirty="0"/>
          </a:p>
        </p:txBody>
      </p:sp>
      <p:pic>
        <p:nvPicPr>
          <p:cNvPr id="4" name="Content Placeholder 3" descr="Systems_Development_Life_Cycl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878" b="1878"/>
          <a:stretch/>
        </p:blipFill>
        <p:spPr>
          <a:xfrm>
            <a:off x="121776" y="1255713"/>
            <a:ext cx="9022224" cy="5260265"/>
          </a:xfrm>
        </p:spPr>
      </p:pic>
    </p:spTree>
    <p:extLst>
      <p:ext uri="{BB962C8B-B14F-4D97-AF65-F5344CB8AC3E}">
        <p14:creationId xmlns:p14="http://schemas.microsoft.com/office/powerpoint/2010/main" val="3722841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8737</TotalTime>
  <Words>454</Words>
  <Application>Microsoft Macintosh PowerPoint</Application>
  <PresentationFormat>On-screen Show (4:3)</PresentationFormat>
  <Paragraphs>83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Breeze</vt:lpstr>
      <vt:lpstr>Intro To DevOps</vt:lpstr>
      <vt:lpstr>What is Linux? </vt:lpstr>
      <vt:lpstr>Linux Components</vt:lpstr>
      <vt:lpstr>Linux flavours </vt:lpstr>
      <vt:lpstr>Difference between Mac and linux </vt:lpstr>
      <vt:lpstr>Linux Hardware</vt:lpstr>
      <vt:lpstr>Kernal diagram </vt:lpstr>
      <vt:lpstr>References</vt:lpstr>
      <vt:lpstr>SDLC</vt:lpstr>
      <vt:lpstr>What is DevOps </vt:lpstr>
      <vt:lpstr>Application Life cycle management </vt:lpstr>
      <vt:lpstr>What is Agile </vt:lpstr>
      <vt:lpstr>What is a sprint in Scrum? </vt:lpstr>
      <vt:lpstr>AGILE SDLC</vt:lpstr>
      <vt:lpstr>T0-DO/LEARN</vt:lpstr>
      <vt:lpstr>TO-DO/LEARN</vt:lpstr>
      <vt:lpstr>CI-CD</vt:lpstr>
      <vt:lpstr>Without CI</vt:lpstr>
      <vt:lpstr>CI-CD</vt:lpstr>
      <vt:lpstr>Why CI/CD</vt:lpstr>
      <vt:lpstr>CI</vt:lpstr>
      <vt:lpstr>CD</vt:lpstr>
      <vt:lpstr>Tools Of DevOps</vt:lpstr>
      <vt:lpstr>CI-CD-DevOps</vt:lpstr>
      <vt:lpstr>DevOps C-ITD</vt:lpstr>
      <vt:lpstr>AWS</vt:lpstr>
      <vt:lpstr>GitHub</vt:lpstr>
    </vt:vector>
  </TitlesOfParts>
  <Company>Comcast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Training-Week-1</dc:title>
  <dc:creator>Challa Raghu</dc:creator>
  <cp:lastModifiedBy>Challa Raghu</cp:lastModifiedBy>
  <cp:revision>23</cp:revision>
  <dcterms:created xsi:type="dcterms:W3CDTF">2016-07-16T23:58:10Z</dcterms:created>
  <dcterms:modified xsi:type="dcterms:W3CDTF">2016-08-17T00:51:36Z</dcterms:modified>
</cp:coreProperties>
</file>