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609514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3bc318b8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3bc318b8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3bc318b8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3bc318b8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3bc318b8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3bc318b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3bc318b8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3bc318b8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3bc318b8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3bc318b8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3bc318b8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3bc318b8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3bc318b8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3bc318b8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971cb0b08f32dc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71cb0b08f32dc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971cb0b08f32dc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971cb0b08f32dc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Automated irrigation system using IoT</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dirty="0"/>
              <a:t>Done by:</a:t>
            </a:r>
            <a:endParaRPr dirty="0"/>
          </a:p>
          <a:p>
            <a:pPr marL="0" lvl="0" indent="0" algn="ctr" rtl="0">
              <a:spcBef>
                <a:spcPts val="0"/>
              </a:spcBef>
              <a:spcAft>
                <a:spcPts val="0"/>
              </a:spcAft>
              <a:buNone/>
            </a:pPr>
            <a:r>
              <a:rPr lang="en" dirty="0" smtClean="0"/>
              <a:t>C. Prathapan (20BCS043)</a:t>
            </a:r>
            <a:endParaRPr dirty="0"/>
          </a:p>
          <a:p>
            <a:pPr marL="0" lvl="0" indent="0" algn="ctr" rtl="0">
              <a:spcBef>
                <a:spcPts val="0"/>
              </a:spcBef>
              <a:spcAft>
                <a:spcPts val="0"/>
              </a:spcAft>
              <a:buNone/>
            </a:pPr>
            <a:r>
              <a:rPr lang="en" dirty="0" smtClean="0"/>
              <a:t>B. Raghu Adhithya (20BCS044)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1304850"/>
            <a:ext cx="85206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p:txBody>
      </p:sp>
      <p:sp>
        <p:nvSpPr>
          <p:cNvPr id="121" name="Google Shape;121;p22"/>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122" name="Google Shape;122;p22"/>
          <p:cNvSpPr txBox="1"/>
          <p:nvPr/>
        </p:nvSpPr>
        <p:spPr>
          <a:xfrm>
            <a:off x="918968" y="2153879"/>
            <a:ext cx="73152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contents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Problem statement</a:t>
            </a:r>
            <a:endParaRPr/>
          </a:p>
          <a:p>
            <a:pPr marL="457200" lvl="0" indent="-342900" algn="l" rtl="0">
              <a:spcBef>
                <a:spcPts val="0"/>
              </a:spcBef>
              <a:spcAft>
                <a:spcPts val="0"/>
              </a:spcAft>
              <a:buSzPts val="1800"/>
              <a:buChar char="●"/>
            </a:pPr>
            <a:r>
              <a:rPr lang="en"/>
              <a:t>Introduction</a:t>
            </a:r>
            <a:endParaRPr/>
          </a:p>
          <a:p>
            <a:pPr marL="457200" lvl="0" indent="-342900" algn="l" rtl="0">
              <a:spcBef>
                <a:spcPts val="0"/>
              </a:spcBef>
              <a:spcAft>
                <a:spcPts val="0"/>
              </a:spcAft>
              <a:buSzPts val="1800"/>
              <a:buChar char="●"/>
            </a:pPr>
            <a:r>
              <a:rPr lang="en"/>
              <a:t>Modules used</a:t>
            </a:r>
            <a:endParaRPr/>
          </a:p>
          <a:p>
            <a:pPr marL="457200" lvl="0" indent="-342900" algn="l" rtl="0">
              <a:spcBef>
                <a:spcPts val="0"/>
              </a:spcBef>
              <a:spcAft>
                <a:spcPts val="0"/>
              </a:spcAft>
              <a:buSzPts val="1800"/>
              <a:buChar char="●"/>
            </a:pPr>
            <a:r>
              <a:rPr lang="en"/>
              <a:t>Circuit diagram</a:t>
            </a:r>
            <a:endParaRPr/>
          </a:p>
          <a:p>
            <a:pPr marL="457200" lvl="0" indent="-342900" algn="l" rtl="0">
              <a:spcBef>
                <a:spcPts val="0"/>
              </a:spcBef>
              <a:spcAft>
                <a:spcPts val="0"/>
              </a:spcAft>
              <a:buSzPts val="1800"/>
              <a:buChar char="●"/>
            </a:pPr>
            <a:r>
              <a:rPr lang="en"/>
              <a:t>Working </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Problem statement</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66666"/>
              </a:buClr>
              <a:buSzPts val="1800"/>
              <a:buChar char="●"/>
            </a:pPr>
            <a:r>
              <a:rPr lang="en" dirty="0">
                <a:solidFill>
                  <a:srgbClr val="666666"/>
                </a:solidFill>
              </a:rPr>
              <a:t>In modern agriculture irrigation is one of the major problems faced by farmers, it is hard to manually track the moisture in the soil and irrigate the land accordingly. </a:t>
            </a:r>
            <a:endParaRPr dirty="0">
              <a:solidFill>
                <a:srgbClr val="666666"/>
              </a:solidFill>
            </a:endParaRPr>
          </a:p>
          <a:p>
            <a:pPr marL="457200" lvl="0" indent="-342900" algn="l" rtl="0">
              <a:spcBef>
                <a:spcPts val="0"/>
              </a:spcBef>
              <a:spcAft>
                <a:spcPts val="0"/>
              </a:spcAft>
              <a:buClr>
                <a:srgbClr val="666666"/>
              </a:buClr>
              <a:buSzPts val="1800"/>
              <a:buChar char="●"/>
            </a:pPr>
            <a:r>
              <a:rPr lang="en" dirty="0">
                <a:solidFill>
                  <a:srgbClr val="666666"/>
                </a:solidFill>
              </a:rPr>
              <a:t>To this we have come up with a solution to automate the sensing of soil moisture and irrigating the land.</a:t>
            </a:r>
            <a:endParaRPr dirty="0">
              <a:solidFill>
                <a:srgbClr val="666666"/>
              </a:solidFill>
            </a:endParaRPr>
          </a:p>
          <a:p>
            <a:pPr marL="45720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endParaRPr sz="1400" dirty="0">
              <a:solidFill>
                <a:srgbClr val="000000"/>
              </a:solidFill>
            </a:endParaRPr>
          </a:p>
          <a:p>
            <a:pPr marL="0" lvl="0" indent="0" algn="l" rtl="0">
              <a:spcBef>
                <a:spcPts val="0"/>
              </a:spcBef>
              <a:spcAft>
                <a:spcPts val="0"/>
              </a:spcAft>
              <a:buNone/>
            </a:pPr>
            <a:endParaRPr sz="1100" dirty="0">
              <a:solidFill>
                <a:srgbClr val="000000"/>
              </a:solidFill>
              <a:latin typeface="Merriweather"/>
              <a:ea typeface="Merriweather"/>
              <a:cs typeface="Merriweather"/>
              <a:sym typeface="Merriweather"/>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Modules Used</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ESP32</a:t>
            </a:r>
            <a:endParaRPr dirty="0"/>
          </a:p>
          <a:p>
            <a:pPr marL="457200" lvl="0" indent="-342900" algn="l" rtl="0">
              <a:spcBef>
                <a:spcPts val="0"/>
              </a:spcBef>
              <a:spcAft>
                <a:spcPts val="0"/>
              </a:spcAft>
              <a:buSzPts val="1800"/>
              <a:buChar char="●"/>
            </a:pPr>
            <a:r>
              <a:rPr lang="en" dirty="0"/>
              <a:t>Relays</a:t>
            </a:r>
            <a:endParaRPr dirty="0"/>
          </a:p>
          <a:p>
            <a:pPr marL="457200" lvl="0" indent="-342900" algn="l" rtl="0">
              <a:spcBef>
                <a:spcPts val="0"/>
              </a:spcBef>
              <a:spcAft>
                <a:spcPts val="0"/>
              </a:spcAft>
              <a:buSzPts val="1800"/>
              <a:buChar char="●"/>
            </a:pPr>
            <a:r>
              <a:rPr lang="en" dirty="0"/>
              <a:t>Solenoid pump</a:t>
            </a:r>
            <a:endParaRPr dirty="0"/>
          </a:p>
          <a:p>
            <a:pPr marL="457200" lvl="0" indent="-342900" algn="l" rtl="0">
              <a:spcBef>
                <a:spcPts val="0"/>
              </a:spcBef>
              <a:spcAft>
                <a:spcPts val="0"/>
              </a:spcAft>
              <a:buSzPts val="1800"/>
              <a:buChar char="●"/>
            </a:pPr>
            <a:r>
              <a:rPr lang="en" dirty="0"/>
              <a:t>Motor</a:t>
            </a:r>
            <a:endParaRPr dirty="0"/>
          </a:p>
          <a:p>
            <a:pPr marL="457200" lvl="0" indent="-342900" algn="l" rtl="0">
              <a:spcBef>
                <a:spcPts val="0"/>
              </a:spcBef>
              <a:spcAft>
                <a:spcPts val="0"/>
              </a:spcAft>
              <a:buSzPts val="1800"/>
              <a:buChar char="●"/>
            </a:pPr>
            <a:r>
              <a:rPr lang="en" dirty="0"/>
              <a:t>Ultrasonic sensor</a:t>
            </a:r>
            <a:endParaRPr dirty="0"/>
          </a:p>
          <a:p>
            <a:pPr marL="457200" lvl="0" indent="-342900" algn="l" rtl="0">
              <a:spcBef>
                <a:spcPts val="0"/>
              </a:spcBef>
              <a:spcAft>
                <a:spcPts val="0"/>
              </a:spcAft>
              <a:buSzPts val="1800"/>
              <a:buChar char="●"/>
            </a:pPr>
            <a:r>
              <a:rPr lang="en" dirty="0"/>
              <a:t>Soil moisture sensor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890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Circuit diagram</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944725" y="692150"/>
            <a:ext cx="6658549" cy="413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Working</a:t>
            </a:r>
            <a:endParaRPr/>
          </a:p>
        </p:txBody>
      </p:sp>
      <p:sp>
        <p:nvSpPr>
          <p:cNvPr id="98" name="Google Shape;98;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10000"/>
          </a:bodyPr>
          <a:lstStyle/>
          <a:p>
            <a:pPr marL="457200" lvl="0" indent="-308927" algn="l" rtl="0">
              <a:spcBef>
                <a:spcPts val="0"/>
              </a:spcBef>
              <a:spcAft>
                <a:spcPts val="0"/>
              </a:spcAft>
              <a:buSzPct val="100000"/>
              <a:buChar char="●"/>
            </a:pPr>
            <a:r>
              <a:rPr lang="en" sz="2300"/>
              <a:t>Soil moisture sensors are placed all over the land to measure and collect the soil moisture data, this data is sent to the farmers mobile phone using Wi-Fi.</a:t>
            </a:r>
            <a:endParaRPr sz="2300"/>
          </a:p>
          <a:p>
            <a:pPr marL="457200" lvl="0" indent="-308927" algn="l" rtl="0">
              <a:spcBef>
                <a:spcPts val="0"/>
              </a:spcBef>
              <a:spcAft>
                <a:spcPts val="0"/>
              </a:spcAft>
              <a:buSzPct val="100000"/>
              <a:buChar char="●"/>
            </a:pPr>
            <a:r>
              <a:rPr lang="en" sz="2300"/>
              <a:t> When the moisture level of the soil is below a specified level an LED turns on.</a:t>
            </a:r>
            <a:endParaRPr sz="2300"/>
          </a:p>
          <a:p>
            <a:pPr marL="457200" lvl="0" indent="-308927" algn="l" rtl="0">
              <a:spcBef>
                <a:spcPts val="0"/>
              </a:spcBef>
              <a:spcAft>
                <a:spcPts val="0"/>
              </a:spcAft>
              <a:buSzPct val="100000"/>
              <a:buChar char="●"/>
            </a:pPr>
            <a:r>
              <a:rPr lang="en" sz="2300"/>
              <a:t> An electrical valve will be placed at an appropriate water source such as a tank and will be turned open when the soil moisture is low, this message will also be sent to the farmers phone using Wi-Fi.</a:t>
            </a:r>
            <a:endParaRPr sz="2300"/>
          </a:p>
          <a:p>
            <a:pPr marL="457200" lvl="0" indent="-308927" algn="l" rtl="0">
              <a:spcBef>
                <a:spcPts val="0"/>
              </a:spcBef>
              <a:spcAft>
                <a:spcPts val="0"/>
              </a:spcAft>
              <a:buSzPct val="100000"/>
              <a:buChar char="●"/>
            </a:pPr>
            <a:r>
              <a:rPr lang="en" sz="2300"/>
              <a:t> Once the soil is sufficiently irrigated, the valve will be closed and the LED will be turned off and a message  that the soil has been successfully irrigated will be sent to the farmer.</a:t>
            </a:r>
            <a:endParaRPr sz="2300"/>
          </a:p>
          <a:p>
            <a:pPr marL="457200" lvl="0" indent="-308927" algn="l" rtl="0">
              <a:spcBef>
                <a:spcPts val="0"/>
              </a:spcBef>
              <a:spcAft>
                <a:spcPts val="0"/>
              </a:spcAft>
              <a:buSzPct val="100000"/>
              <a:buChar char="●"/>
            </a:pPr>
            <a:r>
              <a:rPr lang="en" sz="2300"/>
              <a:t> To track the water level of the water source we will be using an ultrasonic sensor or a water level sensor. In case of the ultrasonic sensor, the module will be placed above the tank and will track the distance of the surface of the water and the top of the tank and when the water level is below a certain level a motor will be turned on with the help of a relay and the water will be replenished in the tank. When the water level increases to a certain level the motor turns off. </a:t>
            </a:r>
            <a:endParaRPr sz="2300"/>
          </a:p>
          <a:p>
            <a:pPr marL="457200" lvl="0" indent="-267017" algn="l" rtl="0">
              <a:spcBef>
                <a:spcPts val="0"/>
              </a:spcBef>
              <a:spcAft>
                <a:spcPts val="0"/>
              </a:spcAft>
              <a:buClr>
                <a:srgbClr val="000000"/>
              </a:buClr>
              <a:buSzPct val="100000"/>
              <a:buFont typeface="Merriweather"/>
              <a:buChar char="●"/>
            </a:pPr>
            <a:endParaRPr sz="1100">
              <a:solidFill>
                <a:srgbClr val="000000"/>
              </a:solidFill>
              <a:latin typeface="Merriweather"/>
              <a:ea typeface="Merriweather"/>
              <a:cs typeface="Merriweather"/>
              <a:sym typeface="Merriweather"/>
            </a:endParaRPr>
          </a:p>
          <a:p>
            <a:pPr marL="0" lvl="0" indent="0" algn="l" rtl="0">
              <a:spcBef>
                <a:spcPts val="0"/>
              </a:spcBef>
              <a:spcAft>
                <a:spcPts val="0"/>
              </a:spcAft>
              <a:buNone/>
            </a:pPr>
            <a:endParaRPr sz="1100">
              <a:solidFill>
                <a:srgbClr val="000000"/>
              </a:solidFill>
              <a:latin typeface="Merriweather"/>
              <a:ea typeface="Merriweather"/>
              <a:cs typeface="Merriweather"/>
              <a:sym typeface="Merriweather"/>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228150" y="271575"/>
            <a:ext cx="6885973" cy="4475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 of automatic irrigation</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The benefits of automatic irrigation are:</a:t>
            </a:r>
            <a:endParaRPr/>
          </a:p>
          <a:p>
            <a:pPr marL="0" lvl="0" indent="0" algn="l" rtl="0">
              <a:spcBef>
                <a:spcPts val="1200"/>
              </a:spcBef>
              <a:spcAft>
                <a:spcPts val="0"/>
              </a:spcAft>
              <a:buNone/>
            </a:pPr>
            <a:endParaRPr/>
          </a:p>
          <a:p>
            <a:pPr marL="0" lvl="0" indent="0" algn="l" rtl="0">
              <a:spcBef>
                <a:spcPts val="1200"/>
              </a:spcBef>
              <a:spcAft>
                <a:spcPts val="0"/>
              </a:spcAft>
              <a:buNone/>
            </a:pPr>
            <a:r>
              <a:rPr lang="en"/>
              <a:t>reduced labour</a:t>
            </a:r>
            <a:endParaRPr/>
          </a:p>
          <a:p>
            <a:pPr marL="0" lvl="0" indent="0" algn="l" rtl="0">
              <a:spcBef>
                <a:spcPts val="1200"/>
              </a:spcBef>
              <a:spcAft>
                <a:spcPts val="0"/>
              </a:spcAft>
              <a:buNone/>
            </a:pPr>
            <a:r>
              <a:rPr lang="en"/>
              <a:t>timely irrigation — plants being watered when needed</a:t>
            </a:r>
            <a:endParaRPr/>
          </a:p>
          <a:p>
            <a:pPr marL="0" lvl="0" indent="0" algn="l" rtl="0">
              <a:spcBef>
                <a:spcPts val="1200"/>
              </a:spcBef>
              <a:spcAft>
                <a:spcPts val="0"/>
              </a:spcAft>
              <a:buNone/>
            </a:pPr>
            <a:r>
              <a:rPr lang="en"/>
              <a:t>management of higher flow rate</a:t>
            </a:r>
            <a:endParaRPr/>
          </a:p>
          <a:p>
            <a:pPr marL="0" lvl="0" indent="0" algn="l" rtl="0">
              <a:spcBef>
                <a:spcPts val="1200"/>
              </a:spcBef>
              <a:spcAft>
                <a:spcPts val="0"/>
              </a:spcAft>
              <a:buNone/>
            </a:pPr>
            <a:r>
              <a:rPr lang="en"/>
              <a:t>saccurate cut-off of water compared to manual checking</a:t>
            </a:r>
            <a:endParaRPr/>
          </a:p>
          <a:p>
            <a:pPr marL="0" lvl="0" indent="0" algn="l" rtl="0">
              <a:spcBef>
                <a:spcPts val="1200"/>
              </a:spcBef>
              <a:spcAft>
                <a:spcPts val="0"/>
              </a:spcAft>
              <a:buNone/>
            </a:pPr>
            <a:r>
              <a:rPr lang="en"/>
              <a:t>reduced runoff of water and nutrients</a:t>
            </a:r>
            <a:endParaRPr/>
          </a:p>
          <a:p>
            <a:pPr marL="0" lvl="0" indent="0" algn="l" rtl="0">
              <a:spcBef>
                <a:spcPts val="1200"/>
              </a:spcBef>
              <a:spcAft>
                <a:spcPts val="1200"/>
              </a:spcAft>
              <a:buNone/>
            </a:pPr>
            <a:r>
              <a:rPr lang="en"/>
              <a:t>reduced costs for vehicles used to check irrigation.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 of automatic irrigation</a:t>
            </a:r>
            <a:endParaRPr/>
          </a:p>
        </p:txBody>
      </p:sp>
      <p:sp>
        <p:nvSpPr>
          <p:cNvPr id="115" name="Google Shape;115;p21"/>
          <p:cNvSpPr txBox="1">
            <a:spLocks noGrp="1"/>
          </p:cNvSpPr>
          <p:nvPr>
            <p:ph type="body" idx="1"/>
          </p:nvPr>
        </p:nvSpPr>
        <p:spPr>
          <a:xfrm>
            <a:off x="311689" y="11524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disadvantages of automatic irrigation are:</a:t>
            </a:r>
            <a:endParaRPr/>
          </a:p>
          <a:p>
            <a:pPr marL="0" lvl="0" indent="0" algn="l" rtl="0">
              <a:spcBef>
                <a:spcPts val="1200"/>
              </a:spcBef>
              <a:spcAft>
                <a:spcPts val="0"/>
              </a:spcAft>
              <a:buNone/>
            </a:pPr>
            <a:endParaRPr/>
          </a:p>
          <a:p>
            <a:pPr marL="0" lvl="0" indent="0" algn="l" rtl="0">
              <a:spcBef>
                <a:spcPts val="1200"/>
              </a:spcBef>
              <a:spcAft>
                <a:spcPts val="0"/>
              </a:spcAft>
              <a:buNone/>
            </a:pPr>
            <a:r>
              <a:rPr lang="en"/>
              <a:t>costs for purchasing, installing and maintaining the equipment</a:t>
            </a:r>
            <a:endParaRPr/>
          </a:p>
          <a:p>
            <a:pPr marL="0" lvl="0" indent="0" algn="l" rtl="0">
              <a:spcBef>
                <a:spcPts val="1200"/>
              </a:spcBef>
              <a:spcAft>
                <a:spcPts val="0"/>
              </a:spcAft>
              <a:buNone/>
            </a:pPr>
            <a:r>
              <a:rPr lang="en"/>
              <a:t>reliability of irrigation system (due to human error when setting up)</a:t>
            </a:r>
            <a:endParaRPr/>
          </a:p>
          <a:p>
            <a:pPr marL="0" lvl="0" indent="0" algn="l" rtl="0">
              <a:spcBef>
                <a:spcPts val="1200"/>
              </a:spcBef>
              <a:spcAft>
                <a:spcPts val="1200"/>
              </a:spcAft>
              <a:buNone/>
            </a:pPr>
            <a:r>
              <a:rPr lang="en"/>
              <a:t>increased maintenance of channels and equipment to ensure it is working properly</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422</Words>
  <Application>Microsoft Office PowerPoint</Application>
  <PresentationFormat>On-screen Show (16:9)</PresentationFormat>
  <Paragraphs>46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Tropic</vt:lpstr>
      <vt:lpstr>Automated irrigation system using IoT</vt:lpstr>
      <vt:lpstr>contents</vt:lpstr>
      <vt:lpstr>Problem statement</vt:lpstr>
      <vt:lpstr>Modules Used</vt:lpstr>
      <vt:lpstr>Circuit diagram</vt:lpstr>
      <vt:lpstr>Working</vt:lpstr>
      <vt:lpstr>PowerPoint Presentation</vt:lpstr>
      <vt:lpstr>Benefits of automatic irrigation</vt:lpstr>
      <vt:lpstr>Disadvantages of automatic irrigation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irrigation system using IoT</dc:title>
  <cp:lastModifiedBy>Lenovo</cp:lastModifiedBy>
  <cp:revision>3</cp:revision>
  <dcterms:modified xsi:type="dcterms:W3CDTF">2022-05-29T14:31:07Z</dcterms:modified>
</cp:coreProperties>
</file>