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sldIdLst>
    <p:sldId id="263" r:id="rId2"/>
  </p:sldIdLst>
  <p:sldSz cx="32918400" cy="32918400"/>
  <p:notesSz cx="6858000" cy="9144000"/>
  <p:embeddedFontLst>
    <p:embeddedFont>
      <p:font typeface="Domine" panose="020B0604020202020204" charset="0"/>
      <p:regular r:id="rId4"/>
    </p:embeddedFont>
    <p:embeddedFont>
      <p:font typeface="Montserrat Extra Bold" panose="020B0604020202020204" charset="0"/>
      <p:bold r:id="rId5"/>
    </p:embeddedFont>
  </p:embeddedFontLst>
  <p:custDataLst>
    <p:tags r:id="rId6"/>
  </p:custDataLst>
  <p:defaultTextStyle>
    <a:defPPr>
      <a:defRPr lang="en-US"/>
    </a:defPPr>
    <a:lvl1pPr marL="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869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12" userDrawn="1">
          <p15:clr>
            <a:srgbClr val="A4A3A4"/>
          </p15:clr>
        </p15:guide>
        <p15:guide id="2" pos="7776" userDrawn="1">
          <p15:clr>
            <a:srgbClr val="A4A3A4"/>
          </p15:clr>
        </p15:guide>
        <p15:guide id="3" orient="horz" pos="10368" userDrawn="1">
          <p15:clr>
            <a:srgbClr val="A4A3A4"/>
          </p15:clr>
        </p15:guide>
        <p15:guide id="4" pos="103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2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5" autoAdjust="0"/>
    <p:restoredTop sz="93519" autoAdjust="0"/>
  </p:normalViewPr>
  <p:slideViewPr>
    <p:cSldViewPr snapToGrid="0">
      <p:cViewPr>
        <p:scale>
          <a:sx n="33" d="100"/>
          <a:sy n="33" d="100"/>
        </p:scale>
        <p:origin x="1224" y="24"/>
      </p:cViewPr>
      <p:guideLst>
        <p:guide orient="horz" pos="6912"/>
        <p:guide pos="7776"/>
        <p:guide orient="horz" pos="10368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font" Target="fonts/font2.fntdata"/><Relationship Id="rId10" Type="http://schemas.openxmlformats.org/officeDocument/2006/relationships/tableStyles" Target="tableStyles.xml"/><Relationship Id="rId4" Type="http://schemas.openxmlformats.org/officeDocument/2006/relationships/font" Target="fonts/font1.fntdata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  <a:lvl1pPr algn="r">
              <a:defRPr sz="1200"/>
            </a:lvl1pPr>
          </a:lstStyle>
          <a:p>
            <a:fld id="{7B0E8FA9-8B5F-4493-A208-FBBD06A1EBF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14500" y="685800"/>
            <a:ext cx="3429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kern="1200"/>
            </a:defPPr>
            <a:lvl1pPr algn="r">
              <a:defRPr sz="1200"/>
            </a:lvl1pPr>
          </a:lstStyle>
          <a:p>
            <a:fld id="{CD15AFD9-35F1-4A8D-8AD3-EDB9481761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15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1pPr>
    <a:lvl2pPr marL="219403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2pPr>
    <a:lvl3pPr marL="43880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3pPr>
    <a:lvl4pPr marL="658212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4pPr>
    <a:lvl5pPr marL="8776160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5pPr>
    <a:lvl6pPr marL="10970199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6pPr>
    <a:lvl7pPr marL="1316423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7pPr>
    <a:lvl8pPr marL="15358277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8pPr>
    <a:lvl9pPr marL="17552318" algn="l" defTabSz="4388077" rtl="0" eaLnBrk="1" latinLnBrk="0" hangingPunct="1">
      <a:defRPr sz="5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96767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59462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4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3" name="New picture"/>
          <p:cNvPicPr/>
          <p:nvPr/>
        </p:nvPicPr>
        <p:blipFill>
          <a:blip r:embed="rId4"/>
          <a:stretch>
            <a:fillRect/>
          </a:stretch>
        </p:blipFill>
        <p:spPr>
          <a:xfrm rot="5400000">
            <a:off x="29718000" y="16459200"/>
            <a:ext cx="14274800" cy="3937000"/>
          </a:xfrm>
          <a:prstGeom prst="rect">
            <a:avLst/>
          </a:prstGeom>
        </p:spPr>
      </p:pic>
      <p:pic>
        <p:nvPicPr>
          <p:cNvPr id="4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1460500" y="33426400"/>
            <a:ext cx="29997400" cy="1447800"/>
          </a:xfrm>
          <a:prstGeom prst="rect">
            <a:avLst/>
          </a:prstGeom>
        </p:spPr>
      </p:pic>
      <p:sp>
        <p:nvSpPr>
          <p:cNvPr id="5" name="New shape"/>
          <p:cNvSpPr/>
          <p:nvPr/>
        </p:nvSpPr>
        <p:spPr>
          <a:xfrm>
            <a:off x="1460500" y="33997900"/>
            <a:ext cx="164592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assessingslate  Size: 36x36</a:t>
            </a:r>
          </a:p>
        </p:txBody>
      </p:sp>
    </p:spTree>
    <p:extLst>
      <p:ext uri="{BB962C8B-B14F-4D97-AF65-F5344CB8AC3E}">
        <p14:creationId xmlns:p14="http://schemas.microsoft.com/office/powerpoint/2010/main" val="2054342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transition/>
  <p:txStyles>
    <p:titleStyle>
      <a:defPPr>
        <a:defRPr kern="1200"/>
      </a:defPPr>
      <a:lvl1pPr algn="ctr" defTabSz="3291689" rtl="0" eaLnBrk="1" latinLnBrk="0" hangingPunct="1">
        <a:spcBef>
          <a:spcPct val="0"/>
        </a:spcBef>
        <a:buNone/>
        <a:defRPr sz="100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>
        <a:defRPr kern="1200"/>
      </a:defPPr>
      <a:lvl1pPr marL="0" indent="0" algn="l" defTabSz="3291689" rtl="0" eaLnBrk="1" latinLnBrk="0" hangingPunct="1">
        <a:spcBef>
          <a:spcPct val="20000"/>
        </a:spcBef>
        <a:buFont typeface="Arial" pitchFamily="34" charset="0"/>
        <a:buNone/>
        <a:defRPr sz="10050" kern="1200">
          <a:solidFill>
            <a:schemeClr val="tx1"/>
          </a:solidFill>
          <a:latin typeface="+mn-lt"/>
          <a:ea typeface="+mn-ea"/>
          <a:cs typeface="+mn-cs"/>
        </a:defRPr>
      </a:lvl1pPr>
      <a:lvl2pPr marL="2674499" indent="-1028654" algn="l" defTabSz="3291689" rtl="0" eaLnBrk="1" latinLnBrk="0" hangingPunct="1">
        <a:spcBef>
          <a:spcPct val="20000"/>
        </a:spcBef>
        <a:buFont typeface="Arial" pitchFamily="34" charset="0"/>
        <a:buChar char="–"/>
        <a:defRPr sz="10050" kern="1200">
          <a:solidFill>
            <a:schemeClr val="tx1"/>
          </a:solidFill>
          <a:latin typeface="+mn-lt"/>
          <a:ea typeface="+mn-ea"/>
          <a:cs typeface="+mn-cs"/>
        </a:defRPr>
      </a:lvl2pPr>
      <a:lvl3pPr marL="4114613" indent="-822923" algn="l" defTabSz="3291689" rtl="0" eaLnBrk="1" latinLnBrk="0" hangingPunct="1">
        <a:spcBef>
          <a:spcPct val="20000"/>
        </a:spcBef>
        <a:buFont typeface="Arial" pitchFamily="34" charset="0"/>
        <a:buChar char="•"/>
        <a:defRPr sz="8625" kern="1200">
          <a:solidFill>
            <a:schemeClr val="tx1"/>
          </a:solidFill>
          <a:latin typeface="+mn-lt"/>
          <a:ea typeface="+mn-ea"/>
          <a:cs typeface="+mn-cs"/>
        </a:defRPr>
      </a:lvl3pPr>
      <a:lvl4pPr marL="5760456" indent="-822923" algn="l" defTabSz="3291689" rtl="0" eaLnBrk="1" latinLnBrk="0" hangingPunct="1">
        <a:spcBef>
          <a:spcPct val="20000"/>
        </a:spcBef>
        <a:buFont typeface="Arial" pitchFamily="34" charset="0"/>
        <a:buChar char="–"/>
        <a:defRPr sz="7275" kern="1200">
          <a:solidFill>
            <a:schemeClr val="tx1"/>
          </a:solidFill>
          <a:latin typeface="+mn-lt"/>
          <a:ea typeface="+mn-ea"/>
          <a:cs typeface="+mn-cs"/>
        </a:defRPr>
      </a:lvl4pPr>
      <a:lvl5pPr marL="7406301" indent="-822923" algn="l" defTabSz="3291689" rtl="0" eaLnBrk="1" latinLnBrk="0" hangingPunct="1">
        <a:spcBef>
          <a:spcPct val="20000"/>
        </a:spcBef>
        <a:buFont typeface="Arial" pitchFamily="34" charset="0"/>
        <a:buChar char="»"/>
        <a:defRPr sz="7275" kern="1200">
          <a:solidFill>
            <a:schemeClr val="tx1"/>
          </a:solidFill>
          <a:latin typeface="+mn-lt"/>
          <a:ea typeface="+mn-ea"/>
          <a:cs typeface="+mn-cs"/>
        </a:defRPr>
      </a:lvl5pPr>
      <a:lvl6pPr marL="9052145" indent="-822923" algn="l" defTabSz="3291689" rtl="0" eaLnBrk="1" latinLnBrk="0" hangingPunct="1">
        <a:spcBef>
          <a:spcPct val="20000"/>
        </a:spcBef>
        <a:buFont typeface="Arial" pitchFamily="34" charset="0"/>
        <a:buChar char="•"/>
        <a:defRPr sz="7275" kern="1200">
          <a:solidFill>
            <a:schemeClr val="tx1"/>
          </a:solidFill>
          <a:latin typeface="+mn-lt"/>
          <a:ea typeface="+mn-ea"/>
          <a:cs typeface="+mn-cs"/>
        </a:defRPr>
      </a:lvl6pPr>
      <a:lvl7pPr marL="10697990" indent="-822923" algn="l" defTabSz="3291689" rtl="0" eaLnBrk="1" latinLnBrk="0" hangingPunct="1">
        <a:spcBef>
          <a:spcPct val="20000"/>
        </a:spcBef>
        <a:buFont typeface="Arial" pitchFamily="34" charset="0"/>
        <a:buChar char="•"/>
        <a:defRPr sz="7275" kern="1200">
          <a:solidFill>
            <a:schemeClr val="tx1"/>
          </a:solidFill>
          <a:latin typeface="+mn-lt"/>
          <a:ea typeface="+mn-ea"/>
          <a:cs typeface="+mn-cs"/>
        </a:defRPr>
      </a:lvl7pPr>
      <a:lvl8pPr marL="12343835" indent="-822923" algn="l" defTabSz="3291689" rtl="0" eaLnBrk="1" latinLnBrk="0" hangingPunct="1">
        <a:spcBef>
          <a:spcPct val="20000"/>
        </a:spcBef>
        <a:buFont typeface="Arial" pitchFamily="34" charset="0"/>
        <a:buChar char="•"/>
        <a:defRPr sz="7275" kern="1200">
          <a:solidFill>
            <a:schemeClr val="tx1"/>
          </a:solidFill>
          <a:latin typeface="+mn-lt"/>
          <a:ea typeface="+mn-ea"/>
          <a:cs typeface="+mn-cs"/>
        </a:defRPr>
      </a:lvl8pPr>
      <a:lvl9pPr marL="13989678" indent="-822923" algn="l" defTabSz="3291689" rtl="0" eaLnBrk="1" latinLnBrk="0" hangingPunct="1">
        <a:spcBef>
          <a:spcPct val="20000"/>
        </a:spcBef>
        <a:buFont typeface="Arial" pitchFamily="34" charset="0"/>
        <a:buChar char="•"/>
        <a:defRPr sz="72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689" rtl="0" eaLnBrk="1" latinLnBrk="0" hangingPunct="1">
        <a:defRPr sz="6525" kern="1200">
          <a:solidFill>
            <a:schemeClr val="tx1"/>
          </a:solidFill>
          <a:latin typeface="+mn-lt"/>
          <a:ea typeface="+mn-ea"/>
          <a:cs typeface="+mn-cs"/>
        </a:defRPr>
      </a:lvl1pPr>
      <a:lvl2pPr marL="1645845" algn="l" defTabSz="3291689" rtl="0" eaLnBrk="1" latinLnBrk="0" hangingPunct="1">
        <a:defRPr sz="6525" kern="1200">
          <a:solidFill>
            <a:schemeClr val="tx1"/>
          </a:solidFill>
          <a:latin typeface="+mn-lt"/>
          <a:ea typeface="+mn-ea"/>
          <a:cs typeface="+mn-cs"/>
        </a:defRPr>
      </a:lvl2pPr>
      <a:lvl3pPr marL="3291689" algn="l" defTabSz="3291689" rtl="0" eaLnBrk="1" latinLnBrk="0" hangingPunct="1">
        <a:defRPr sz="6525" kern="1200">
          <a:solidFill>
            <a:schemeClr val="tx1"/>
          </a:solidFill>
          <a:latin typeface="+mn-lt"/>
          <a:ea typeface="+mn-ea"/>
          <a:cs typeface="+mn-cs"/>
        </a:defRPr>
      </a:lvl3pPr>
      <a:lvl4pPr marL="4937534" algn="l" defTabSz="3291689" rtl="0" eaLnBrk="1" latinLnBrk="0" hangingPunct="1">
        <a:defRPr sz="6525" kern="1200">
          <a:solidFill>
            <a:schemeClr val="tx1"/>
          </a:solidFill>
          <a:latin typeface="+mn-lt"/>
          <a:ea typeface="+mn-ea"/>
          <a:cs typeface="+mn-cs"/>
        </a:defRPr>
      </a:lvl4pPr>
      <a:lvl5pPr marL="6583379" algn="l" defTabSz="3291689" rtl="0" eaLnBrk="1" latinLnBrk="0" hangingPunct="1">
        <a:defRPr sz="6525" kern="1200">
          <a:solidFill>
            <a:schemeClr val="tx1"/>
          </a:solidFill>
          <a:latin typeface="+mn-lt"/>
          <a:ea typeface="+mn-ea"/>
          <a:cs typeface="+mn-cs"/>
        </a:defRPr>
      </a:lvl5pPr>
      <a:lvl6pPr marL="8229222" algn="l" defTabSz="3291689" rtl="0" eaLnBrk="1" latinLnBrk="0" hangingPunct="1">
        <a:defRPr sz="6525" kern="1200">
          <a:solidFill>
            <a:schemeClr val="tx1"/>
          </a:solidFill>
          <a:latin typeface="+mn-lt"/>
          <a:ea typeface="+mn-ea"/>
          <a:cs typeface="+mn-cs"/>
        </a:defRPr>
      </a:lvl6pPr>
      <a:lvl7pPr marL="9875067" algn="l" defTabSz="3291689" rtl="0" eaLnBrk="1" latinLnBrk="0" hangingPunct="1">
        <a:defRPr sz="6525" kern="1200">
          <a:solidFill>
            <a:schemeClr val="tx1"/>
          </a:solidFill>
          <a:latin typeface="+mn-lt"/>
          <a:ea typeface="+mn-ea"/>
          <a:cs typeface="+mn-cs"/>
        </a:defRPr>
      </a:lvl7pPr>
      <a:lvl8pPr marL="11520911" algn="l" defTabSz="3291689" rtl="0" eaLnBrk="1" latinLnBrk="0" hangingPunct="1">
        <a:defRPr sz="6525" kern="1200">
          <a:solidFill>
            <a:schemeClr val="tx1"/>
          </a:solidFill>
          <a:latin typeface="+mn-lt"/>
          <a:ea typeface="+mn-ea"/>
          <a:cs typeface="+mn-cs"/>
        </a:defRPr>
      </a:lvl8pPr>
      <a:lvl9pPr marL="13166758" algn="l" defTabSz="3291689" rtl="0" eaLnBrk="1" latinLnBrk="0" hangingPunct="1">
        <a:defRPr sz="65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/>
          <p:cNvSpPr/>
          <p:nvPr/>
        </p:nvSpPr>
        <p:spPr>
          <a:xfrm>
            <a:off x="570606" y="279836"/>
            <a:ext cx="31728363" cy="5075012"/>
          </a:xfrm>
          <a:prstGeom prst="rect">
            <a:avLst/>
          </a:prstGeom>
          <a:solidFill>
            <a:srgbClr val="A0B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6012" tIns="48006" rIns="96012" bIns="48006" rtlCol="0" anchor="ctr"/>
          <a:lstStyle>
            <a:defPPr>
              <a:defRPr kern="1200"/>
            </a:defPPr>
          </a:lstStyle>
          <a:p>
            <a:pPr algn="ctr"/>
            <a:endParaRPr lang="en-US" sz="6524" dirty="0"/>
          </a:p>
        </p:txBody>
      </p:sp>
      <p:sp>
        <p:nvSpPr>
          <p:cNvPr id="51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/>
          <p:nvPr/>
        </p:nvSpPr>
        <p:spPr>
          <a:xfrm>
            <a:off x="1028700" y="483677"/>
            <a:ext cx="30861000" cy="2060201"/>
          </a:xfrm>
          <a:prstGeom prst="rect">
            <a:avLst/>
          </a:prstGeom>
        </p:spPr>
        <p:txBody>
          <a:bodyPr lIns="96012" tIns="48006" rIns="96012" bIns="48006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6400" b="1" dirty="0">
              <a:solidFill>
                <a:schemeClr val="bg1"/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58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/>
          <p:nvPr/>
        </p:nvSpPr>
        <p:spPr>
          <a:xfrm>
            <a:off x="1004287" y="1951281"/>
            <a:ext cx="30861000" cy="1518877"/>
          </a:xfrm>
          <a:prstGeom prst="rect">
            <a:avLst/>
          </a:prstGeom>
        </p:spPr>
        <p:txBody>
          <a:bodyPr lIns="96012" tIns="48006" rIns="96012" bIns="48006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00" dirty="0">
                <a:solidFill>
                  <a:schemeClr val="bg1"/>
                </a:solidFill>
                <a:latin typeface="Domine" panose="02040503040403060204" pitchFamily="18" charset="0"/>
              </a:rPr>
              <a:t>Avyukt Raghuvanshi, Michael Coughlin, Andrew Toivonen</a:t>
            </a:r>
          </a:p>
          <a:p>
            <a:pPr algn="ctr"/>
            <a:r>
              <a:rPr lang="en-US" sz="4200" dirty="0">
                <a:solidFill>
                  <a:schemeClr val="bg1"/>
                </a:solidFill>
                <a:latin typeface="Domine" panose="02040503040403060204" pitchFamily="18" charset="0"/>
              </a:rPr>
              <a:t>University of Minnesota | School of Physics and Astronomy</a:t>
            </a:r>
          </a:p>
        </p:txBody>
      </p:sp>
      <p:sp>
        <p:nvSpPr>
          <p:cNvPr id="71" name="Rectangle: Rounded Corners 70"/>
          <p:cNvSpPr/>
          <p:nvPr/>
        </p:nvSpPr>
        <p:spPr>
          <a:xfrm>
            <a:off x="20195695" y="28127552"/>
            <a:ext cx="12506137" cy="4684143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224C3B5-C740-463A-8086-222E05D55D53}"/>
              </a:ext>
            </a:extLst>
          </p:cNvPr>
          <p:cNvSpPr txBox="1"/>
          <p:nvPr/>
        </p:nvSpPr>
        <p:spPr>
          <a:xfrm>
            <a:off x="20294329" y="28489579"/>
            <a:ext cx="119370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IN" sz="2000" dirty="0">
                <a:solidFill>
                  <a:srgbClr val="727272"/>
                </a:solidFill>
              </a:rPr>
              <a:t>We thank our mentors Michael Coughlin and Andrew Toivonen for guidance, and S. Sharma-Chaudhary for internal review. This work builds on the LVK Mock Data Challenge [2] and the </a:t>
            </a:r>
            <a:r>
              <a:rPr lang="en-IN" sz="2000" dirty="0" err="1">
                <a:solidFill>
                  <a:srgbClr val="727272"/>
                </a:solidFill>
              </a:rPr>
              <a:t>GstLAL</a:t>
            </a:r>
            <a:r>
              <a:rPr lang="en-IN" sz="2000" dirty="0">
                <a:solidFill>
                  <a:srgbClr val="727272"/>
                </a:solidFill>
              </a:rPr>
              <a:t> [3], </a:t>
            </a:r>
            <a:r>
              <a:rPr lang="en-IN" sz="2000" dirty="0" err="1">
                <a:solidFill>
                  <a:srgbClr val="727272"/>
                </a:solidFill>
              </a:rPr>
              <a:t>PyCBC</a:t>
            </a:r>
            <a:r>
              <a:rPr lang="en-IN" sz="2000" dirty="0">
                <a:solidFill>
                  <a:srgbClr val="727272"/>
                </a:solidFill>
              </a:rPr>
              <a:t> [4], MBTA [5], SPIIR [6], and BAYESTAR [1] pipelines.  </a:t>
            </a:r>
          </a:p>
          <a:p>
            <a:r>
              <a:rPr lang="en-IN" sz="2000" dirty="0">
                <a:solidFill>
                  <a:srgbClr val="727272"/>
                </a:solidFill>
              </a:rPr>
              <a:t>Support was provided by NSF grants PHY-2117997, PHY-2308862, PHY-2409481, and the LIGO Laboratory.</a:t>
            </a:r>
          </a:p>
          <a:p>
            <a:r>
              <a:rPr lang="en-IN" sz="2000" dirty="0">
                <a:solidFill>
                  <a:srgbClr val="727272"/>
                </a:solidFill>
              </a:rPr>
              <a:t>References:  </a:t>
            </a:r>
          </a:p>
          <a:p>
            <a:r>
              <a:rPr lang="en-IN" sz="2000" dirty="0">
                <a:solidFill>
                  <a:srgbClr val="727272"/>
                </a:solidFill>
              </a:rPr>
              <a:t>[1] S. Sharma-Chaudhary et al., “Mock Data Challenge design,” 2023.  </a:t>
            </a:r>
          </a:p>
          <a:p>
            <a:r>
              <a:rPr lang="en-IN" sz="2000" dirty="0">
                <a:solidFill>
                  <a:srgbClr val="727272"/>
                </a:solidFill>
              </a:rPr>
              <a:t>[2] J. Messick et al., “The </a:t>
            </a:r>
            <a:r>
              <a:rPr lang="en-IN" sz="2000" dirty="0" err="1">
                <a:solidFill>
                  <a:srgbClr val="727272"/>
                </a:solidFill>
              </a:rPr>
              <a:t>GstLAL</a:t>
            </a:r>
            <a:r>
              <a:rPr lang="en-IN" sz="2000" dirty="0">
                <a:solidFill>
                  <a:srgbClr val="727272"/>
                </a:solidFill>
              </a:rPr>
              <a:t> Search Analysis Methods,” Phys. Rev. D 93, 042001 (2016).  </a:t>
            </a:r>
          </a:p>
          <a:p>
            <a:r>
              <a:rPr lang="en-IN" sz="2000" dirty="0">
                <a:solidFill>
                  <a:srgbClr val="727272"/>
                </a:solidFill>
              </a:rPr>
              <a:t>[3] T. Dal Canton et al., “</a:t>
            </a:r>
            <a:r>
              <a:rPr lang="en-IN" sz="2000" dirty="0" err="1">
                <a:solidFill>
                  <a:srgbClr val="727272"/>
                </a:solidFill>
              </a:rPr>
              <a:t>PyCBC</a:t>
            </a:r>
            <a:r>
              <a:rPr lang="en-IN" sz="2000" dirty="0">
                <a:solidFill>
                  <a:srgbClr val="727272"/>
                </a:solidFill>
              </a:rPr>
              <a:t>: Open-source gravitational-wave analysis,” Phys. Rev. D 102, 063029 (2020).  </a:t>
            </a:r>
          </a:p>
          <a:p>
            <a:r>
              <a:rPr lang="en-IN" sz="2000" dirty="0">
                <a:solidFill>
                  <a:srgbClr val="727272"/>
                </a:solidFill>
              </a:rPr>
              <a:t>[4] C. Aubin et al., “MBTA: Multi-Band Template Analysis,” Class. Quantum Grav. 37, 215009 (2020).  </a:t>
            </a:r>
          </a:p>
          <a:p>
            <a:r>
              <a:rPr lang="en-IN" sz="2000" dirty="0">
                <a:solidFill>
                  <a:srgbClr val="727272"/>
                </a:solidFill>
              </a:rPr>
              <a:t>[5] M. Chu et al., “SPIIR: Low-latency gravitational-wave search,” Phys. Rev. D 102, 024076 (2020).  </a:t>
            </a:r>
          </a:p>
          <a:p>
            <a:r>
              <a:rPr lang="en-IN" sz="2000" dirty="0">
                <a:solidFill>
                  <a:srgbClr val="727272"/>
                </a:solidFill>
              </a:rPr>
              <a:t>[6] L. Singer et al., “BAYESTAR: Rapid sky localization,” </a:t>
            </a:r>
            <a:r>
              <a:rPr lang="en-IN" sz="2000" dirty="0" err="1">
                <a:solidFill>
                  <a:srgbClr val="727272"/>
                </a:solidFill>
              </a:rPr>
              <a:t>Astrophys</a:t>
            </a:r>
            <a:r>
              <a:rPr lang="en-IN" sz="2000" dirty="0">
                <a:solidFill>
                  <a:srgbClr val="727272"/>
                </a:solidFill>
              </a:rPr>
              <a:t>. J. Lett. 829, L15 (2016).</a:t>
            </a:r>
          </a:p>
          <a:p>
            <a:r>
              <a:rPr lang="en-IN" sz="2000" dirty="0">
                <a:solidFill>
                  <a:srgbClr val="727272"/>
                </a:solidFill>
              </a:rPr>
              <a:t>Contact &amp; code: raghu119@umn.edu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043F711-D47E-42B5-B443-99A2ED27753E}"/>
              </a:ext>
            </a:extLst>
          </p:cNvPr>
          <p:cNvSpPr txBox="1"/>
          <p:nvPr/>
        </p:nvSpPr>
        <p:spPr>
          <a:xfrm>
            <a:off x="20294329" y="28078342"/>
            <a:ext cx="9139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Acknowledgements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20060466" y="5409978"/>
            <a:ext cx="12238504" cy="4483424"/>
          </a:xfrm>
          <a:prstGeom prst="roundRect">
            <a:avLst>
              <a:gd name="adj" fmla="val 1477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EBE15B-4246-47D5-A572-FC8BC1A36A14}"/>
              </a:ext>
            </a:extLst>
          </p:cNvPr>
          <p:cNvSpPr txBox="1"/>
          <p:nvPr/>
        </p:nvSpPr>
        <p:spPr>
          <a:xfrm>
            <a:off x="20294329" y="6233281"/>
            <a:ext cx="102368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- MDC[2] (train): RF/NN AUC = 0.96; KNN AUC = 0.93; accuracy ≃ 0.91. 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- O3 (test): RF/NN AUC ≈ 0.94; KNN AUC ≈ 0.88; accuracy ≃ 0.88. 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Compared to pₐₛₜᵣₒ baselines, our RF/NN reduce false-positive glitch acceptance by ~15% while maintaining high detection efficiency for confirmed astrophysical events.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6B428E8-E946-4C04-BA2E-DBE7C90A92EC}"/>
              </a:ext>
            </a:extLst>
          </p:cNvPr>
          <p:cNvSpPr txBox="1"/>
          <p:nvPr/>
        </p:nvSpPr>
        <p:spPr>
          <a:xfrm>
            <a:off x="20294330" y="5685708"/>
            <a:ext cx="913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Results</a:t>
            </a:r>
          </a:p>
        </p:txBody>
      </p:sp>
      <p:sp>
        <p:nvSpPr>
          <p:cNvPr id="45" name="Rectangle: Rounded Corners 44"/>
          <p:cNvSpPr/>
          <p:nvPr/>
        </p:nvSpPr>
        <p:spPr>
          <a:xfrm>
            <a:off x="10687377" y="19278126"/>
            <a:ext cx="9224693" cy="6836473"/>
          </a:xfrm>
          <a:prstGeom prst="roundRect">
            <a:avLst>
              <a:gd name="adj" fmla="val 159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BCCD2C-433F-478B-B18B-A4DAD100C702}"/>
              </a:ext>
            </a:extLst>
          </p:cNvPr>
          <p:cNvSpPr txBox="1"/>
          <p:nvPr/>
        </p:nvSpPr>
        <p:spPr>
          <a:xfrm>
            <a:off x="10973299" y="20258980"/>
            <a:ext cx="854493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Limitations: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Without direct strain-data quality inputs, loud detector glitches can occasionally mimic real signals. MDC[2] FAR values are biased by the high injection density, reducing FAR’s discriminative weight. 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Next steps: 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- Run a pre-O5 MDC[2] using pure O4 noise (no injections) to correct FAR calibration. 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- Incorporate spectrogram-based or conditional glitch-flag metrics into feature set. 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- Deploy this ML classifier alongside pₐₛₜᵣₒ and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GWSkyNet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in real-time O5 and beyond alert streams.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F9F16DD-B1FB-447B-BA78-9201D1B2D897}"/>
              </a:ext>
            </a:extLst>
          </p:cNvPr>
          <p:cNvSpPr txBox="1"/>
          <p:nvPr/>
        </p:nvSpPr>
        <p:spPr>
          <a:xfrm>
            <a:off x="10973299" y="19463863"/>
            <a:ext cx="9224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Discussion and Future Work</a:t>
            </a:r>
          </a:p>
        </p:txBody>
      </p:sp>
      <p:sp>
        <p:nvSpPr>
          <p:cNvPr id="39" name="Rectangle: Rounded Corners 38"/>
          <p:cNvSpPr/>
          <p:nvPr/>
        </p:nvSpPr>
        <p:spPr>
          <a:xfrm>
            <a:off x="570606" y="5409979"/>
            <a:ext cx="10004665" cy="8779223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46" name="TextBox 45"/>
          <p:cNvSpPr txBox="1"/>
          <p:nvPr/>
        </p:nvSpPr>
        <p:spPr>
          <a:xfrm>
            <a:off x="1027567" y="6489326"/>
            <a:ext cx="888645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Rapid follow-up of gravitational-wave candidates is essential for multi-messenger astronomy, but terrestrial “glitches” generate a handful of false alarms each observing run. Current significance metrics (sky localization, FAR, pₐₛₜᵣₒ) come from individual pipelines and can disagree. We introduce a multi-pipeline machine-learning classifier that ingests signal-vs-noise and coherence Bayes factors (LOGBSN, LOGBCI) from BAYESTAR</a:t>
            </a:r>
            <a:r>
              <a:rPr lang="en-IN" sz="2800" dirty="0">
                <a:solidFill>
                  <a:srgbClr val="727272"/>
                </a:solidFill>
              </a:rPr>
              <a:t>[1]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plus preferred SNR and FAR from four low-latency searches. Trained on the 50 000-injection Mock Data Challenge[2] and tested on real O3 events, it significantly reduces false positives relative to pₐₛₜᵣₒ alone. Our score can guide more reliable electromagnetic and neutrino follow-up.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27567" y="5805598"/>
            <a:ext cx="9139223" cy="635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Abstract</a:t>
            </a:r>
          </a:p>
        </p:txBody>
      </p:sp>
      <p:sp>
        <p:nvSpPr>
          <p:cNvPr id="43" name="Rectangle: Rounded Corners 42"/>
          <p:cNvSpPr/>
          <p:nvPr/>
        </p:nvSpPr>
        <p:spPr>
          <a:xfrm>
            <a:off x="522126" y="14361502"/>
            <a:ext cx="10053145" cy="5993326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B320F11-3F85-4920-92E0-15D89C7AF4D2}"/>
              </a:ext>
            </a:extLst>
          </p:cNvPr>
          <p:cNvSpPr txBox="1"/>
          <p:nvPr/>
        </p:nvSpPr>
        <p:spPr>
          <a:xfrm>
            <a:off x="1027567" y="15235153"/>
            <a:ext cx="913922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- Training (MDC[2]): 40 days of O3 strain with 5×10⁴ simulated BNS/NSBH/BBH injections yields ~5 600 true positives and ~1 800 noise triggers.  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- Testing (O3 real-events): Confirmed “astrophysical” candidates from the GWTC catalog versus formally retracted alerts labeled “terrestrial.”  </a:t>
            </a:r>
          </a:p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This split ensures robust evaluation on both simulated and genuine alert streams.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DB2E49A-CE7A-4210-AE9F-5037030C938E}"/>
              </a:ext>
            </a:extLst>
          </p:cNvPr>
          <p:cNvSpPr txBox="1"/>
          <p:nvPr/>
        </p:nvSpPr>
        <p:spPr>
          <a:xfrm>
            <a:off x="954846" y="14448559"/>
            <a:ext cx="913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Data Sets</a:t>
            </a:r>
          </a:p>
        </p:txBody>
      </p:sp>
      <p:sp>
        <p:nvSpPr>
          <p:cNvPr id="44" name="Rectangle: Rounded Corners 43"/>
          <p:cNvSpPr/>
          <p:nvPr/>
        </p:nvSpPr>
        <p:spPr>
          <a:xfrm>
            <a:off x="10654645" y="5409977"/>
            <a:ext cx="9293714" cy="6470591"/>
          </a:xfrm>
          <a:prstGeom prst="roundRect">
            <a:avLst>
              <a:gd name="adj" fmla="val 2700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2B0A569-B3B2-4D39-9EF7-F3CC8A0EDD42}"/>
              </a:ext>
            </a:extLst>
          </p:cNvPr>
          <p:cNvSpPr txBox="1"/>
          <p:nvPr/>
        </p:nvSpPr>
        <p:spPr>
          <a:xfrm>
            <a:off x="11111605" y="6489328"/>
            <a:ext cx="84066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We use a two-stage ensemble: 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1. Per-pipeline sub-models (KNN, RF with 300 trees at max depth 5, and a 7-layer MLP with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activations) each output a preliminary “astro” score or –1.  </a:t>
            </a: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2. A </a:t>
            </a:r>
            <a:r>
              <a:rPr lang="en-US" sz="2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superevent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 aggregator ingests the four pipeline scores to produce the final probability.  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Hyperparameters were tuned via 10-fold cross-validation on the MDC[2]. Class imbalance is addressed by KDE-based resampling of rare terrestrial cases.</a:t>
            </a:r>
          </a:p>
          <a:p>
            <a:endParaRPr lang="en-US" sz="28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A3FBD3B-628E-43FF-A33F-32B15438C990}"/>
              </a:ext>
            </a:extLst>
          </p:cNvPr>
          <p:cNvSpPr txBox="1"/>
          <p:nvPr/>
        </p:nvSpPr>
        <p:spPr>
          <a:xfrm>
            <a:off x="11111605" y="5805599"/>
            <a:ext cx="913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Model Training and Architecture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522125" y="25891291"/>
            <a:ext cx="10101626" cy="6922718"/>
          </a:xfrm>
          <a:prstGeom prst="roundRect">
            <a:avLst>
              <a:gd name="adj" fmla="val 1822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9FDCEBF-DA7D-4AE0-A6BD-06A1FEAE41E1}"/>
              </a:ext>
            </a:extLst>
          </p:cNvPr>
          <p:cNvSpPr txBox="1"/>
          <p:nvPr/>
        </p:nvSpPr>
        <p:spPr>
          <a:xfrm>
            <a:off x="935384" y="26570947"/>
            <a:ext cx="932827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Permutation tests on the RF model rank features :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1. LOGBSN: log₁₀[P(data | signal) ÷ P(data | noise)] -Bayes factor comparing signal vs. noise hypotheses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2. LOGBCI: log₁₀[coherent-signal BSN ÷ incoherent-signal BSN] - Coherence test for multi-detector consistency 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3. Preferred SNR: Peak signal-to-noise ratio from the top pipeline - measure of signal strength above detector noise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4. No. of Pipelines: Number of independent searches that recovered the event - cross-pipeline validation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5. FAR: (false-alarm rate) of the preferred trigger - expected rate of noise events with similar properties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This ordering highlights the key role of coherent Bayes odds and cross-pipeline agreement in distinguishing real gravitational wave signals.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232698-55E6-4C6D-9947-A1F5F1CCE1E0}"/>
              </a:ext>
            </a:extLst>
          </p:cNvPr>
          <p:cNvSpPr txBox="1"/>
          <p:nvPr/>
        </p:nvSpPr>
        <p:spPr>
          <a:xfrm>
            <a:off x="823278" y="26034218"/>
            <a:ext cx="9139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Feature Importance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84E7293-8238-864A-637F-A0CC07BB8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063" y="1951281"/>
            <a:ext cx="4535684" cy="2715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D65FB3-BE2D-6E3B-1D0E-AB23BF3FCA83}"/>
              </a:ext>
            </a:extLst>
          </p:cNvPr>
          <p:cNvSpPr txBox="1"/>
          <p:nvPr/>
        </p:nvSpPr>
        <p:spPr>
          <a:xfrm>
            <a:off x="3844089" y="794071"/>
            <a:ext cx="273733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Astrophysical or Terrestrial: Machine learning classification of gravitational-wave</a:t>
            </a:r>
            <a:endParaRPr lang="en-IN" sz="6000" dirty="0">
              <a:solidFill>
                <a:schemeClr val="bg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B760D1A-075D-6A09-C1EF-018ADA0C4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6541" y="1676881"/>
            <a:ext cx="3567906" cy="3586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IGO-F0900035-v2: LIGO Logo">
            <a:extLst>
              <a:ext uri="{FF2B5EF4-FFF2-40B4-BE49-F238E27FC236}">
                <a16:creationId xmlns:a16="http://schemas.microsoft.com/office/drawing/2014/main" id="{C331E450-34B5-889C-243D-B781A315D4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2755" y="2352777"/>
            <a:ext cx="3567906" cy="257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1A881F-0D81-906E-258C-FBABDDCAF6B4}"/>
              </a:ext>
            </a:extLst>
          </p:cNvPr>
          <p:cNvSpPr/>
          <p:nvPr/>
        </p:nvSpPr>
        <p:spPr>
          <a:xfrm>
            <a:off x="522125" y="20495091"/>
            <a:ext cx="10053146" cy="5256390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7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381FD-2EBF-791E-1821-3F398E426C2D}"/>
              </a:ext>
            </a:extLst>
          </p:cNvPr>
          <p:cNvSpPr txBox="1"/>
          <p:nvPr/>
        </p:nvSpPr>
        <p:spPr>
          <a:xfrm>
            <a:off x="1006655" y="21366593"/>
            <a:ext cx="9139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From each low-latency search (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GstLAL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[3], MBTA[4],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PyCBC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[5], SPIIR[6]) we extract: 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- Preferred SNR and log FAR of the trigger passing the FAR threshold.  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- LOGBSN (signal vs. noise Bayes factor) and LOGBCI (coherent vs. incoherent Bayes factor) from the BAYESTAR[1] sky-map FITS.  </a:t>
            </a:r>
          </a:p>
          <a:p>
            <a:endParaRPr lang="en-US" sz="2400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Domine" panose="02040503040403060204" pitchFamily="18" charset="0"/>
                <a:ea typeface="Open Sans" panose="020B0606030504020204" pitchFamily="34" charset="0"/>
                <a:cs typeface="Open Sans" panose="020B0606030504020204" pitchFamily="34" charset="0"/>
              </a:rPr>
              <a:t>If a pipeline does not recover an event, its four features are flagged “–1,” encoding non-detection and naturally down-weighting that pipeline’s contribution.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B97684-049D-9496-B01D-131DA32D3806}"/>
              </a:ext>
            </a:extLst>
          </p:cNvPr>
          <p:cNvSpPr txBox="1"/>
          <p:nvPr/>
        </p:nvSpPr>
        <p:spPr>
          <a:xfrm>
            <a:off x="1006655" y="20682864"/>
            <a:ext cx="9139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Key Features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60851B-9DDF-CC4A-9452-C5F9BBBE18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8215" y="12272375"/>
            <a:ext cx="8406629" cy="481246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AE1B132-5885-049A-2AE7-17D9833428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7377" y="26263385"/>
            <a:ext cx="8942963" cy="5513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C464D39-1D30-6853-3B2C-D70EF569A6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484693" y="9911845"/>
            <a:ext cx="8599314" cy="79687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22A5D4B-40AA-BE0A-8BDB-9FA73FE9B7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7704" y="18018853"/>
            <a:ext cx="8698210" cy="500614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2EA7BC1-7358-7225-6F60-33A000D252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12070" y="23188820"/>
            <a:ext cx="8768075" cy="48596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83A543-094D-2CF2-7024-6B728D90E2EF}"/>
              </a:ext>
            </a:extLst>
          </p:cNvPr>
          <p:cNvSpPr txBox="1"/>
          <p:nvPr/>
        </p:nvSpPr>
        <p:spPr>
          <a:xfrm>
            <a:off x="11268587" y="31983012"/>
            <a:ext cx="836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Fig.2 Permutation importance for the random forest classifier for each pipeline.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944591-1E86-F584-172F-A0CEB57FF331}"/>
              </a:ext>
            </a:extLst>
          </p:cNvPr>
          <p:cNvSpPr txBox="1"/>
          <p:nvPr/>
        </p:nvSpPr>
        <p:spPr>
          <a:xfrm>
            <a:off x="11080712" y="18124499"/>
            <a:ext cx="8361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Fig.1 Diagram of model architecture. If a pipeline is not used in 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superevent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value of -1 is sent to super-event classification.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EBB038-BB98-0640-CB7C-CA1F6486E934}"/>
              </a:ext>
            </a:extLst>
          </p:cNvPr>
          <p:cNvSpPr txBox="1"/>
          <p:nvPr/>
        </p:nvSpPr>
        <p:spPr>
          <a:xfrm>
            <a:off x="28680144" y="24067146"/>
            <a:ext cx="41879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Fig.5 ROC curves obtained from the MDC[2].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8062E37-01CD-6123-887C-6A576CE1A43E}"/>
              </a:ext>
            </a:extLst>
          </p:cNvPr>
          <p:cNvSpPr txBox="1"/>
          <p:nvPr/>
        </p:nvSpPr>
        <p:spPr>
          <a:xfrm>
            <a:off x="28680145" y="18182674"/>
            <a:ext cx="4021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Fig.4 ROC curves obtained from the testing the on O3dataset.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023855-946C-14C4-064B-146AC400F5AC}"/>
              </a:ext>
            </a:extLst>
          </p:cNvPr>
          <p:cNvSpPr txBox="1"/>
          <p:nvPr/>
        </p:nvSpPr>
        <p:spPr>
          <a:xfrm>
            <a:off x="29062669" y="10500934"/>
            <a:ext cx="3236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3 Confusion matrix of model performance on real GW events from the O3 dataset.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2335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assessingslate|08-202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sential">
      <a:majorFont>
        <a:latin typeface="Arial Black"/>
        <a:ea typeface="Arial"/>
        <a:cs typeface="Arial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Arial"/>
        <a:cs typeface="Arial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4107</TotalTime>
  <Words>1034</Words>
  <Application>Microsoft Office PowerPoint</Application>
  <PresentationFormat>Custom</PresentationFormat>
  <Paragraphs>61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Domine</vt:lpstr>
      <vt:lpstr>Calibri</vt:lpstr>
      <vt:lpstr>Arial</vt:lpstr>
      <vt:lpstr>Montserrat Extra Bold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We offer free powerpoint poster templates to help you design your very own scientific poster presentation.</dc:description>
  <cp:lastModifiedBy>Avi Raghuvanshi</cp:lastModifiedBy>
  <cp:revision>25</cp:revision>
  <dcterms:modified xsi:type="dcterms:W3CDTF">2025-08-06T16:15:06Z</dcterms:modified>
  <cp:category>science research poster</cp:category>
</cp:coreProperties>
</file>