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65" r:id="rId5"/>
    <p:sldId id="259" r:id="rId6"/>
    <p:sldId id="260" r:id="rId7"/>
    <p:sldId id="266" r:id="rId8"/>
    <p:sldId id="267" r:id="rId9"/>
    <p:sldId id="268" r:id="rId10"/>
    <p:sldId id="269" r:id="rId11"/>
    <p:sldId id="270" r:id="rId12"/>
    <p:sldId id="271" r:id="rId13"/>
    <p:sldId id="261" r:id="rId14"/>
    <p:sldId id="272" r:id="rId15"/>
    <p:sldId id="273" r:id="rId16"/>
    <p:sldId id="274" r:id="rId17"/>
    <p:sldId id="275" r:id="rId18"/>
    <p:sldId id="262" r:id="rId19"/>
    <p:sldId id="263"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4/29/20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9026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4/29/20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265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4/29/20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87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4/29/20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406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4/29/20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802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4/29/20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964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4/29/20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891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4/29/20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865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4/29/20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462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4/29/20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7492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4/29/20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894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4/29/20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93320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youtu.be/5bWGP0hxVoQ"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A46220-F72E-4831-81CF-783AD8CA7205}"/>
              </a:ext>
            </a:extLst>
          </p:cNvPr>
          <p:cNvPicPr>
            <a:picLocks noChangeAspect="1"/>
          </p:cNvPicPr>
          <p:nvPr/>
        </p:nvPicPr>
        <p:blipFill rotWithShape="1">
          <a:blip r:embed="rId2">
            <a:alphaModFix amt="35000"/>
          </a:blip>
          <a:srcRect t="4630" b="537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B74D17-A5F7-E24B-BAAD-711EADEFC263}"/>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Face Recognition using Eigenfaces and Artificial Neural Networks</a:t>
            </a:r>
          </a:p>
        </p:txBody>
      </p:sp>
      <p:sp>
        <p:nvSpPr>
          <p:cNvPr id="3" name="Subtitle 2">
            <a:extLst>
              <a:ext uri="{FF2B5EF4-FFF2-40B4-BE49-F238E27FC236}">
                <a16:creationId xmlns:a16="http://schemas.microsoft.com/office/drawing/2014/main" id="{DBFFD547-EEE0-CC45-91B3-0F5B7381F45C}"/>
              </a:ext>
            </a:extLst>
          </p:cNvPr>
          <p:cNvSpPr>
            <a:spLocks noGrp="1"/>
          </p:cNvSpPr>
          <p:nvPr>
            <p:ph type="subTitle" idx="1"/>
          </p:nvPr>
        </p:nvSpPr>
        <p:spPr>
          <a:xfrm>
            <a:off x="1100051" y="4645152"/>
            <a:ext cx="10058400" cy="1143000"/>
          </a:xfrm>
        </p:spPr>
        <p:txBody>
          <a:bodyPr>
            <a:normAutofit/>
          </a:bodyPr>
          <a:lstStyle/>
          <a:p>
            <a:r>
              <a:rPr lang="en-US" dirty="0" err="1">
                <a:solidFill>
                  <a:srgbClr val="FFFFFF"/>
                </a:solidFill>
              </a:rPr>
              <a:t>Ghodkari</a:t>
            </a:r>
            <a:r>
              <a:rPr lang="en-US" dirty="0">
                <a:solidFill>
                  <a:srgbClr val="FFFFFF"/>
                </a:solidFill>
              </a:rPr>
              <a:t> Chowdary, </a:t>
            </a:r>
            <a:r>
              <a:rPr lang="en-US" dirty="0" err="1">
                <a:solidFill>
                  <a:srgbClr val="FFFFFF"/>
                </a:solidFill>
              </a:rPr>
              <a:t>raghunatha</a:t>
            </a:r>
            <a:r>
              <a:rPr lang="en-US" dirty="0">
                <a:solidFill>
                  <a:srgbClr val="FFFFFF"/>
                </a:solidFill>
              </a:rPr>
              <a:t> Rao</a:t>
            </a:r>
          </a:p>
          <a:p>
            <a:r>
              <a:rPr lang="en-US" dirty="0">
                <a:solidFill>
                  <a:srgbClr val="FFFFFF"/>
                </a:solidFill>
              </a:rPr>
              <a:t>EEL 6825</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47753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98082D-ED77-4D4F-9268-587F9BA1A32D}"/>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Principal Component Analysis</a:t>
            </a:r>
          </a:p>
        </p:txBody>
      </p:sp>
      <p:sp>
        <p:nvSpPr>
          <p:cNvPr id="3" name="Content Placeholder 2">
            <a:extLst>
              <a:ext uri="{FF2B5EF4-FFF2-40B4-BE49-F238E27FC236}">
                <a16:creationId xmlns:a16="http://schemas.microsoft.com/office/drawing/2014/main" id="{9EA53492-104C-DB4D-9253-1688CB41DE98}"/>
              </a:ext>
            </a:extLst>
          </p:cNvPr>
          <p:cNvSpPr>
            <a:spLocks noGrp="1"/>
          </p:cNvSpPr>
          <p:nvPr>
            <p:ph idx="1"/>
          </p:nvPr>
        </p:nvSpPr>
        <p:spPr>
          <a:xfrm>
            <a:off x="1096963" y="2675694"/>
            <a:ext cx="10058400" cy="3193294"/>
          </a:xfrm>
        </p:spPr>
        <p:txBody>
          <a:bodyPr>
            <a:normAutofit/>
          </a:bodyPr>
          <a:lstStyle/>
          <a:p>
            <a:pPr>
              <a:buFont typeface="Wingdings" pitchFamily="2" charset="2"/>
              <a:buChar char="v"/>
            </a:pPr>
            <a:r>
              <a:rPr lang="en-US" dirty="0"/>
              <a:t>PCA is done as described below:</a:t>
            </a:r>
          </a:p>
          <a:p>
            <a:pPr lvl="1">
              <a:buFont typeface="Arial" panose="020B0604020202020204" pitchFamily="34" charset="0"/>
              <a:buChar char="•"/>
            </a:pPr>
            <a:r>
              <a:rPr lang="en-US" dirty="0"/>
              <a:t>Subtract each image in training data with mean image.</a:t>
            </a:r>
          </a:p>
          <a:p>
            <a:pPr lvl="1">
              <a:buFont typeface="Arial" panose="020B0604020202020204" pitchFamily="34" charset="0"/>
              <a:buChar char="•"/>
            </a:pPr>
            <a:r>
              <a:rPr lang="en-US" dirty="0"/>
              <a:t>Compute the Covariance Matrix</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Calculate the eigenvalues and eigenvectors of Covariance Matrix S</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2">
              <a:buFont typeface="Arial" panose="020B0604020202020204" pitchFamily="34" charset="0"/>
              <a:buChar char="•"/>
            </a:pPr>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B6954C6D-C132-2D4D-89BF-97AB961F5FCE}"/>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6412" y="3850066"/>
            <a:ext cx="2025651" cy="764797"/>
          </a:xfrm>
          <a:prstGeom prst="rect">
            <a:avLst/>
          </a:prstGeom>
          <a:noFill/>
          <a:ln>
            <a:noFill/>
          </a:ln>
        </p:spPr>
      </p:pic>
      <p:pic>
        <p:nvPicPr>
          <p:cNvPr id="9" name="Picture 8">
            <a:extLst>
              <a:ext uri="{FF2B5EF4-FFF2-40B4-BE49-F238E27FC236}">
                <a16:creationId xmlns:a16="http://schemas.microsoft.com/office/drawing/2014/main" id="{97DAC665-6A7C-F449-B8A1-C9876A62754C}"/>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08958" y="5188011"/>
            <a:ext cx="1900557" cy="395092"/>
          </a:xfrm>
          <a:prstGeom prst="rect">
            <a:avLst/>
          </a:prstGeom>
          <a:noFill/>
          <a:ln>
            <a:noFill/>
          </a:ln>
        </p:spPr>
      </p:pic>
    </p:spTree>
    <p:extLst>
      <p:ext uri="{BB962C8B-B14F-4D97-AF65-F5344CB8AC3E}">
        <p14:creationId xmlns:p14="http://schemas.microsoft.com/office/powerpoint/2010/main" val="195063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74698C-78D1-014D-AD8F-E52B5DB108E4}"/>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Eigenspace</a:t>
            </a:r>
          </a:p>
        </p:txBody>
      </p:sp>
      <p:sp>
        <p:nvSpPr>
          <p:cNvPr id="3" name="Content Placeholder 2">
            <a:extLst>
              <a:ext uri="{FF2B5EF4-FFF2-40B4-BE49-F238E27FC236}">
                <a16:creationId xmlns:a16="http://schemas.microsoft.com/office/drawing/2014/main" id="{0B8341FE-2DD3-244E-9D4E-EC44A0E44245}"/>
              </a:ext>
            </a:extLst>
          </p:cNvPr>
          <p:cNvSpPr>
            <a:spLocks noGrp="1"/>
          </p:cNvSpPr>
          <p:nvPr>
            <p:ph idx="1"/>
          </p:nvPr>
        </p:nvSpPr>
        <p:spPr>
          <a:xfrm>
            <a:off x="1096963" y="2675694"/>
            <a:ext cx="10058400" cy="3193294"/>
          </a:xfrm>
        </p:spPr>
        <p:txBody>
          <a:bodyPr>
            <a:normAutofit/>
          </a:bodyPr>
          <a:lstStyle/>
          <a:p>
            <a:pPr>
              <a:buFont typeface="Wingdings" pitchFamily="2" charset="2"/>
              <a:buChar char="v"/>
            </a:pPr>
            <a:r>
              <a:rPr lang="en-US" dirty="0"/>
              <a:t>Principal Components (some k) are chosen from the eigenvalues sorted in descending order, these principal components for Basis for eigenspace</a:t>
            </a:r>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r>
              <a:rPr lang="en-US" dirty="0"/>
              <a:t>Every image can be represented as the linear combination of eigenfaces</a:t>
            </a:r>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7BE9D230-6190-9E42-8270-1F04AB2D9B0E}"/>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28646" y="3416361"/>
            <a:ext cx="3597959" cy="621030"/>
          </a:xfrm>
          <a:prstGeom prst="rect">
            <a:avLst/>
          </a:prstGeom>
          <a:noFill/>
          <a:ln>
            <a:noFill/>
          </a:ln>
        </p:spPr>
      </p:pic>
      <p:pic>
        <p:nvPicPr>
          <p:cNvPr id="9" name="Picture 8">
            <a:extLst>
              <a:ext uri="{FF2B5EF4-FFF2-40B4-BE49-F238E27FC236}">
                <a16:creationId xmlns:a16="http://schemas.microsoft.com/office/drawing/2014/main" id="{EE09A3FE-A467-B141-8F34-8FC48B47A6DC}"/>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28646" y="4948169"/>
            <a:ext cx="3597959" cy="621030"/>
          </a:xfrm>
          <a:prstGeom prst="rect">
            <a:avLst/>
          </a:prstGeom>
          <a:noFill/>
          <a:ln>
            <a:noFill/>
          </a:ln>
        </p:spPr>
      </p:pic>
    </p:spTree>
    <p:extLst>
      <p:ext uri="{BB962C8B-B14F-4D97-AF65-F5344CB8AC3E}">
        <p14:creationId xmlns:p14="http://schemas.microsoft.com/office/powerpoint/2010/main" val="136777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1BA0940-F637-1C4C-9CB1-B671B6AE4B37}"/>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Face recognition</a:t>
            </a:r>
          </a:p>
        </p:txBody>
      </p:sp>
      <p:sp>
        <p:nvSpPr>
          <p:cNvPr id="3" name="Content Placeholder 2">
            <a:extLst>
              <a:ext uri="{FF2B5EF4-FFF2-40B4-BE49-F238E27FC236}">
                <a16:creationId xmlns:a16="http://schemas.microsoft.com/office/drawing/2014/main" id="{16A2AAF7-1D16-A844-B7E5-544E853F1B41}"/>
              </a:ext>
            </a:extLst>
          </p:cNvPr>
          <p:cNvSpPr>
            <a:spLocks noGrp="1"/>
          </p:cNvSpPr>
          <p:nvPr>
            <p:ph idx="1"/>
          </p:nvPr>
        </p:nvSpPr>
        <p:spPr>
          <a:xfrm>
            <a:off x="1096963" y="2675694"/>
            <a:ext cx="10058400" cy="3193294"/>
          </a:xfrm>
        </p:spPr>
        <p:txBody>
          <a:bodyPr>
            <a:normAutofit/>
          </a:bodyPr>
          <a:lstStyle/>
          <a:p>
            <a:pPr>
              <a:buFont typeface="Wingdings" pitchFamily="2" charset="2"/>
              <a:buChar char="v"/>
            </a:pPr>
            <a:r>
              <a:rPr lang="en-US" dirty="0"/>
              <a:t>Face Recognition is now performed using the eigen space, Project the input image on the eigen space and find the closest match of the input image to the images in eigenspace</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E95A479-6773-6D46-BACB-54B26160CE5A}"/>
              </a:ext>
            </a:extLst>
          </p:cNvPr>
          <p:cNvPicPr>
            <a:picLocks noChangeAspect="1"/>
          </p:cNvPicPr>
          <p:nvPr/>
        </p:nvPicPr>
        <p:blipFill>
          <a:blip r:embed="rId2"/>
          <a:stretch>
            <a:fillRect/>
          </a:stretch>
        </p:blipFill>
        <p:spPr>
          <a:xfrm>
            <a:off x="1471612" y="3429000"/>
            <a:ext cx="2732087" cy="2871007"/>
          </a:xfrm>
          <a:prstGeom prst="rect">
            <a:avLst/>
          </a:prstGeom>
        </p:spPr>
      </p:pic>
      <p:pic>
        <p:nvPicPr>
          <p:cNvPr id="5" name="Picture 4">
            <a:extLst>
              <a:ext uri="{FF2B5EF4-FFF2-40B4-BE49-F238E27FC236}">
                <a16:creationId xmlns:a16="http://schemas.microsoft.com/office/drawing/2014/main" id="{27704AD6-822E-F446-84EF-145B3E4D90F4}"/>
              </a:ext>
            </a:extLst>
          </p:cNvPr>
          <p:cNvPicPr>
            <a:picLocks noChangeAspect="1"/>
          </p:cNvPicPr>
          <p:nvPr/>
        </p:nvPicPr>
        <p:blipFill>
          <a:blip r:embed="rId3"/>
          <a:stretch>
            <a:fillRect/>
          </a:stretch>
        </p:blipFill>
        <p:spPr>
          <a:xfrm>
            <a:off x="6096000" y="3429000"/>
            <a:ext cx="3702051" cy="2629494"/>
          </a:xfrm>
          <a:prstGeom prst="rect">
            <a:avLst/>
          </a:prstGeom>
        </p:spPr>
      </p:pic>
    </p:spTree>
    <p:extLst>
      <p:ext uri="{BB962C8B-B14F-4D97-AF65-F5344CB8AC3E}">
        <p14:creationId xmlns:p14="http://schemas.microsoft.com/office/powerpoint/2010/main" val="386801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508DE8-1480-1E41-AA64-C6C209DB98F8}"/>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Artificial Neural Networks</a:t>
            </a:r>
          </a:p>
        </p:txBody>
      </p:sp>
      <p:sp>
        <p:nvSpPr>
          <p:cNvPr id="3" name="Content Placeholder 2">
            <a:extLst>
              <a:ext uri="{FF2B5EF4-FFF2-40B4-BE49-F238E27FC236}">
                <a16:creationId xmlns:a16="http://schemas.microsoft.com/office/drawing/2014/main" id="{E94B7BEA-C93E-6A45-B1E1-D83F72B00257}"/>
              </a:ext>
            </a:extLst>
          </p:cNvPr>
          <p:cNvSpPr>
            <a:spLocks noGrp="1"/>
          </p:cNvSpPr>
          <p:nvPr>
            <p:ph idx="1"/>
          </p:nvPr>
        </p:nvSpPr>
        <p:spPr>
          <a:xfrm>
            <a:off x="1096963" y="2675694"/>
            <a:ext cx="10058400" cy="3193294"/>
          </a:xfrm>
        </p:spPr>
        <p:txBody>
          <a:bodyPr>
            <a:normAutofit/>
          </a:bodyPr>
          <a:lstStyle/>
          <a:p>
            <a:pPr>
              <a:buFont typeface="Wingdings" pitchFamily="2" charset="2"/>
              <a:buChar char="v"/>
            </a:pPr>
            <a:r>
              <a:rPr lang="en-US" dirty="0"/>
              <a:t>Biologically inspired computation model used for Clustering, Classification and Pattern Recognition</a:t>
            </a:r>
          </a:p>
          <a:p>
            <a:pPr>
              <a:buFont typeface="Wingdings" pitchFamily="2" charset="2"/>
              <a:buChar char="v"/>
            </a:pPr>
            <a:r>
              <a:rPr lang="en-US" dirty="0"/>
              <a:t>Neural Networks support Adaptive Learning and Self Organization </a:t>
            </a:r>
          </a:p>
          <a:p>
            <a:pPr>
              <a:buFont typeface="Wingdings" pitchFamily="2" charset="2"/>
              <a:buChar char="v"/>
            </a:pPr>
            <a:r>
              <a:rPr lang="en-US" dirty="0"/>
              <a:t>ANNs have many neurons connected together as layers (input, output, hidden), with each neuron has fixed inputs, activated function and some initial weights </a:t>
            </a:r>
          </a:p>
          <a:p>
            <a:pPr>
              <a:buFont typeface="Wingdings" pitchFamily="2" charset="2"/>
              <a:buChar char="v"/>
            </a:pPr>
            <a:r>
              <a:rPr lang="en-US" dirty="0"/>
              <a:t>ANNs work based on the backpropagation algorithm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987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35A73D-CA1F-3E4A-9EAE-78883905B78C}"/>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Implementation: Artificial Neural Networks</a:t>
            </a:r>
            <a:endParaRPr lang="en-US" dirty="0">
              <a:solidFill>
                <a:srgbClr val="FFFFFF"/>
              </a:solidFill>
            </a:endParaRPr>
          </a:p>
        </p:txBody>
      </p:sp>
      <p:sp>
        <p:nvSpPr>
          <p:cNvPr id="3" name="Content Placeholder 2">
            <a:extLst>
              <a:ext uri="{FF2B5EF4-FFF2-40B4-BE49-F238E27FC236}">
                <a16:creationId xmlns:a16="http://schemas.microsoft.com/office/drawing/2014/main" id="{B2E93026-7C27-CF4E-8D0C-63F5429AF43A}"/>
              </a:ext>
            </a:extLst>
          </p:cNvPr>
          <p:cNvSpPr>
            <a:spLocks noGrp="1"/>
          </p:cNvSpPr>
          <p:nvPr>
            <p:ph idx="1"/>
          </p:nvPr>
        </p:nvSpPr>
        <p:spPr>
          <a:xfrm>
            <a:off x="1096963" y="2675694"/>
            <a:ext cx="10058400" cy="3193294"/>
          </a:xfrm>
        </p:spPr>
        <p:txBody>
          <a:bodyPr>
            <a:normAutofit/>
          </a:bodyPr>
          <a:lstStyle/>
          <a:p>
            <a:pPr>
              <a:buFont typeface="Wingdings" pitchFamily="2" charset="2"/>
              <a:buChar char="v"/>
            </a:pPr>
            <a:r>
              <a:rPr lang="en-US" dirty="0"/>
              <a:t>We are using a trained neural network, implementation of </a:t>
            </a:r>
            <a:r>
              <a:rPr lang="en-US" dirty="0" err="1"/>
              <a:t>FaceNet</a:t>
            </a:r>
            <a:r>
              <a:rPr lang="en-US" dirty="0"/>
              <a:t> for our experiment</a:t>
            </a:r>
          </a:p>
          <a:p>
            <a:pPr>
              <a:buFont typeface="Wingdings" pitchFamily="2" charset="2"/>
              <a:buChar char="v"/>
            </a:pPr>
            <a:r>
              <a:rPr lang="en-US" dirty="0" err="1"/>
              <a:t>FaceNet</a:t>
            </a:r>
            <a:r>
              <a:rPr lang="en-US" dirty="0"/>
              <a:t> does mapping from face images to a compact Euclidean space and creates embedding where the distances is the measure of face similarity</a:t>
            </a:r>
          </a:p>
          <a:p>
            <a:pPr>
              <a:buFont typeface="Wingdings" pitchFamily="2" charset="2"/>
              <a:buChar char="v"/>
            </a:pPr>
            <a:r>
              <a:rPr lang="en-US" dirty="0"/>
              <a:t>Once embeddings are created remaining tasks of verification and recognition can be achieved using any other standard techniques over them.</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BFA026E5-7D37-2242-8FBC-7766DE644A06}"/>
              </a:ext>
            </a:extLst>
          </p:cNvPr>
          <p:cNvPicPr>
            <a:picLocks noChangeAspect="1"/>
          </p:cNvPicPr>
          <p:nvPr/>
        </p:nvPicPr>
        <p:blipFill>
          <a:blip r:embed="rId2"/>
          <a:stretch>
            <a:fillRect/>
          </a:stretch>
        </p:blipFill>
        <p:spPr>
          <a:xfrm>
            <a:off x="2900361" y="4648200"/>
            <a:ext cx="5334000" cy="1752600"/>
          </a:xfrm>
          <a:prstGeom prst="rect">
            <a:avLst/>
          </a:prstGeom>
        </p:spPr>
      </p:pic>
    </p:spTree>
    <p:extLst>
      <p:ext uri="{BB962C8B-B14F-4D97-AF65-F5344CB8AC3E}">
        <p14:creationId xmlns:p14="http://schemas.microsoft.com/office/powerpoint/2010/main" val="328886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80550-F19D-664F-AC1A-1E438FD40AAA}"/>
              </a:ext>
            </a:extLst>
          </p:cNvPr>
          <p:cNvSpPr>
            <a:spLocks noGrp="1"/>
          </p:cNvSpPr>
          <p:nvPr>
            <p:ph type="title"/>
          </p:nvPr>
        </p:nvSpPr>
        <p:spPr>
          <a:xfrm>
            <a:off x="878911" y="643468"/>
            <a:ext cx="3177847" cy="1674180"/>
          </a:xfrm>
        </p:spPr>
        <p:txBody>
          <a:bodyPr>
            <a:normAutofit/>
          </a:bodyPr>
          <a:lstStyle/>
          <a:p>
            <a:r>
              <a:rPr lang="en-US" sz="4000"/>
              <a:t>Preprocessing </a:t>
            </a:r>
          </a:p>
        </p:txBody>
      </p:sp>
      <p:cxnSp>
        <p:nvCxnSpPr>
          <p:cNvPr id="24" name="Straight Connector 18">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360012-CFA5-FB4E-B803-8496A8481EBE}"/>
              </a:ext>
            </a:extLst>
          </p:cNvPr>
          <p:cNvSpPr>
            <a:spLocks noGrp="1"/>
          </p:cNvSpPr>
          <p:nvPr>
            <p:ph idx="1"/>
          </p:nvPr>
        </p:nvSpPr>
        <p:spPr>
          <a:xfrm>
            <a:off x="858064" y="2639380"/>
            <a:ext cx="3205049" cy="3229714"/>
          </a:xfrm>
        </p:spPr>
        <p:txBody>
          <a:bodyPr>
            <a:normAutofit/>
          </a:bodyPr>
          <a:lstStyle/>
          <a:p>
            <a:pPr>
              <a:buFont typeface="Wingdings" pitchFamily="2" charset="2"/>
              <a:buChar char="v"/>
            </a:pPr>
            <a:r>
              <a:rPr lang="en-US" dirty="0"/>
              <a:t>We need to make sure the all the images are of same size and have human face in it</a:t>
            </a:r>
          </a:p>
          <a:p>
            <a:pPr>
              <a:buFont typeface="Wingdings" pitchFamily="2" charset="2"/>
              <a:buChar char="v"/>
            </a:pPr>
            <a:r>
              <a:rPr lang="en-US" dirty="0"/>
              <a:t>We are using Multi-Task Cascaded Neural Network MTCNN, a face detector algorithm implemented in </a:t>
            </a:r>
            <a:r>
              <a:rPr lang="en-US" dirty="0" err="1"/>
              <a:t>Keras</a:t>
            </a:r>
            <a:endParaRPr lang="en-US" dirty="0"/>
          </a:p>
          <a:p>
            <a:pPr>
              <a:buFont typeface="Wingdings" pitchFamily="2" charset="2"/>
              <a:buChar char="v"/>
            </a:pPr>
            <a:endParaRPr lang="en-US" dirty="0"/>
          </a:p>
        </p:txBody>
      </p:sp>
      <p:pic>
        <p:nvPicPr>
          <p:cNvPr id="4" name="Picture 3">
            <a:extLst>
              <a:ext uri="{FF2B5EF4-FFF2-40B4-BE49-F238E27FC236}">
                <a16:creationId xmlns:a16="http://schemas.microsoft.com/office/drawing/2014/main" id="{7B0C44B2-2992-F24D-8BE9-24396DC2EDD3}"/>
              </a:ext>
            </a:extLst>
          </p:cNvPr>
          <p:cNvPicPr>
            <a:picLocks noChangeAspect="1"/>
          </p:cNvPicPr>
          <p:nvPr/>
        </p:nvPicPr>
        <p:blipFill>
          <a:blip r:embed="rId2"/>
          <a:stretch>
            <a:fillRect/>
          </a:stretch>
        </p:blipFill>
        <p:spPr>
          <a:xfrm>
            <a:off x="4653447" y="1343592"/>
            <a:ext cx="6892560" cy="3825368"/>
          </a:xfrm>
          <a:prstGeom prst="rect">
            <a:avLst/>
          </a:prstGeom>
        </p:spPr>
      </p:pic>
      <p:sp>
        <p:nvSpPr>
          <p:cNvPr id="25" name="Rectangle 20">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462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B36F62-69CB-934E-896D-961DB52E44E0}"/>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Implementation</a:t>
            </a:r>
          </a:p>
        </p:txBody>
      </p:sp>
      <p:sp>
        <p:nvSpPr>
          <p:cNvPr id="3" name="Content Placeholder 2">
            <a:extLst>
              <a:ext uri="{FF2B5EF4-FFF2-40B4-BE49-F238E27FC236}">
                <a16:creationId xmlns:a16="http://schemas.microsoft.com/office/drawing/2014/main" id="{1E06CB49-CB34-E94E-92E2-072E4E6E0775}"/>
              </a:ext>
            </a:extLst>
          </p:cNvPr>
          <p:cNvSpPr>
            <a:spLocks noGrp="1"/>
          </p:cNvSpPr>
          <p:nvPr>
            <p:ph idx="1"/>
          </p:nvPr>
        </p:nvSpPr>
        <p:spPr>
          <a:xfrm>
            <a:off x="1096963" y="2675694"/>
            <a:ext cx="10058400" cy="3193294"/>
          </a:xfrm>
        </p:spPr>
        <p:txBody>
          <a:bodyPr>
            <a:normAutofit/>
          </a:bodyPr>
          <a:lstStyle/>
          <a:p>
            <a:pPr>
              <a:buFont typeface="Wingdings" pitchFamily="2" charset="2"/>
              <a:buChar char="v"/>
            </a:pPr>
            <a:r>
              <a:rPr lang="en-US" dirty="0"/>
              <a:t>A pretrained </a:t>
            </a:r>
            <a:r>
              <a:rPr lang="en-US" dirty="0" err="1"/>
              <a:t>FaceNet</a:t>
            </a:r>
            <a:r>
              <a:rPr lang="en-US" dirty="0"/>
              <a:t> neural network is used for implementation to reduce overhead of training the neural network</a:t>
            </a:r>
          </a:p>
          <a:p>
            <a:pPr>
              <a:buFont typeface="Wingdings" pitchFamily="2" charset="2"/>
              <a:buChar char="v"/>
            </a:pPr>
            <a:r>
              <a:rPr lang="en-US" dirty="0"/>
              <a:t>The preprocessed set of images are used by </a:t>
            </a:r>
            <a:r>
              <a:rPr lang="en-US" dirty="0" err="1"/>
              <a:t>FaceNet</a:t>
            </a:r>
            <a:r>
              <a:rPr lang="en-US" dirty="0"/>
              <a:t> to create embeddings which act as feature vectors in Euclidean space for classification</a:t>
            </a:r>
          </a:p>
          <a:p>
            <a:pPr>
              <a:buFont typeface="Wingdings" pitchFamily="2" charset="2"/>
              <a:buChar char="v"/>
            </a:pPr>
            <a:r>
              <a:rPr lang="en-US" dirty="0"/>
              <a:t>Now, classifier Support Vector Machine (SVM) is used over the embeddings (feature vectors) to classify the images present in the Euclidean space</a:t>
            </a:r>
          </a:p>
          <a:p>
            <a:pPr>
              <a:buFont typeface="Wingdings" pitchFamily="2" charset="2"/>
              <a:buChar char="v"/>
            </a:pPr>
            <a:r>
              <a:rPr lang="en-US" dirty="0"/>
              <a:t>A random image is picked and tested using the SVM classifier model to find top images having closed matches </a:t>
            </a:r>
          </a:p>
          <a:p>
            <a:pPr>
              <a:buFont typeface="Wingdings" pitchFamily="2" charset="2"/>
              <a:buChar char="v"/>
            </a:pPr>
            <a:endParaRPr lang="en-US" dirty="0"/>
          </a:p>
          <a:p>
            <a:pPr>
              <a:buFont typeface="Wingdings" pitchFamily="2" charset="2"/>
              <a:buChar char="v"/>
            </a:pPr>
            <a:endParaRPr lang="en-US" dirty="0"/>
          </a:p>
          <a:p>
            <a:pPr marL="0" indent="0">
              <a:buNone/>
            </a:pPr>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5531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0DE43-9064-254C-93DF-9AC9A82B77F6}"/>
              </a:ext>
            </a:extLst>
          </p:cNvPr>
          <p:cNvSpPr>
            <a:spLocks noGrp="1"/>
          </p:cNvSpPr>
          <p:nvPr>
            <p:ph type="title"/>
          </p:nvPr>
        </p:nvSpPr>
        <p:spPr>
          <a:xfrm>
            <a:off x="642257" y="634946"/>
            <a:ext cx="3690257" cy="1450757"/>
          </a:xfrm>
        </p:spPr>
        <p:txBody>
          <a:bodyPr>
            <a:normAutofit/>
          </a:bodyPr>
          <a:lstStyle/>
          <a:p>
            <a:r>
              <a:rPr lang="en-US"/>
              <a:t>Results</a:t>
            </a:r>
          </a:p>
        </p:txBody>
      </p:sp>
      <p:cxnSp>
        <p:nvCxnSpPr>
          <p:cNvPr id="19" name="Straight Connector 1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E5572E-3687-4446-BDE2-391836C3EF18}"/>
              </a:ext>
            </a:extLst>
          </p:cNvPr>
          <p:cNvSpPr>
            <a:spLocks noGrp="1"/>
          </p:cNvSpPr>
          <p:nvPr>
            <p:ph idx="1"/>
          </p:nvPr>
        </p:nvSpPr>
        <p:spPr>
          <a:xfrm>
            <a:off x="642257" y="2407436"/>
            <a:ext cx="3690257" cy="3461658"/>
          </a:xfrm>
        </p:spPr>
        <p:txBody>
          <a:bodyPr>
            <a:normAutofit/>
          </a:bodyPr>
          <a:lstStyle/>
          <a:p>
            <a:r>
              <a:rPr lang="en-US" dirty="0"/>
              <a:t>The image show a list of top 5 matches resulted from the test image</a:t>
            </a:r>
          </a:p>
          <a:p>
            <a:r>
              <a:rPr lang="en-US" dirty="0"/>
              <a:t>The test image was predicated with probability of 0.86</a:t>
            </a:r>
          </a:p>
        </p:txBody>
      </p:sp>
      <p:pic>
        <p:nvPicPr>
          <p:cNvPr id="5" name="Picture 4">
            <a:extLst>
              <a:ext uri="{FF2B5EF4-FFF2-40B4-BE49-F238E27FC236}">
                <a16:creationId xmlns:a16="http://schemas.microsoft.com/office/drawing/2014/main" id="{EDAFCEE5-C83E-2243-A83B-5B58F5BDBEB1}"/>
              </a:ext>
            </a:extLst>
          </p:cNvPr>
          <p:cNvPicPr>
            <a:picLocks noChangeAspect="1"/>
          </p:cNvPicPr>
          <p:nvPr/>
        </p:nvPicPr>
        <p:blipFill rotWithShape="1">
          <a:blip r:embed="rId2"/>
          <a:srcRect t="2644" r="3" b="3"/>
          <a:stretch/>
        </p:blipFill>
        <p:spPr>
          <a:xfrm>
            <a:off x="4648201" y="640081"/>
            <a:ext cx="6909801" cy="5314406"/>
          </a:xfrm>
          <a:prstGeom prst="rect">
            <a:avLst/>
          </a:prstGeom>
        </p:spPr>
      </p:pic>
      <p:sp>
        <p:nvSpPr>
          <p:cNvPr id="21" name="Rectangle 2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6858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116FD6-E24D-A14F-AC2F-18258DA63E27}"/>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Demo</a:t>
            </a:r>
          </a:p>
        </p:txBody>
      </p:sp>
      <p:sp>
        <p:nvSpPr>
          <p:cNvPr id="3" name="Content Placeholder 2">
            <a:extLst>
              <a:ext uri="{FF2B5EF4-FFF2-40B4-BE49-F238E27FC236}">
                <a16:creationId xmlns:a16="http://schemas.microsoft.com/office/drawing/2014/main" id="{EE7FCFBB-6F82-044C-B863-F8F13F5F18BD}"/>
              </a:ext>
            </a:extLst>
          </p:cNvPr>
          <p:cNvSpPr>
            <a:spLocks noGrp="1"/>
          </p:cNvSpPr>
          <p:nvPr>
            <p:ph idx="1"/>
          </p:nvPr>
        </p:nvSpPr>
        <p:spPr>
          <a:xfrm>
            <a:off x="1096963" y="2675694"/>
            <a:ext cx="10058400" cy="3193294"/>
          </a:xfrm>
        </p:spPr>
        <p:txBody>
          <a:bodyPr>
            <a:normAutofit/>
          </a:bodyPr>
          <a:lstStyle/>
          <a:p>
            <a:r>
              <a:rPr lang="en-US" dirty="0">
                <a:hlinkClick r:id="rId2"/>
              </a:rPr>
              <a:t>https://youtu.be/5bWGP0hxVoQ</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7813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A6BD8D-687C-694E-81E1-97278E0E69A5}"/>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Summary &amp; Results</a:t>
            </a:r>
          </a:p>
        </p:txBody>
      </p:sp>
      <p:sp>
        <p:nvSpPr>
          <p:cNvPr id="3" name="Content Placeholder 2">
            <a:extLst>
              <a:ext uri="{FF2B5EF4-FFF2-40B4-BE49-F238E27FC236}">
                <a16:creationId xmlns:a16="http://schemas.microsoft.com/office/drawing/2014/main" id="{8276899A-8DBB-8140-B1C0-49A71347C345}"/>
              </a:ext>
            </a:extLst>
          </p:cNvPr>
          <p:cNvSpPr>
            <a:spLocks noGrp="1"/>
          </p:cNvSpPr>
          <p:nvPr>
            <p:ph idx="1"/>
          </p:nvPr>
        </p:nvSpPr>
        <p:spPr>
          <a:xfrm>
            <a:off x="1096963" y="2675694"/>
            <a:ext cx="10058400" cy="3193294"/>
          </a:xfrm>
        </p:spPr>
        <p:txBody>
          <a:bodyPr>
            <a:normAutofit/>
          </a:bodyPr>
          <a:lstStyle/>
          <a:p>
            <a:pPr>
              <a:buFont typeface="Wingdings" pitchFamily="2" charset="2"/>
              <a:buChar char="v"/>
            </a:pPr>
            <a:r>
              <a:rPr lang="en-US" dirty="0"/>
              <a:t>Two models were executed for Face Recognition: Eigenfaces and Artificial Neural Networks</a:t>
            </a:r>
          </a:p>
          <a:p>
            <a:pPr>
              <a:buFont typeface="Wingdings" pitchFamily="2" charset="2"/>
              <a:buChar char="v"/>
            </a:pPr>
            <a:r>
              <a:rPr lang="en-US" dirty="0"/>
              <a:t>Both were tested over the LFW dataset, Eigenfaces was based on statistical model PCA and </a:t>
            </a:r>
            <a:r>
              <a:rPr lang="en-US" dirty="0" err="1"/>
              <a:t>FaceNet</a:t>
            </a:r>
            <a:r>
              <a:rPr lang="en-US" dirty="0"/>
              <a:t> was based on Artificial Neural Networks</a:t>
            </a:r>
          </a:p>
          <a:p>
            <a:pPr>
              <a:buFont typeface="Wingdings" pitchFamily="2" charset="2"/>
              <a:buChar char="v"/>
            </a:pPr>
            <a:r>
              <a:rPr lang="en-US" dirty="0"/>
              <a:t>Eigenfaces system performs a litter poorly giving a probability of 63%</a:t>
            </a:r>
          </a:p>
          <a:p>
            <a:pPr>
              <a:buFont typeface="Wingdings" pitchFamily="2" charset="2"/>
              <a:buChar char="v"/>
            </a:pPr>
            <a:r>
              <a:rPr lang="en-US" dirty="0" err="1"/>
              <a:t>FaceNet</a:t>
            </a:r>
            <a:r>
              <a:rPr lang="en-US" dirty="0"/>
              <a:t> performs much better with success rate of 88%</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205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FCB5D3-AE09-AE4C-B6B0-F70EB657F529}"/>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Introduction </a:t>
            </a:r>
          </a:p>
        </p:txBody>
      </p:sp>
      <p:sp>
        <p:nvSpPr>
          <p:cNvPr id="3" name="Content Placeholder 2">
            <a:extLst>
              <a:ext uri="{FF2B5EF4-FFF2-40B4-BE49-F238E27FC236}">
                <a16:creationId xmlns:a16="http://schemas.microsoft.com/office/drawing/2014/main" id="{3AF81466-0A30-5B42-974B-52AF5E0944B8}"/>
              </a:ext>
            </a:extLst>
          </p:cNvPr>
          <p:cNvSpPr>
            <a:spLocks noGrp="1"/>
          </p:cNvSpPr>
          <p:nvPr>
            <p:ph idx="1"/>
          </p:nvPr>
        </p:nvSpPr>
        <p:spPr>
          <a:xfrm>
            <a:off x="1096963" y="2675694"/>
            <a:ext cx="10058400" cy="3193294"/>
          </a:xfrm>
        </p:spPr>
        <p:txBody>
          <a:bodyPr>
            <a:normAutofit/>
          </a:bodyPr>
          <a:lstStyle/>
          <a:p>
            <a:pPr>
              <a:buFont typeface="Wingdings" pitchFamily="2" charset="2"/>
              <a:buChar char="Ø"/>
            </a:pPr>
            <a:r>
              <a:rPr lang="en-US" dirty="0"/>
              <a:t>Increase of electronic systems in the human world have given new challenging problems</a:t>
            </a:r>
          </a:p>
          <a:p>
            <a:pPr algn="just">
              <a:buFont typeface="Wingdings" pitchFamily="2" charset="2"/>
              <a:buChar char="Ø"/>
            </a:pPr>
            <a:r>
              <a:rPr lang="en-US" dirty="0"/>
              <a:t>Some of them include secure and authenticate their electronic devices, to cluster people over social media and to monitor surveillance over large scale</a:t>
            </a:r>
          </a:p>
          <a:p>
            <a:pPr algn="just">
              <a:buFont typeface="Wingdings" pitchFamily="2" charset="2"/>
              <a:buChar char="Ø"/>
            </a:pPr>
            <a:r>
              <a:rPr lang="en-US" dirty="0"/>
              <a:t>Many of the above problems can be solved using Face Recognition</a:t>
            </a:r>
          </a:p>
          <a:p>
            <a:pPr algn="just">
              <a:buFont typeface="Wingdings" pitchFamily="2" charset="2"/>
              <a:buChar char="Ø"/>
            </a:pPr>
            <a:r>
              <a:rPr lang="en-US" dirty="0"/>
              <a:t>Face Recognition systems enhance security, and provide personal privacy</a:t>
            </a:r>
          </a:p>
          <a:p>
            <a:pPr algn="just">
              <a:buFont typeface="Wingdings" pitchFamily="2" charset="2"/>
              <a:buChar char="Ø"/>
            </a:pPr>
            <a:r>
              <a:rPr lang="en-US" dirty="0"/>
              <a:t>Advantage of using Face Recognition is, less human interaction, don’t require any pin to remember or an access card to carry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055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F306AD-4A93-AA4A-99C9-93A4E0767B17}"/>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Future Work</a:t>
            </a:r>
          </a:p>
        </p:txBody>
      </p:sp>
      <p:sp>
        <p:nvSpPr>
          <p:cNvPr id="3" name="Content Placeholder 2">
            <a:extLst>
              <a:ext uri="{FF2B5EF4-FFF2-40B4-BE49-F238E27FC236}">
                <a16:creationId xmlns:a16="http://schemas.microsoft.com/office/drawing/2014/main" id="{DDC44B38-F35F-B742-8F0C-FE5F8D04F04D}"/>
              </a:ext>
            </a:extLst>
          </p:cNvPr>
          <p:cNvSpPr>
            <a:spLocks noGrp="1"/>
          </p:cNvSpPr>
          <p:nvPr>
            <p:ph idx="1"/>
          </p:nvPr>
        </p:nvSpPr>
        <p:spPr>
          <a:xfrm>
            <a:off x="1096963" y="2675694"/>
            <a:ext cx="10058400" cy="3193294"/>
          </a:xfrm>
        </p:spPr>
        <p:txBody>
          <a:bodyPr>
            <a:normAutofit/>
          </a:bodyPr>
          <a:lstStyle/>
          <a:p>
            <a:pPr>
              <a:buFont typeface="Wingdings" pitchFamily="2" charset="2"/>
              <a:buChar char="v"/>
            </a:pPr>
            <a:r>
              <a:rPr lang="en-US" dirty="0"/>
              <a:t>Success rate of Eigenfaces model can be increased by training it over larger data of face images or it can also be combined with other existing techniques to create hybrid models</a:t>
            </a:r>
          </a:p>
          <a:p>
            <a:pPr>
              <a:buFont typeface="Wingdings" pitchFamily="2" charset="2"/>
              <a:buChar char="v"/>
            </a:pPr>
            <a:r>
              <a:rPr lang="en-US" dirty="0"/>
              <a:t>We have used a pretrained </a:t>
            </a:r>
            <a:r>
              <a:rPr lang="en-US" dirty="0" err="1"/>
              <a:t>FaceNet</a:t>
            </a:r>
            <a:r>
              <a:rPr lang="en-US" dirty="0"/>
              <a:t> neural network for our implementation to save time, a rigorous training of </a:t>
            </a:r>
            <a:r>
              <a:rPr lang="en-US" dirty="0" err="1"/>
              <a:t>FaceNet</a:t>
            </a:r>
            <a:r>
              <a:rPr lang="en-US" dirty="0"/>
              <a:t> over the dataset can also be done to achieve better results</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4049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6E956-E15F-B94A-B9B2-D7FB9D3CA7F5}"/>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End of Presentation </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6813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EC426D-2966-9D41-A70D-FC683588C564}"/>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Face Recognition</a:t>
            </a:r>
          </a:p>
        </p:txBody>
      </p:sp>
      <p:sp>
        <p:nvSpPr>
          <p:cNvPr id="3" name="Content Placeholder 2">
            <a:extLst>
              <a:ext uri="{FF2B5EF4-FFF2-40B4-BE49-F238E27FC236}">
                <a16:creationId xmlns:a16="http://schemas.microsoft.com/office/drawing/2014/main" id="{A4BC2347-AFE3-BA48-B6D0-D0BEF116EF2C}"/>
              </a:ext>
            </a:extLst>
          </p:cNvPr>
          <p:cNvSpPr>
            <a:spLocks noGrp="1"/>
          </p:cNvSpPr>
          <p:nvPr>
            <p:ph idx="1"/>
          </p:nvPr>
        </p:nvSpPr>
        <p:spPr>
          <a:xfrm>
            <a:off x="1096963" y="2675694"/>
            <a:ext cx="10058400" cy="3193294"/>
          </a:xfrm>
        </p:spPr>
        <p:txBody>
          <a:bodyPr>
            <a:normAutofit/>
          </a:bodyPr>
          <a:lstStyle/>
          <a:p>
            <a:r>
              <a:rPr lang="en-US" dirty="0"/>
              <a:t>Face Recognition involves :</a:t>
            </a:r>
          </a:p>
          <a:p>
            <a:pPr marL="457200" indent="-457200">
              <a:buFont typeface="+mj-lt"/>
              <a:buAutoNum type="arabicPeriod"/>
            </a:pPr>
            <a:r>
              <a:rPr lang="en-US" dirty="0"/>
              <a:t>Face Detection : Check if an image contain face</a:t>
            </a:r>
          </a:p>
          <a:p>
            <a:pPr marL="457200" indent="-457200">
              <a:buFont typeface="+mj-lt"/>
              <a:buAutoNum type="arabicPeriod"/>
            </a:pPr>
            <a:r>
              <a:rPr lang="en-US" dirty="0"/>
              <a:t>Feature Extraction : Extract important features about the image</a:t>
            </a:r>
          </a:p>
          <a:p>
            <a:pPr marL="457200" indent="-457200">
              <a:buFont typeface="+mj-lt"/>
              <a:buAutoNum type="arabicPeriod"/>
            </a:pPr>
            <a:r>
              <a:rPr lang="en-US" dirty="0"/>
              <a:t>Face Recognition : Features of input image is compared against a model containing Features of all images to find closest match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917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EC426D-2966-9D41-A70D-FC683588C564}"/>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Problem Statement</a:t>
            </a:r>
          </a:p>
        </p:txBody>
      </p:sp>
      <p:sp>
        <p:nvSpPr>
          <p:cNvPr id="3" name="Content Placeholder 2">
            <a:extLst>
              <a:ext uri="{FF2B5EF4-FFF2-40B4-BE49-F238E27FC236}">
                <a16:creationId xmlns:a16="http://schemas.microsoft.com/office/drawing/2014/main" id="{A4BC2347-AFE3-BA48-B6D0-D0BEF116EF2C}"/>
              </a:ext>
            </a:extLst>
          </p:cNvPr>
          <p:cNvSpPr>
            <a:spLocks noGrp="1"/>
          </p:cNvSpPr>
          <p:nvPr>
            <p:ph idx="1"/>
          </p:nvPr>
        </p:nvSpPr>
        <p:spPr>
          <a:xfrm>
            <a:off x="1096963" y="2675694"/>
            <a:ext cx="10058400" cy="3193294"/>
          </a:xfrm>
        </p:spPr>
        <p:txBody>
          <a:bodyPr>
            <a:normAutofit/>
          </a:bodyPr>
          <a:lstStyle/>
          <a:p>
            <a:r>
              <a:rPr lang="en-US" dirty="0"/>
              <a:t>Face Recognition involves two stages:</a:t>
            </a:r>
          </a:p>
          <a:p>
            <a:r>
              <a:rPr lang="en-US" dirty="0"/>
              <a:t>Face Recognition : To identify a face exists in Image</a:t>
            </a:r>
          </a:p>
          <a:p>
            <a:r>
              <a:rPr lang="en-US" dirty="0"/>
              <a:t>Face Verification : To identify face in image belongs to which person</a:t>
            </a:r>
          </a:p>
          <a:p>
            <a:r>
              <a:rPr lang="en-US" dirty="0"/>
              <a:t>Idea to implement Face Recognition systems using</a:t>
            </a:r>
          </a:p>
          <a:p>
            <a:pPr>
              <a:buFont typeface="Wingdings" pitchFamily="2" charset="2"/>
              <a:buChar char="Ø"/>
            </a:pPr>
            <a:r>
              <a:rPr lang="en-US" dirty="0"/>
              <a:t>Eigenface Algorithm </a:t>
            </a:r>
          </a:p>
          <a:p>
            <a:pPr>
              <a:buFont typeface="Wingdings" pitchFamily="2" charset="2"/>
              <a:buChar char="Ø"/>
            </a:pPr>
            <a:r>
              <a:rPr lang="en-US" dirty="0"/>
              <a:t>Artificial Neural Networks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370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576548-D0FE-044A-A829-E6987DDBE7EA}"/>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Data Set</a:t>
            </a:r>
          </a:p>
        </p:txBody>
      </p:sp>
      <p:sp>
        <p:nvSpPr>
          <p:cNvPr id="3" name="Content Placeholder 2">
            <a:extLst>
              <a:ext uri="{FF2B5EF4-FFF2-40B4-BE49-F238E27FC236}">
                <a16:creationId xmlns:a16="http://schemas.microsoft.com/office/drawing/2014/main" id="{C93EAC58-4C85-5242-B064-BB622F87B347}"/>
              </a:ext>
            </a:extLst>
          </p:cNvPr>
          <p:cNvSpPr>
            <a:spLocks noGrp="1"/>
          </p:cNvSpPr>
          <p:nvPr>
            <p:ph idx="1"/>
          </p:nvPr>
        </p:nvSpPr>
        <p:spPr>
          <a:xfrm>
            <a:off x="1096963" y="2675694"/>
            <a:ext cx="10058400" cy="3193294"/>
          </a:xfrm>
        </p:spPr>
        <p:txBody>
          <a:bodyPr>
            <a:normAutofit/>
          </a:bodyPr>
          <a:lstStyle/>
          <a:p>
            <a:r>
              <a:rPr lang="en-US" dirty="0"/>
              <a:t>Labeled Faces in the Wild – LFW, provided by Computer Vision Lab, University of Massachusetts</a:t>
            </a:r>
          </a:p>
          <a:p>
            <a:pPr>
              <a:buFont typeface="Wingdings" pitchFamily="2" charset="2"/>
              <a:buChar char="Ø"/>
            </a:pPr>
            <a:r>
              <a:rPr lang="en-US" dirty="0"/>
              <a:t>The dataset consist of 1300 images of various celebrities collected over web</a:t>
            </a:r>
          </a:p>
          <a:p>
            <a:pPr>
              <a:buFont typeface="Wingdings" pitchFamily="2" charset="2"/>
              <a:buChar char="Ø"/>
            </a:pPr>
            <a:r>
              <a:rPr lang="en-US" dirty="0"/>
              <a:t>Each picture is labelled with name of person it contains</a:t>
            </a:r>
          </a:p>
          <a:p>
            <a:pPr>
              <a:buFont typeface="Wingdings" pitchFamily="2" charset="2"/>
              <a:buChar char="Ø"/>
            </a:pPr>
            <a:r>
              <a:rPr lang="en-US" dirty="0"/>
              <a:t> Around 1680 people in the dataset have more than one image</a:t>
            </a:r>
          </a:p>
          <a:p>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195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E7BB3B6-7F6B-564A-A576-EE064312262B}"/>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Eigenface Algorithm </a:t>
            </a:r>
          </a:p>
        </p:txBody>
      </p:sp>
      <p:sp>
        <p:nvSpPr>
          <p:cNvPr id="3" name="Content Placeholder 2">
            <a:extLst>
              <a:ext uri="{FF2B5EF4-FFF2-40B4-BE49-F238E27FC236}">
                <a16:creationId xmlns:a16="http://schemas.microsoft.com/office/drawing/2014/main" id="{A55C1C31-4F2C-F741-A551-8B3359731236}"/>
              </a:ext>
            </a:extLst>
          </p:cNvPr>
          <p:cNvSpPr>
            <a:spLocks noGrp="1"/>
          </p:cNvSpPr>
          <p:nvPr>
            <p:ph idx="1"/>
          </p:nvPr>
        </p:nvSpPr>
        <p:spPr>
          <a:xfrm>
            <a:off x="1096963" y="2675694"/>
            <a:ext cx="10058400" cy="3193294"/>
          </a:xfrm>
        </p:spPr>
        <p:txBody>
          <a:bodyPr>
            <a:normAutofit/>
          </a:bodyPr>
          <a:lstStyle/>
          <a:p>
            <a:pPr>
              <a:buFont typeface="Wingdings" pitchFamily="2" charset="2"/>
              <a:buChar char="Ø"/>
            </a:pPr>
            <a:r>
              <a:rPr lang="en-US" dirty="0"/>
              <a:t>Eigenfaces was one of first technique for Face Recognition invented at Media Lab, MIT 1991</a:t>
            </a:r>
          </a:p>
          <a:p>
            <a:pPr>
              <a:buFont typeface="Wingdings" pitchFamily="2" charset="2"/>
              <a:buChar char="Ø"/>
            </a:pPr>
            <a:r>
              <a:rPr lang="en-US" dirty="0"/>
              <a:t>Eigenfaces are considered as points in vector space </a:t>
            </a:r>
          </a:p>
          <a:p>
            <a:pPr>
              <a:buFont typeface="Wingdings" pitchFamily="2" charset="2"/>
              <a:buChar char="Ø"/>
            </a:pPr>
            <a:r>
              <a:rPr lang="en-US" dirty="0"/>
              <a:t>Use Principal Component Analysis to reduce the dimensionality of the images </a:t>
            </a:r>
          </a:p>
          <a:p>
            <a:pPr>
              <a:buFont typeface="Wingdings" pitchFamily="2" charset="2"/>
              <a:buChar char="Ø"/>
            </a:pPr>
            <a:r>
              <a:rPr lang="en-US" dirty="0"/>
              <a:t>Eigenfaces are set of features that represent variation in the face images</a:t>
            </a:r>
          </a:p>
          <a:p>
            <a:pPr>
              <a:buFont typeface="Wingdings" pitchFamily="2" charset="2"/>
              <a:buChar char="Ø"/>
            </a:pPr>
            <a:r>
              <a:rPr lang="en-US" dirty="0"/>
              <a:t>Each image in the training set can be represented by Linear Combination of the eigenfaces</a:t>
            </a:r>
          </a:p>
          <a:p>
            <a:pPr>
              <a:buFont typeface="Wingdings" pitchFamily="2" charset="2"/>
              <a:buChar char="Ø"/>
            </a:pPr>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038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BB3B6-7F6B-564A-A576-EE064312262B}"/>
              </a:ext>
            </a:extLst>
          </p:cNvPr>
          <p:cNvSpPr>
            <a:spLocks noGrp="1"/>
          </p:cNvSpPr>
          <p:nvPr>
            <p:ph type="title"/>
          </p:nvPr>
        </p:nvSpPr>
        <p:spPr>
          <a:xfrm>
            <a:off x="878911" y="643468"/>
            <a:ext cx="3177847" cy="1674180"/>
          </a:xfrm>
        </p:spPr>
        <p:txBody>
          <a:bodyPr>
            <a:normAutofit/>
          </a:bodyPr>
          <a:lstStyle/>
          <a:p>
            <a:r>
              <a:rPr lang="en-US" sz="3700"/>
              <a:t>Principal Component Analysis</a:t>
            </a:r>
            <a:endParaRPr lang="en-US" sz="3700" dirty="0"/>
          </a:p>
        </p:txBody>
      </p:sp>
      <p:cxnSp>
        <p:nvCxnSpPr>
          <p:cNvPr id="33" name="Straight Connector 27">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5C1C31-4F2C-F741-A551-8B3359731236}"/>
              </a:ext>
            </a:extLst>
          </p:cNvPr>
          <p:cNvSpPr>
            <a:spLocks noGrp="1"/>
          </p:cNvSpPr>
          <p:nvPr>
            <p:ph idx="1"/>
          </p:nvPr>
        </p:nvSpPr>
        <p:spPr>
          <a:xfrm>
            <a:off x="858064" y="2639380"/>
            <a:ext cx="3205049" cy="3229714"/>
          </a:xfrm>
        </p:spPr>
        <p:txBody>
          <a:bodyPr>
            <a:normAutofit/>
          </a:bodyPr>
          <a:lstStyle/>
          <a:p>
            <a:pPr>
              <a:buFont typeface="Wingdings" pitchFamily="2" charset="2"/>
              <a:buChar char="Ø"/>
            </a:pPr>
            <a:r>
              <a:rPr lang="en-US" dirty="0"/>
              <a:t> PCA is dimensionality reduction of dataset consisting of many variable correlated to each other</a:t>
            </a:r>
          </a:p>
          <a:p>
            <a:pPr>
              <a:buFont typeface="Wingdings" pitchFamily="2" charset="2"/>
              <a:buChar char="Ø"/>
            </a:pPr>
            <a:r>
              <a:rPr lang="en-US" dirty="0"/>
              <a:t>PCA also retains the variance in the original dataset</a:t>
            </a:r>
          </a:p>
          <a:p>
            <a:pPr>
              <a:buFont typeface="Wingdings" pitchFamily="2" charset="2"/>
              <a:buChar char="Ø"/>
            </a:pPr>
            <a:r>
              <a:rPr lang="en-US" dirty="0"/>
              <a:t>PCA gives an orthogonal basis for the eigenspace</a:t>
            </a:r>
          </a:p>
          <a:p>
            <a:pPr>
              <a:buFont typeface="Wingdings" pitchFamily="2" charset="2"/>
              <a:buChar char="Ø"/>
            </a:pPr>
            <a:endParaRPr lang="en-US" dirty="0"/>
          </a:p>
        </p:txBody>
      </p:sp>
      <p:pic>
        <p:nvPicPr>
          <p:cNvPr id="15" name="Picture 14">
            <a:extLst>
              <a:ext uri="{FF2B5EF4-FFF2-40B4-BE49-F238E27FC236}">
                <a16:creationId xmlns:a16="http://schemas.microsoft.com/office/drawing/2014/main" id="{F609C19B-5596-2B47-890C-8850A29E4956}"/>
              </a:ext>
            </a:extLst>
          </p:cNvPr>
          <p:cNvPicPr>
            <a:picLocks noChangeAspect="1"/>
          </p:cNvPicPr>
          <p:nvPr/>
        </p:nvPicPr>
        <p:blipFill>
          <a:blip r:embed="rId2"/>
          <a:stretch>
            <a:fillRect/>
          </a:stretch>
        </p:blipFill>
        <p:spPr>
          <a:xfrm>
            <a:off x="4653447" y="1369438"/>
            <a:ext cx="6892560" cy="3773676"/>
          </a:xfrm>
          <a:prstGeom prst="rect">
            <a:avLst/>
          </a:prstGeom>
        </p:spPr>
      </p:pic>
      <p:sp>
        <p:nvSpPr>
          <p:cNvPr id="34" name="Rectangle 29">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404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F9D0F38-5EC9-A344-8E74-74D0D076C33C}"/>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Implementation: Eigenfaces</a:t>
            </a:r>
            <a:endParaRPr lang="en-US" dirty="0">
              <a:solidFill>
                <a:srgbClr val="FFFFFF"/>
              </a:solidFill>
            </a:endParaRPr>
          </a:p>
        </p:txBody>
      </p:sp>
      <p:sp>
        <p:nvSpPr>
          <p:cNvPr id="3" name="Content Placeholder 2">
            <a:extLst>
              <a:ext uri="{FF2B5EF4-FFF2-40B4-BE49-F238E27FC236}">
                <a16:creationId xmlns:a16="http://schemas.microsoft.com/office/drawing/2014/main" id="{E0BE7BF8-E3E8-8C40-89D1-F0EE34F51A5D}"/>
              </a:ext>
            </a:extLst>
          </p:cNvPr>
          <p:cNvSpPr>
            <a:spLocks noGrp="1"/>
          </p:cNvSpPr>
          <p:nvPr>
            <p:ph idx="1"/>
          </p:nvPr>
        </p:nvSpPr>
        <p:spPr>
          <a:xfrm>
            <a:off x="1096963" y="2675694"/>
            <a:ext cx="10058400" cy="3193294"/>
          </a:xfrm>
        </p:spPr>
        <p:txBody>
          <a:bodyPr>
            <a:normAutofit/>
          </a:bodyPr>
          <a:lstStyle/>
          <a:p>
            <a:pPr>
              <a:buFont typeface="Wingdings" pitchFamily="2" charset="2"/>
              <a:buChar char="v"/>
            </a:pPr>
            <a:r>
              <a:rPr lang="en-US" dirty="0"/>
              <a:t> Read all the Images from the dataset, Let images be A = {A</a:t>
            </a:r>
            <a:r>
              <a:rPr lang="en-US" baseline="-25000" dirty="0"/>
              <a:t>1</a:t>
            </a:r>
            <a:r>
              <a:rPr lang="en-US" dirty="0"/>
              <a:t>, …, A</a:t>
            </a:r>
            <a:r>
              <a:rPr lang="en-US" baseline="-25000" dirty="0"/>
              <a:t>n</a:t>
            </a:r>
            <a:r>
              <a:rPr lang="en-US" dirty="0"/>
              <a:t>} be of ( r x c ) resolution</a:t>
            </a:r>
          </a:p>
          <a:p>
            <a:pPr>
              <a:buFont typeface="Wingdings" pitchFamily="2" charset="2"/>
              <a:buChar char="v"/>
            </a:pPr>
            <a:r>
              <a:rPr lang="en-US" dirty="0"/>
              <a:t>Now convert every image A</a:t>
            </a:r>
            <a:r>
              <a:rPr lang="en-US" baseline="-25000" dirty="0"/>
              <a:t>i</a:t>
            </a:r>
            <a:r>
              <a:rPr lang="en-US" dirty="0"/>
              <a:t> as a vector of size (1 x </a:t>
            </a:r>
            <a:r>
              <a:rPr lang="en-US" dirty="0" err="1"/>
              <a:t>rc</a:t>
            </a:r>
            <a:r>
              <a:rPr lang="en-US" dirty="0"/>
              <a:t>)</a:t>
            </a:r>
          </a:p>
          <a:p>
            <a:pPr marL="457200" indent="-457200">
              <a:buFont typeface="+mj-lt"/>
              <a:buAutoNum type="arabicPeriod"/>
            </a:pPr>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6C53C03F-B95C-FD49-8F61-B39364D0C258}"/>
              </a:ext>
            </a:extLst>
          </p:cNvPr>
          <p:cNvPicPr>
            <a:picLocks noChangeAspect="1"/>
          </p:cNvPicPr>
          <p:nvPr/>
        </p:nvPicPr>
        <p:blipFill>
          <a:blip r:embed="rId2"/>
          <a:stretch>
            <a:fillRect/>
          </a:stretch>
        </p:blipFill>
        <p:spPr>
          <a:xfrm>
            <a:off x="3368675" y="3700462"/>
            <a:ext cx="4089400" cy="2158033"/>
          </a:xfrm>
          <a:prstGeom prst="rect">
            <a:avLst/>
          </a:prstGeom>
        </p:spPr>
      </p:pic>
    </p:spTree>
    <p:extLst>
      <p:ext uri="{BB962C8B-B14F-4D97-AF65-F5344CB8AC3E}">
        <p14:creationId xmlns:p14="http://schemas.microsoft.com/office/powerpoint/2010/main" val="315635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3E3674-F716-774F-91DB-E21853464AF2}"/>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Mean Image</a:t>
            </a:r>
          </a:p>
        </p:txBody>
      </p:sp>
      <p:sp>
        <p:nvSpPr>
          <p:cNvPr id="3" name="Content Placeholder 2">
            <a:extLst>
              <a:ext uri="{FF2B5EF4-FFF2-40B4-BE49-F238E27FC236}">
                <a16:creationId xmlns:a16="http://schemas.microsoft.com/office/drawing/2014/main" id="{381B4FE0-B075-B245-9537-86E1340EB167}"/>
              </a:ext>
            </a:extLst>
          </p:cNvPr>
          <p:cNvSpPr>
            <a:spLocks noGrp="1"/>
          </p:cNvSpPr>
          <p:nvPr>
            <p:ph idx="1"/>
          </p:nvPr>
        </p:nvSpPr>
        <p:spPr>
          <a:xfrm>
            <a:off x="1096963" y="2675694"/>
            <a:ext cx="10058400" cy="3193294"/>
          </a:xfrm>
        </p:spPr>
        <p:txBody>
          <a:bodyPr>
            <a:normAutofit/>
          </a:bodyPr>
          <a:lstStyle/>
          <a:p>
            <a:pPr>
              <a:buFont typeface="Wingdings" pitchFamily="2" charset="2"/>
              <a:buChar char="v"/>
            </a:pPr>
            <a:r>
              <a:rPr lang="en-US" dirty="0"/>
              <a:t>Compute the Mean face </a:t>
            </a:r>
            <a:r>
              <a:rPr lang="en-US" dirty="0" err="1"/>
              <a:t>μ</a:t>
            </a:r>
            <a:r>
              <a:rPr lang="en-US" dirty="0"/>
              <a:t>. It consists of average of each image from the dataset</a:t>
            </a:r>
          </a:p>
          <a:p>
            <a:pPr>
              <a:buFont typeface="Wingdings" pitchFamily="2" charset="2"/>
              <a:buChar char="v"/>
            </a:pPr>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2">
            <a:extLst>
              <a:ext uri="{FF2B5EF4-FFF2-40B4-BE49-F238E27FC236}">
                <a16:creationId xmlns:a16="http://schemas.microsoft.com/office/drawing/2014/main" id="{EDE7B742-2B2C-7447-B8C6-DB9BE4C462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indent="1285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8588"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128588"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Compute the mean face </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sym typeface="Symbol" pitchFamily="2" charset="2"/>
              </a:rPr>
              <a:t></a:t>
            </a:r>
            <a:r>
              <a:rPr kumimoji="0" lang="en-US" altLang="en-US" sz="1000" b="0" i="0" u="none" strike="noStrike" cap="none" normalizeH="0" baseline="0">
                <a:ln>
                  <a:noFill/>
                </a:ln>
                <a:solidFill>
                  <a:schemeClr val="tx1"/>
                </a:solidFill>
                <a:effectLst/>
                <a:ea typeface="Times New Roman" panose="02020603050405020304" pitchFamily="18" charset="0"/>
              </a:rPr>
              <a:t>. The mean vector consists of average of each image from the training data set.</a:t>
            </a:r>
            <a:endParaRPr kumimoji="0" lang="en-US" altLang="en-US" sz="1000" b="0" i="0" u="none" strike="noStrike" cap="none" normalizeH="0" baseline="0">
              <a:ln>
                <a:noFill/>
              </a:ln>
              <a:solidFill>
                <a:schemeClr val="tx1"/>
              </a:solidFill>
              <a:effectLst/>
              <a:latin typeface="Times New Roman" panose="02020603050405020304" pitchFamily="18" charset="0"/>
              <a:sym typeface="Symbol" pitchFamily="2" charset="2"/>
            </a:endParaRPr>
          </a:p>
          <a:p>
            <a:pPr marL="0" marR="0" lvl="0" indent="128588"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sym typeface="Symbol" pitchFamily="2" charset="2"/>
              </a:rPr>
              <a:t>                     </a:t>
            </a:r>
          </a:p>
        </p:txBody>
      </p:sp>
      <p:sp>
        <p:nvSpPr>
          <p:cNvPr id="5" name="Rectangle 4">
            <a:extLst>
              <a:ext uri="{FF2B5EF4-FFF2-40B4-BE49-F238E27FC236}">
                <a16:creationId xmlns:a16="http://schemas.microsoft.com/office/drawing/2014/main" id="{F7DDDDEF-88CD-4840-87DC-7495E2E7F4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indent="1285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8588"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128588"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Compute the mean face </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sym typeface="Symbol" pitchFamily="2" charset="2"/>
              </a:rPr>
              <a:t></a:t>
            </a:r>
            <a:r>
              <a:rPr kumimoji="0" lang="en-US" altLang="en-US" sz="1000" b="0" i="0" u="none" strike="noStrike" cap="none" normalizeH="0" baseline="0">
                <a:ln>
                  <a:noFill/>
                </a:ln>
                <a:solidFill>
                  <a:schemeClr val="tx1"/>
                </a:solidFill>
                <a:effectLst/>
                <a:ea typeface="Times New Roman" panose="02020603050405020304" pitchFamily="18" charset="0"/>
              </a:rPr>
              <a:t>. The mean vector consists of average of each image from the training data set.</a:t>
            </a:r>
            <a:endParaRPr kumimoji="0" lang="en-US" altLang="en-US" sz="1000" b="0" i="0" u="none" strike="noStrike" cap="none" normalizeH="0" baseline="0">
              <a:ln>
                <a:noFill/>
              </a:ln>
              <a:solidFill>
                <a:schemeClr val="tx1"/>
              </a:solidFill>
              <a:effectLst/>
              <a:latin typeface="Times New Roman" panose="02020603050405020304" pitchFamily="18" charset="0"/>
              <a:sym typeface="Symbol" pitchFamily="2" charset="2"/>
            </a:endParaRPr>
          </a:p>
          <a:p>
            <a:pPr marL="0" marR="0" lvl="0" indent="128588"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sym typeface="Symbol" pitchFamily="2" charset="2"/>
              </a:rPr>
              <a:t>                     </a:t>
            </a:r>
          </a:p>
        </p:txBody>
      </p:sp>
      <p:pic>
        <p:nvPicPr>
          <p:cNvPr id="19" name="Picture 18">
            <a:extLst>
              <a:ext uri="{FF2B5EF4-FFF2-40B4-BE49-F238E27FC236}">
                <a16:creationId xmlns:a16="http://schemas.microsoft.com/office/drawing/2014/main" id="{312A3124-F8DF-3E49-9C53-CE8534DEEBAC}"/>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0370" y="3429000"/>
            <a:ext cx="2938780" cy="1725613"/>
          </a:xfrm>
          <a:prstGeom prst="rect">
            <a:avLst/>
          </a:prstGeom>
          <a:noFill/>
          <a:ln>
            <a:noFill/>
          </a:ln>
        </p:spPr>
      </p:pic>
      <p:pic>
        <p:nvPicPr>
          <p:cNvPr id="6" name="Picture 5">
            <a:extLst>
              <a:ext uri="{FF2B5EF4-FFF2-40B4-BE49-F238E27FC236}">
                <a16:creationId xmlns:a16="http://schemas.microsoft.com/office/drawing/2014/main" id="{11D01489-3080-A34F-AF2A-1D2F8B95A2E7}"/>
              </a:ext>
            </a:extLst>
          </p:cNvPr>
          <p:cNvPicPr>
            <a:picLocks noChangeAspect="1"/>
          </p:cNvPicPr>
          <p:nvPr/>
        </p:nvPicPr>
        <p:blipFill>
          <a:blip r:embed="rId3"/>
          <a:stretch>
            <a:fillRect/>
          </a:stretch>
        </p:blipFill>
        <p:spPr>
          <a:xfrm>
            <a:off x="6935787" y="2997994"/>
            <a:ext cx="3263900" cy="3136900"/>
          </a:xfrm>
          <a:prstGeom prst="rect">
            <a:avLst/>
          </a:prstGeom>
        </p:spPr>
      </p:pic>
    </p:spTree>
    <p:extLst>
      <p:ext uri="{BB962C8B-B14F-4D97-AF65-F5344CB8AC3E}">
        <p14:creationId xmlns:p14="http://schemas.microsoft.com/office/powerpoint/2010/main" val="2404912355"/>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3B3521"/>
      </a:dk2>
      <a:lt2>
        <a:srgbClr val="E8E2E8"/>
      </a:lt2>
      <a:accent1>
        <a:srgbClr val="47B54C"/>
      </a:accent1>
      <a:accent2>
        <a:srgbClr val="67B13B"/>
      </a:accent2>
      <a:accent3>
        <a:srgbClr val="94AA43"/>
      </a:accent3>
      <a:accent4>
        <a:srgbClr val="B1993B"/>
      </a:accent4>
      <a:accent5>
        <a:srgbClr val="C3794D"/>
      </a:accent5>
      <a:accent6>
        <a:srgbClr val="B34045"/>
      </a:accent6>
      <a:hlink>
        <a:srgbClr val="AA7638"/>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720</TotalTime>
  <Words>949</Words>
  <Application>Microsoft Macintosh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RetrospectVTI</vt:lpstr>
      <vt:lpstr>Face Recognition using Eigenfaces and Artificial Neural Networks</vt:lpstr>
      <vt:lpstr>Introduction </vt:lpstr>
      <vt:lpstr>Face Recognition</vt:lpstr>
      <vt:lpstr>Problem Statement</vt:lpstr>
      <vt:lpstr>Data Set</vt:lpstr>
      <vt:lpstr>Eigenface Algorithm </vt:lpstr>
      <vt:lpstr>Principal Component Analysis</vt:lpstr>
      <vt:lpstr>Implementation: Eigenfaces</vt:lpstr>
      <vt:lpstr>Mean Image</vt:lpstr>
      <vt:lpstr>Principal Component Analysis</vt:lpstr>
      <vt:lpstr>Eigenspace</vt:lpstr>
      <vt:lpstr>Face recognition</vt:lpstr>
      <vt:lpstr>Artificial Neural Networks</vt:lpstr>
      <vt:lpstr>Implementation: Artificial Neural Networks</vt:lpstr>
      <vt:lpstr>Preprocessing </vt:lpstr>
      <vt:lpstr>Implementation</vt:lpstr>
      <vt:lpstr>Results</vt:lpstr>
      <vt:lpstr>Demo</vt:lpstr>
      <vt:lpstr>Summary &amp; Results</vt:lpstr>
      <vt:lpstr>Future Work</vt:lpstr>
      <vt:lpstr>End of Presentation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Eigenfaces and Artificial Neural Networks</dc:title>
  <dc:creator>Ghodkari Chowdary,Raghunatha Rao</dc:creator>
  <cp:lastModifiedBy>Ghodkari Chowdary,Raghunatha Rao</cp:lastModifiedBy>
  <cp:revision>15</cp:revision>
  <dcterms:created xsi:type="dcterms:W3CDTF">2020-04-29T05:08:38Z</dcterms:created>
  <dcterms:modified xsi:type="dcterms:W3CDTF">2020-04-29T17:42:32Z</dcterms:modified>
</cp:coreProperties>
</file>