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72" r:id="rId4"/>
    <p:sldId id="271" r:id="rId5"/>
    <p:sldId id="270" r:id="rId6"/>
    <p:sldId id="26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27/08/2020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section we are going to deploy our first terraform configuration file.</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900" b="0" kern="1200" dirty="0">
                <a:solidFill>
                  <a:schemeClr val="tx1"/>
                </a:solidFill>
                <a:effectLst/>
                <a:latin typeface="Courier New" panose="02070309020205020404" pitchFamily="49" charset="0"/>
                <a:ea typeface="+mn-ea"/>
                <a:cs typeface="Courier New" panose="02070309020205020404" pitchFamily="49" charset="0"/>
              </a:rPr>
              <a:t>A resource block defines the desired state for a given resource within the infrastructure.</a:t>
            </a:r>
          </a:p>
          <a:p>
            <a:pPr algn="l"/>
            <a:r>
              <a:rPr lang="en-GB" sz="900" b="0" kern="1200" dirty="0">
                <a:solidFill>
                  <a:schemeClr val="tx1"/>
                </a:solidFill>
                <a:effectLst/>
                <a:latin typeface="Courier New" panose="02070309020205020404" pitchFamily="49" charset="0"/>
                <a:ea typeface="+mn-ea"/>
                <a:cs typeface="Courier New" panose="02070309020205020404" pitchFamily="49" charset="0"/>
              </a:rPr>
              <a:t>A resource block has two string parameters before opening the block: the first parameter is resource type and the second parameter is resource name</a:t>
            </a:r>
          </a:p>
          <a:p>
            <a:pPr algn="l"/>
            <a:r>
              <a:rPr lang="en-GB" sz="900" b="0" kern="1200" dirty="0">
                <a:solidFill>
                  <a:schemeClr val="tx1"/>
                </a:solidFill>
                <a:effectLst/>
                <a:latin typeface="Courier New" panose="02070309020205020404" pitchFamily="49" charset="0"/>
                <a:ea typeface="+mn-ea"/>
                <a:cs typeface="Courier New" panose="02070309020205020404" pitchFamily="49" charset="0"/>
              </a:rPr>
              <a:t>The combination of the type and name must be unique in the configuration.</a:t>
            </a:r>
          </a:p>
          <a:p>
            <a:pPr algn="l"/>
            <a:r>
              <a:rPr lang="en-GB" sz="900" b="0" kern="1200" dirty="0">
                <a:solidFill>
                  <a:schemeClr val="tx1"/>
                </a:solidFill>
                <a:effectLst/>
                <a:latin typeface="Courier New" panose="02070309020205020404" pitchFamily="49" charset="0"/>
                <a:ea typeface="+mn-ea"/>
                <a:cs typeface="Courier New" panose="02070309020205020404" pitchFamily="49" charset="0"/>
              </a:rPr>
              <a:t>The following example uses a resource block to provision a new Azure resource group.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kern="1200" dirty="0">
                <a:solidFill>
                  <a:schemeClr val="tx1"/>
                </a:solidFill>
                <a:effectLst/>
                <a:latin typeface="Courier New" panose="02070309020205020404" pitchFamily="49" charset="0"/>
                <a:ea typeface="+mn-ea"/>
                <a:cs typeface="Courier New" panose="02070309020205020404" pitchFamily="49" charset="0"/>
              </a:rPr>
              <a:t>The resource name ”</a:t>
            </a:r>
            <a:r>
              <a:rPr lang="en-GB" sz="900" b="0" kern="1200" dirty="0" err="1">
                <a:solidFill>
                  <a:schemeClr val="tx1"/>
                </a:solidFill>
                <a:effectLst/>
                <a:latin typeface="Courier New" panose="02070309020205020404" pitchFamily="49" charset="0"/>
                <a:ea typeface="+mn-ea"/>
                <a:cs typeface="Courier New" panose="02070309020205020404" pitchFamily="49" charset="0"/>
              </a:rPr>
              <a:t>rg</a:t>
            </a:r>
            <a:r>
              <a:rPr lang="en-GB" sz="900" b="0" kern="1200" dirty="0">
                <a:solidFill>
                  <a:schemeClr val="tx1"/>
                </a:solidFill>
                <a:effectLst/>
                <a:latin typeface="Courier New" panose="02070309020205020404" pitchFamily="49" charset="0"/>
                <a:ea typeface="+mn-ea"/>
                <a:cs typeface="Courier New" panose="02070309020205020404" pitchFamily="49" charset="0"/>
              </a:rPr>
              <a:t>” is used to refer to the object created in the resource block throughout the configuration.</a:t>
            </a:r>
          </a:p>
          <a:p>
            <a:pPr algn="l"/>
            <a:r>
              <a:rPr lang="en-GB" sz="900" b="0" kern="1200" dirty="0">
                <a:solidFill>
                  <a:schemeClr val="tx1"/>
                </a:solidFill>
                <a:effectLst/>
                <a:latin typeface="Courier New" panose="02070309020205020404" pitchFamily="49" charset="0"/>
                <a:ea typeface="+mn-ea"/>
                <a:cs typeface="Courier New" panose="02070309020205020404" pitchFamily="49" charset="0"/>
              </a:rPr>
              <a:t>It is not the same as the name of the resource group in Azure.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kern="1200" dirty="0">
                <a:solidFill>
                  <a:schemeClr val="tx1"/>
                </a:solidFill>
                <a:effectLst/>
                <a:latin typeface="Courier New" panose="02070309020205020404" pitchFamily="49" charset="0"/>
                <a:ea typeface="+mn-ea"/>
                <a:cs typeface="Courier New" panose="02070309020205020404" pitchFamily="49" charset="0"/>
              </a:rPr>
              <a:t>Within the resource block enclosed by {} are the arguments for that resource.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kern="1200" dirty="0">
                <a:solidFill>
                  <a:schemeClr val="tx1"/>
                </a:solidFill>
                <a:effectLst/>
                <a:latin typeface="Courier New" panose="02070309020205020404" pitchFamily="49" charset="0"/>
                <a:ea typeface="+mn-ea"/>
                <a:cs typeface="Courier New" panose="02070309020205020404" pitchFamily="49" charset="0"/>
              </a:rPr>
              <a:t>Resources can have both required and optional arguments.</a:t>
            </a:r>
          </a:p>
          <a:p>
            <a:pPr algn="l"/>
            <a:r>
              <a:rPr lang="en-GB" sz="900" b="0" kern="1200" dirty="0">
                <a:solidFill>
                  <a:schemeClr val="tx1"/>
                </a:solidFill>
                <a:effectLst/>
                <a:latin typeface="Courier New" panose="02070309020205020404" pitchFamily="49" charset="0"/>
                <a:ea typeface="+mn-ea"/>
                <a:cs typeface="Courier New" panose="02070309020205020404" pitchFamily="49" charset="0"/>
              </a:rPr>
              <a:t>This example specifies name and location, both are the required fields to deploy a resource group.</a:t>
            </a:r>
          </a:p>
          <a:p>
            <a:pPr algn="l"/>
            <a:endParaRPr lang="en-GB" sz="900" b="0" kern="1200" dirty="0">
              <a:solidFill>
                <a:schemeClr val="tx1"/>
              </a:solidFill>
              <a:effectLst/>
              <a:latin typeface="Courier New" panose="02070309020205020404" pitchFamily="49" charset="0"/>
              <a:ea typeface="+mn-ea"/>
              <a:cs typeface="Courier New" panose="02070309020205020404" pitchFamily="49" charset="0"/>
            </a:endParaRPr>
          </a:p>
          <a:p>
            <a:pPr algn="l"/>
            <a:endParaRPr lang="en-GB" sz="9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317765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layout of our first terraform deployment.</a:t>
            </a:r>
          </a:p>
          <a:p>
            <a:r>
              <a:rPr lang="en-GB" dirty="0"/>
              <a:t>In this deployment, I am going to deploy a resource group with the name Terra-</a:t>
            </a:r>
            <a:r>
              <a:rPr lang="en-GB" dirty="0" err="1"/>
              <a:t>rg</a:t>
            </a:r>
            <a:endParaRPr lang="en-GB" dirty="0"/>
          </a:p>
          <a:p>
            <a:r>
              <a:rPr lang="en-GB" dirty="0"/>
              <a:t>And 2 more resources with the same resource group the name remotesa01 a storage account</a:t>
            </a:r>
          </a:p>
          <a:p>
            <a:r>
              <a:rPr lang="en-GB" dirty="0"/>
              <a:t>And kvult-01 as a key-vault, we are going to use these resources in our future labs.</a:t>
            </a:r>
          </a:p>
          <a:p>
            <a:r>
              <a:rPr lang="en-GB" dirty="0"/>
              <a:t>so if you are following along then do this lab, and leave these resource deployed until you finish all other labs.</a:t>
            </a:r>
          </a:p>
          <a:p>
            <a:r>
              <a:rPr lang="en-GB" dirty="0"/>
              <a:t>there is not much running cost involve in leave these resource deployed in the cloud.</a:t>
            </a:r>
          </a:p>
          <a:p>
            <a:r>
              <a:rPr lang="en-GB" dirty="0"/>
              <a:t>You may come across an issue while deploying this lab, as the resource name are already taken so you can chose some alternative names as those resources need to have unique names across the Azure cloud.</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6176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start </a:t>
            </a:r>
            <a:r>
              <a:rPr lang="en-GB"/>
              <a:t>with this lab.</a:t>
            </a:r>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end of section 2, in next section will learn more terraform commands to modify, taint and destroy resources. We will also learn more  about terraform configuration file management.</a:t>
            </a:r>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155883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8/27/2020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Visio_Drawing.vsd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Deploy our first terraform configuration file.</a:t>
            </a:r>
            <a:br>
              <a:rPr lang="en-GB" sz="4800" b="1" cap="none" dirty="0"/>
            </a:br>
            <a:br>
              <a:rPr lang="en-GB" sz="4800" b="1" cap="none" dirty="0"/>
            </a:br>
            <a:r>
              <a:rPr lang="en-GB" sz="2800" b="1" cap="none" dirty="0"/>
              <a:t>Section 2</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583474"/>
            <a:ext cx="10959149" cy="940526"/>
          </a:xfrm>
        </p:spPr>
        <p:txBody>
          <a:bodyPr>
            <a:noAutofit/>
          </a:bodyPr>
          <a:lstStyle/>
          <a:p>
            <a:pPr algn="ctr"/>
            <a:r>
              <a:rPr lang="en-GB" sz="4400" b="1" cap="none" dirty="0"/>
              <a:t>Terraform resources block overview</a:t>
            </a:r>
          </a:p>
        </p:txBody>
      </p:sp>
      <p:pic>
        <p:nvPicPr>
          <p:cNvPr id="4" name="Picture 3">
            <a:extLst>
              <a:ext uri="{FF2B5EF4-FFF2-40B4-BE49-F238E27FC236}">
                <a16:creationId xmlns:a16="http://schemas.microsoft.com/office/drawing/2014/main" id="{92013551-7AFB-4271-ACC4-C3745D381498}"/>
              </a:ext>
            </a:extLst>
          </p:cNvPr>
          <p:cNvPicPr>
            <a:picLocks noChangeAspect="1"/>
          </p:cNvPicPr>
          <p:nvPr/>
        </p:nvPicPr>
        <p:blipFill>
          <a:blip r:embed="rId3"/>
          <a:stretch>
            <a:fillRect/>
          </a:stretch>
        </p:blipFill>
        <p:spPr>
          <a:xfrm>
            <a:off x="1537855" y="1771649"/>
            <a:ext cx="9421090" cy="4324351"/>
          </a:xfrm>
          <a:prstGeom prst="rect">
            <a:avLst/>
          </a:prstGeom>
        </p:spPr>
      </p:pic>
    </p:spTree>
    <p:extLst>
      <p:ext uri="{BB962C8B-B14F-4D97-AF65-F5344CB8AC3E}">
        <p14:creationId xmlns:p14="http://schemas.microsoft.com/office/powerpoint/2010/main" val="125042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17906B-EEF1-4F37-ACA5-D36626173BF7}"/>
              </a:ext>
            </a:extLst>
          </p:cNvPr>
          <p:cNvSpPr>
            <a:spLocks noGrp="1"/>
          </p:cNvSpPr>
          <p:nvPr>
            <p:ph type="title"/>
          </p:nvPr>
        </p:nvSpPr>
        <p:spPr>
          <a:xfrm>
            <a:off x="684211" y="583474"/>
            <a:ext cx="10959149" cy="704999"/>
          </a:xfrm>
        </p:spPr>
        <p:txBody>
          <a:bodyPr>
            <a:noAutofit/>
          </a:bodyPr>
          <a:lstStyle/>
          <a:p>
            <a:pPr algn="ctr"/>
            <a:r>
              <a:rPr lang="en-GB" sz="4400" b="1" cap="none" dirty="0"/>
              <a:t>Our first deployment</a:t>
            </a:r>
          </a:p>
        </p:txBody>
      </p:sp>
      <p:sp>
        <p:nvSpPr>
          <p:cNvPr id="8" name="Content Placeholder 7">
            <a:extLst>
              <a:ext uri="{FF2B5EF4-FFF2-40B4-BE49-F238E27FC236}">
                <a16:creationId xmlns:a16="http://schemas.microsoft.com/office/drawing/2014/main" id="{1EAB41F8-1E85-4C80-8766-6D5241981CF8}"/>
              </a:ext>
            </a:extLst>
          </p:cNvPr>
          <p:cNvSpPr>
            <a:spLocks noGrp="1"/>
          </p:cNvSpPr>
          <p:nvPr>
            <p:ph idx="1"/>
          </p:nvPr>
        </p:nvSpPr>
        <p:spPr>
          <a:xfrm>
            <a:off x="1723303" y="2223654"/>
            <a:ext cx="8534400" cy="3615267"/>
          </a:xfrm>
        </p:spPr>
        <p:txBody>
          <a:bodyPr/>
          <a:lstStyle/>
          <a:p>
            <a:endParaRPr lang="en-GB" dirty="0"/>
          </a:p>
        </p:txBody>
      </p:sp>
      <p:graphicFrame>
        <p:nvGraphicFramePr>
          <p:cNvPr id="10" name="Object 9">
            <a:extLst>
              <a:ext uri="{FF2B5EF4-FFF2-40B4-BE49-F238E27FC236}">
                <a16:creationId xmlns:a16="http://schemas.microsoft.com/office/drawing/2014/main" id="{E2B6B238-1EBD-43EB-8334-A3D5C8954D36}"/>
              </a:ext>
            </a:extLst>
          </p:cNvPr>
          <p:cNvGraphicFramePr>
            <a:graphicFrameLocks noChangeAspect="1"/>
          </p:cNvGraphicFramePr>
          <p:nvPr>
            <p:extLst>
              <p:ext uri="{D42A27DB-BD31-4B8C-83A1-F6EECF244321}">
                <p14:modId xmlns:p14="http://schemas.microsoft.com/office/powerpoint/2010/main" val="2056847542"/>
              </p:ext>
            </p:extLst>
          </p:nvPr>
        </p:nvGraphicFramePr>
        <p:xfrm>
          <a:off x="1516928" y="1336535"/>
          <a:ext cx="8947150" cy="4937991"/>
        </p:xfrm>
        <a:graphic>
          <a:graphicData uri="http://schemas.openxmlformats.org/presentationml/2006/ole">
            <mc:AlternateContent xmlns:mc="http://schemas.openxmlformats.org/markup-compatibility/2006">
              <mc:Choice xmlns:v="urn:schemas-microsoft-com:vml" Requires="v">
                <p:oleObj spid="_x0000_s1044" name="Visio" r:id="rId4" imgW="10728858" imgH="7597236" progId="Visio.Drawing.15">
                  <p:embed/>
                </p:oleObj>
              </mc:Choice>
              <mc:Fallback>
                <p:oleObj name="Visio" r:id="rId4" imgW="10728858" imgH="7597236" progId="Visio.Drawing.15">
                  <p:embed/>
                  <p:pic>
                    <p:nvPicPr>
                      <p:cNvPr id="0" name=""/>
                      <p:cNvPicPr/>
                      <p:nvPr/>
                    </p:nvPicPr>
                    <p:blipFill>
                      <a:blip r:embed="rId5"/>
                      <a:stretch>
                        <a:fillRect/>
                      </a:stretch>
                    </p:blipFill>
                    <p:spPr>
                      <a:xfrm>
                        <a:off x="1516928" y="1336535"/>
                        <a:ext cx="8947150" cy="4937991"/>
                      </a:xfrm>
                      <a:prstGeom prst="rect">
                        <a:avLst/>
                      </a:prstGeom>
                    </p:spPr>
                  </p:pic>
                </p:oleObj>
              </mc:Fallback>
            </mc:AlternateContent>
          </a:graphicData>
        </a:graphic>
      </p:graphicFrame>
    </p:spTree>
    <p:extLst>
      <p:ext uri="{BB962C8B-B14F-4D97-AF65-F5344CB8AC3E}">
        <p14:creationId xmlns:p14="http://schemas.microsoft.com/office/powerpoint/2010/main" val="13304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rmAutofit fontScale="90000"/>
          </a:bodyPr>
          <a:lstStyle/>
          <a:p>
            <a:pPr algn="ctr"/>
            <a:r>
              <a:rPr lang="en-GB" sz="4800" b="1" cap="none" dirty="0"/>
              <a:t>Terraform commands and first deployment overview</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1789</TotalTime>
  <Words>382</Words>
  <Application>Microsoft Office PowerPoint</Application>
  <PresentationFormat>Widescreen</PresentationFormat>
  <Paragraphs>34</Paragraphs>
  <Slides>6</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Calibri</vt:lpstr>
      <vt:lpstr>Century Gothic</vt:lpstr>
      <vt:lpstr>Courier New</vt:lpstr>
      <vt:lpstr>Wingdings 3</vt:lpstr>
      <vt:lpstr>Slice</vt:lpstr>
      <vt:lpstr>Microsoft Visio Drawing</vt:lpstr>
      <vt:lpstr>Infrastructure Automation with Terraform &amp; Azure Devops on Azure cloud</vt:lpstr>
      <vt:lpstr>Deploy our first terraform configuration file.  Section 2</vt:lpstr>
      <vt:lpstr>Terraform resources block overview</vt:lpstr>
      <vt:lpstr>Our first deployment</vt:lpstr>
      <vt:lpstr>Demo</vt:lpstr>
      <vt:lpstr>Terraform commands and first deployment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77</cp:revision>
  <dcterms:created xsi:type="dcterms:W3CDTF">2020-07-06T15:04:00Z</dcterms:created>
  <dcterms:modified xsi:type="dcterms:W3CDTF">2020-08-27T16:16:35Z</dcterms:modified>
</cp:coreProperties>
</file>