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68" r:id="rId4"/>
    <p:sldId id="271" r:id="rId5"/>
    <p:sldId id="272" r:id="rId6"/>
    <p:sldId id="270"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27/08/2020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section we are going to Import resources to terraform state file and we will learn about data sources.</a:t>
            </a:r>
            <a:br>
              <a:rPr lang="en-GB" dirty="0"/>
            </a:br>
            <a:r>
              <a:rPr lang="en-GB" dirty="0"/>
              <a:t>This is the last part of section 3, but it is very interesting and important topic of terraform so stay with me till the end.</a:t>
            </a:r>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learn about Importing resources to state file. What is terraform import</a:t>
            </a:r>
          </a:p>
          <a:p>
            <a:pPr marL="171450" indent="-171450">
              <a:buFont typeface="Arial" panose="020B0604020202020204" pitchFamily="34" charset="0"/>
              <a:buChar char="•"/>
            </a:pPr>
            <a:r>
              <a:rPr lang="en-GB" dirty="0"/>
              <a:t>Terraform import allows us to import a resource in to terraform state, allowing existing infrastructure to come under terraform management without having to be initially created by terraform.</a:t>
            </a:r>
          </a:p>
          <a:p>
            <a:pPr marL="0" indent="0">
              <a:buFont typeface="Arial" panose="020B0604020202020204" pitchFamily="34" charset="0"/>
              <a:buNone/>
            </a:pPr>
            <a:r>
              <a:rPr lang="en-GB" dirty="0"/>
              <a:t>The current implementation of Terraform import can only import resources into the state. It does not generate configuration. So</a:t>
            </a:r>
          </a:p>
          <a:p>
            <a:pPr marL="0" indent="0">
              <a:buFont typeface="Arial" panose="020B0604020202020204" pitchFamily="34" charset="0"/>
              <a:buNone/>
            </a:pPr>
            <a:r>
              <a:rPr lang="en-GB" dirty="0"/>
              <a:t>The Steps to implement will be: </a:t>
            </a:r>
          </a:p>
          <a:p>
            <a:pPr marL="171450" indent="-171450">
              <a:buFont typeface="Arial" panose="020B0604020202020204" pitchFamily="34" charset="0"/>
              <a:buChar char="•"/>
            </a:pPr>
            <a:r>
              <a:rPr lang="en-GB" dirty="0"/>
              <a:t>Create a blank resource in configuration file.</a:t>
            </a:r>
          </a:p>
          <a:p>
            <a:pPr marL="171450" indent="-171450">
              <a:buFont typeface="Arial" panose="020B0604020202020204" pitchFamily="34" charset="0"/>
              <a:buChar char="•"/>
            </a:pPr>
            <a:r>
              <a:rPr lang="en-GB" dirty="0"/>
              <a:t>Run terraform import command.</a:t>
            </a:r>
          </a:p>
          <a:p>
            <a:pPr marL="171450" indent="-171450">
              <a:buFont typeface="Arial" panose="020B0604020202020204" pitchFamily="34" charset="0"/>
              <a:buChar char="•"/>
            </a:pPr>
            <a:r>
              <a:rPr lang="en-GB" dirty="0"/>
              <a:t>Fill the resource configuration block for that resource manually</a:t>
            </a:r>
          </a:p>
          <a:p>
            <a:pPr marL="171450" indent="-171450">
              <a:buFont typeface="Arial" panose="020B0604020202020204" pitchFamily="34" charset="0"/>
              <a:buChar char="•"/>
            </a:pPr>
            <a:r>
              <a:rPr lang="en-GB" dirty="0"/>
              <a:t>Run the plan and check infrastructure is up to date.</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370275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learn about Data resources</a:t>
            </a:r>
          </a:p>
          <a:p>
            <a:pPr marL="171450" indent="-171450">
              <a:buFont typeface="Arial" panose="020B0604020202020204" pitchFamily="34" charset="0"/>
              <a:buChar char="•"/>
            </a:pPr>
            <a:r>
              <a:rPr lang="en-GB" dirty="0"/>
              <a:t>Data sources allow data to be fetched for use elsewhere in Terraform configuration.</a:t>
            </a:r>
          </a:p>
          <a:p>
            <a:pPr marL="171450" indent="-171450">
              <a:buFont typeface="Arial" panose="020B0604020202020204" pitchFamily="34" charset="0"/>
              <a:buChar char="•"/>
            </a:pPr>
            <a:r>
              <a:rPr lang="en-GB" dirty="0"/>
              <a:t>It allows a Terraform configuration to make use of information defined outside of Terraform, or defined by another Terraform configuration. </a:t>
            </a:r>
          </a:p>
          <a:p>
            <a:pPr marL="171450" indent="-171450">
              <a:buFont typeface="Arial" panose="020B0604020202020204" pitchFamily="34" charset="0"/>
              <a:buChar char="•"/>
            </a:pPr>
            <a:r>
              <a:rPr lang="en-GB" dirty="0"/>
              <a:t>it acts as a read only source of data so you can fetch the data to feed that data in the other configuration files but you can’t apply any changes to data source as it is treated as read only.</a:t>
            </a:r>
          </a:p>
          <a:p>
            <a:pPr marL="171450" indent="-171450">
              <a:buFont typeface="Arial" panose="020B0604020202020204" pitchFamily="34" charset="0"/>
              <a:buChar char="•"/>
            </a:pPr>
            <a:r>
              <a:rPr lang="en-GB" dirty="0"/>
              <a:t>For example, A vnet is created in separate resource group and a vm is deployed to use that vnet in separate resource group. So in vm resource group we use data </a:t>
            </a:r>
            <a:r>
              <a:rPr lang="en-GB" dirty="0" err="1"/>
              <a:t>vnet</a:t>
            </a:r>
            <a:r>
              <a:rPr lang="en-GB" dirty="0"/>
              <a:t>.</a:t>
            </a:r>
          </a:p>
          <a:p>
            <a:pPr marL="0" indent="0">
              <a:buFont typeface="Arial" panose="020B0604020202020204" pitchFamily="34" charset="0"/>
              <a:buNone/>
            </a:pPr>
            <a:r>
              <a:rPr lang="en-GB" dirty="0"/>
              <a:t>You can follow these steps 2 steps to use a data source</a:t>
            </a:r>
          </a:p>
          <a:p>
            <a:pPr marL="0" indent="0">
              <a:buFont typeface="Arial" panose="020B0604020202020204" pitchFamily="34" charset="0"/>
              <a:buNone/>
            </a:pPr>
            <a:r>
              <a:rPr lang="en-GB" dirty="0"/>
              <a:t>First create a data block for existing resource in you configuration file And then reference the attributes using that data source.</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3702751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2 Steps process  to implement data resources </a:t>
            </a:r>
          </a:p>
          <a:p>
            <a:pPr marL="171450" indent="-171450">
              <a:buFont typeface="Arial" panose="020B0604020202020204" pitchFamily="34" charset="0"/>
              <a:buChar char="•"/>
            </a:pPr>
            <a:r>
              <a:rPr lang="en-GB" dirty="0"/>
              <a:t>create a data block for existing resource in you configuration file</a:t>
            </a:r>
          </a:p>
          <a:p>
            <a:pPr marL="171450" indent="-171450">
              <a:buFont typeface="Arial" panose="020B0604020202020204" pitchFamily="34" charset="0"/>
              <a:buChar char="•"/>
            </a:pPr>
            <a:r>
              <a:rPr lang="en-GB" dirty="0"/>
              <a:t>As shown the example of vnet data block.</a:t>
            </a:r>
          </a:p>
          <a:p>
            <a:pPr marL="171450" indent="-171450">
              <a:buFont typeface="Arial" panose="020B0604020202020204" pitchFamily="34" charset="0"/>
              <a:buChar char="•"/>
            </a:pPr>
            <a:r>
              <a:rPr lang="en-GB" dirty="0"/>
              <a:t>And then reference the attributes using that data source to deploy a network interface for a virtual machine</a:t>
            </a:r>
          </a:p>
          <a:p>
            <a:pPr marL="171450" indent="-171450">
              <a:buFont typeface="Arial" panose="020B0604020202020204" pitchFamily="34" charset="0"/>
              <a:buChar char="•"/>
            </a:pPr>
            <a:r>
              <a:rPr lang="en-GB" dirty="0"/>
              <a:t>For example id of that </a:t>
            </a:r>
            <a:r>
              <a:rPr lang="en-GB" dirty="0" err="1"/>
              <a:t>vnet</a:t>
            </a:r>
            <a:r>
              <a:rPr lang="en-GB" dirty="0"/>
              <a:t> can be referenced using data.azurerm_virtual_network.example.id</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3702751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do a lab on terraform import and on data sources and how we can use them.</a:t>
            </a:r>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end of section 3, in next section will are going to setup a infrastructure lab using real life scenario and we are going to configure the whole infrastructure using terraform as code.</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8/27/2020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Import resources to state file and data sources.</a:t>
            </a:r>
            <a:br>
              <a:rPr lang="en-GB" sz="4800" b="1" cap="none" dirty="0"/>
            </a:br>
            <a:br>
              <a:rPr lang="en-GB" sz="4800" b="1" cap="none" dirty="0"/>
            </a:br>
            <a:r>
              <a:rPr lang="en-GB" sz="2800" b="1" cap="none" dirty="0"/>
              <a:t>Section 3</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237111"/>
            <a:ext cx="10959149" cy="760417"/>
          </a:xfrm>
        </p:spPr>
        <p:txBody>
          <a:bodyPr>
            <a:noAutofit/>
          </a:bodyPr>
          <a:lstStyle/>
          <a:p>
            <a:pPr algn="ctr"/>
            <a:r>
              <a:rPr lang="en-GB" sz="4800" b="1" cap="none" dirty="0"/>
              <a:t>Import resources to state file </a:t>
            </a:r>
          </a:p>
        </p:txBody>
      </p:sp>
      <p:sp>
        <p:nvSpPr>
          <p:cNvPr id="5" name="Text Placeholder 2">
            <a:extLst>
              <a:ext uri="{FF2B5EF4-FFF2-40B4-BE49-F238E27FC236}">
                <a16:creationId xmlns:a16="http://schemas.microsoft.com/office/drawing/2014/main" id="{11ACB4F3-2919-46C9-81A2-00A0C907F4A7}"/>
              </a:ext>
            </a:extLst>
          </p:cNvPr>
          <p:cNvSpPr>
            <a:spLocks noGrp="1"/>
          </p:cNvSpPr>
          <p:nvPr>
            <p:ph type="body" idx="1"/>
          </p:nvPr>
        </p:nvSpPr>
        <p:spPr>
          <a:xfrm>
            <a:off x="684213" y="1371600"/>
            <a:ext cx="11133714" cy="4622800"/>
          </a:xfrm>
        </p:spPr>
        <p:txBody>
          <a:bodyPr>
            <a:noAutofit/>
          </a:bodyPr>
          <a:lstStyle/>
          <a:p>
            <a:pPr algn="just"/>
            <a:r>
              <a:rPr lang="en-GB" sz="2800" b="1" dirty="0">
                <a:solidFill>
                  <a:schemeClr val="accent6">
                    <a:lumMod val="50000"/>
                  </a:schemeClr>
                </a:solidFill>
              </a:rPr>
              <a:t>Terraform import allows us to import a resource in to terraform state, allowing existing infrastructure to come under terraform management without having to be initially created by Terraform.</a:t>
            </a:r>
          </a:p>
          <a:p>
            <a:pPr algn="just"/>
            <a:r>
              <a:rPr lang="en-GB" sz="2800" b="1" dirty="0">
                <a:solidFill>
                  <a:schemeClr val="accent6">
                    <a:lumMod val="50000"/>
                  </a:schemeClr>
                </a:solidFill>
              </a:rPr>
              <a:t>Steps: </a:t>
            </a:r>
          </a:p>
          <a:p>
            <a:pPr marL="457200" indent="-457200" algn="just">
              <a:buFont typeface="Wingdings" panose="05000000000000000000" pitchFamily="2" charset="2"/>
              <a:buChar char="q"/>
            </a:pPr>
            <a:r>
              <a:rPr lang="en-GB" sz="2800" b="1" dirty="0">
                <a:solidFill>
                  <a:schemeClr val="tx1"/>
                </a:solidFill>
              </a:rPr>
              <a:t>Create a blank resource in configuration file.</a:t>
            </a:r>
          </a:p>
          <a:p>
            <a:pPr marL="457200" indent="-457200" algn="just">
              <a:buFont typeface="Wingdings" panose="05000000000000000000" pitchFamily="2" charset="2"/>
              <a:buChar char="q"/>
            </a:pPr>
            <a:r>
              <a:rPr lang="en-GB" sz="2800" b="1" dirty="0">
                <a:solidFill>
                  <a:schemeClr val="tx1"/>
                </a:solidFill>
              </a:rPr>
              <a:t>Run terraform import </a:t>
            </a:r>
            <a:r>
              <a:rPr lang="en-GB" sz="2800" b="1" dirty="0" err="1">
                <a:solidFill>
                  <a:schemeClr val="tx1"/>
                </a:solidFill>
              </a:rPr>
              <a:t>tf</a:t>
            </a:r>
            <a:r>
              <a:rPr lang="en-GB" sz="2800" b="1" dirty="0">
                <a:solidFill>
                  <a:schemeClr val="tx1"/>
                </a:solidFill>
              </a:rPr>
              <a:t>-resource-id azure-resource-id.</a:t>
            </a:r>
          </a:p>
          <a:p>
            <a:pPr marL="457200" indent="-457200" algn="just">
              <a:buFont typeface="Wingdings" panose="05000000000000000000" pitchFamily="2" charset="2"/>
              <a:buChar char="q"/>
            </a:pPr>
            <a:r>
              <a:rPr lang="en-GB" sz="2800" b="1" dirty="0">
                <a:solidFill>
                  <a:schemeClr val="tx1"/>
                </a:solidFill>
              </a:rPr>
              <a:t>Fill the resource configuration block for that resource manually.</a:t>
            </a:r>
          </a:p>
          <a:p>
            <a:pPr marL="457200" indent="-457200" algn="just">
              <a:buFont typeface="Wingdings" panose="05000000000000000000" pitchFamily="2" charset="2"/>
              <a:buChar char="q"/>
            </a:pPr>
            <a:r>
              <a:rPr lang="en-GB" sz="2800" b="1" dirty="0">
                <a:solidFill>
                  <a:schemeClr val="tx1"/>
                </a:solidFill>
              </a:rPr>
              <a:t>Run the plan and check infrastructure is up to date.</a:t>
            </a:r>
          </a:p>
        </p:txBody>
      </p:sp>
    </p:spTree>
    <p:extLst>
      <p:ext uri="{BB962C8B-B14F-4D97-AF65-F5344CB8AC3E}">
        <p14:creationId xmlns:p14="http://schemas.microsoft.com/office/powerpoint/2010/main" val="293638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03183"/>
            <a:ext cx="10959149" cy="760417"/>
          </a:xfrm>
        </p:spPr>
        <p:txBody>
          <a:bodyPr>
            <a:noAutofit/>
          </a:bodyPr>
          <a:lstStyle/>
          <a:p>
            <a:pPr algn="ctr"/>
            <a:r>
              <a:rPr lang="en-GB" sz="4400" b="1" cap="none" dirty="0"/>
              <a:t>Data resources</a:t>
            </a:r>
          </a:p>
        </p:txBody>
      </p:sp>
      <p:sp>
        <p:nvSpPr>
          <p:cNvPr id="5" name="Text Placeholder 2">
            <a:extLst>
              <a:ext uri="{FF2B5EF4-FFF2-40B4-BE49-F238E27FC236}">
                <a16:creationId xmlns:a16="http://schemas.microsoft.com/office/drawing/2014/main" id="{11ACB4F3-2919-46C9-81A2-00A0C907F4A7}"/>
              </a:ext>
            </a:extLst>
          </p:cNvPr>
          <p:cNvSpPr>
            <a:spLocks noGrp="1"/>
          </p:cNvSpPr>
          <p:nvPr>
            <p:ph type="body" idx="1"/>
          </p:nvPr>
        </p:nvSpPr>
        <p:spPr>
          <a:xfrm>
            <a:off x="684213" y="863601"/>
            <a:ext cx="11133714" cy="5564908"/>
          </a:xfrm>
        </p:spPr>
        <p:txBody>
          <a:bodyPr>
            <a:noAutofit/>
          </a:bodyPr>
          <a:lstStyle/>
          <a:p>
            <a:pPr marL="457200" indent="-457200" algn="just">
              <a:spcBef>
                <a:spcPts val="1200"/>
              </a:spcBef>
              <a:spcAft>
                <a:spcPts val="1200"/>
              </a:spcAft>
              <a:buFont typeface="Wingdings" panose="05000000000000000000" pitchFamily="2" charset="2"/>
              <a:buChar char="v"/>
            </a:pPr>
            <a:r>
              <a:rPr lang="en-GB" sz="2800" b="1" dirty="0">
                <a:solidFill>
                  <a:schemeClr val="accent6">
                    <a:lumMod val="50000"/>
                  </a:schemeClr>
                </a:solidFill>
              </a:rPr>
              <a:t>Data sources allow data to be fetched for use elsewhere in terraform configuration. </a:t>
            </a:r>
          </a:p>
          <a:p>
            <a:pPr marL="457200" indent="-457200" algn="just">
              <a:spcBef>
                <a:spcPts val="1200"/>
              </a:spcBef>
              <a:spcAft>
                <a:spcPts val="1200"/>
              </a:spcAft>
              <a:buFont typeface="Wingdings" panose="05000000000000000000" pitchFamily="2" charset="2"/>
              <a:buChar char="v"/>
            </a:pPr>
            <a:r>
              <a:rPr lang="en-GB" sz="2800" b="1" dirty="0">
                <a:solidFill>
                  <a:schemeClr val="accent6">
                    <a:lumMod val="50000"/>
                  </a:schemeClr>
                </a:solidFill>
              </a:rPr>
              <a:t>It allows a terraform configuration to make use of information defined outside of terraform, or defined by another terraform configuration. </a:t>
            </a:r>
          </a:p>
          <a:p>
            <a:pPr marL="457200" indent="-457200" algn="just">
              <a:spcBef>
                <a:spcPts val="1200"/>
              </a:spcBef>
              <a:spcAft>
                <a:spcPts val="1200"/>
              </a:spcAft>
              <a:buFont typeface="Wingdings" panose="05000000000000000000" pitchFamily="2" charset="2"/>
              <a:buChar char="v"/>
            </a:pPr>
            <a:r>
              <a:rPr lang="en-GB" sz="2800" b="1" dirty="0">
                <a:solidFill>
                  <a:schemeClr val="accent6">
                    <a:lumMod val="50000"/>
                  </a:schemeClr>
                </a:solidFill>
              </a:rPr>
              <a:t>It acts as a read only source, so you can fetch the data () to feed that data in the other configuration files. </a:t>
            </a:r>
          </a:p>
          <a:p>
            <a:pPr marL="457200" indent="-457200" algn="just">
              <a:spcBef>
                <a:spcPts val="1200"/>
              </a:spcBef>
              <a:spcAft>
                <a:spcPts val="1200"/>
              </a:spcAft>
              <a:buFont typeface="Wingdings" panose="05000000000000000000" pitchFamily="2" charset="2"/>
              <a:buChar char="v"/>
            </a:pPr>
            <a:r>
              <a:rPr lang="en-GB" sz="2800" b="1" dirty="0">
                <a:solidFill>
                  <a:schemeClr val="accent6">
                    <a:lumMod val="50000"/>
                  </a:schemeClr>
                </a:solidFill>
              </a:rPr>
              <a:t>For example, a </a:t>
            </a:r>
            <a:r>
              <a:rPr lang="en-GB" sz="2800" b="1" dirty="0" err="1">
                <a:solidFill>
                  <a:schemeClr val="accent6">
                    <a:lumMod val="50000"/>
                  </a:schemeClr>
                </a:solidFill>
              </a:rPr>
              <a:t>vnet</a:t>
            </a:r>
            <a:r>
              <a:rPr lang="en-GB" sz="2800" b="1" dirty="0">
                <a:solidFill>
                  <a:schemeClr val="accent6">
                    <a:lumMod val="50000"/>
                  </a:schemeClr>
                </a:solidFill>
              </a:rPr>
              <a:t> is created in separate resource group and a vm is deployed to use that </a:t>
            </a:r>
            <a:r>
              <a:rPr lang="en-GB" sz="2800" b="1" dirty="0" err="1">
                <a:solidFill>
                  <a:schemeClr val="accent6">
                    <a:lumMod val="50000"/>
                  </a:schemeClr>
                </a:solidFill>
              </a:rPr>
              <a:t>vnet</a:t>
            </a:r>
            <a:r>
              <a:rPr lang="en-GB" sz="2800" b="1" dirty="0">
                <a:solidFill>
                  <a:schemeClr val="accent6">
                    <a:lumMod val="50000"/>
                  </a:schemeClr>
                </a:solidFill>
              </a:rPr>
              <a:t> in separate resource group. So in vm resource group we use data </a:t>
            </a:r>
            <a:r>
              <a:rPr lang="en-GB" sz="2800" b="1" dirty="0" err="1">
                <a:solidFill>
                  <a:schemeClr val="accent6">
                    <a:lumMod val="50000"/>
                  </a:schemeClr>
                </a:solidFill>
              </a:rPr>
              <a:t>vnet</a:t>
            </a:r>
            <a:r>
              <a:rPr lang="en-GB" sz="2800" b="1" dirty="0">
                <a:solidFill>
                  <a:schemeClr val="accent6">
                    <a:lumMod val="50000"/>
                  </a:schemeClr>
                </a:solidFill>
              </a:rPr>
              <a:t>.</a:t>
            </a:r>
          </a:p>
        </p:txBody>
      </p:sp>
    </p:spTree>
    <p:extLst>
      <p:ext uri="{BB962C8B-B14F-4D97-AF65-F5344CB8AC3E}">
        <p14:creationId xmlns:p14="http://schemas.microsoft.com/office/powerpoint/2010/main" val="265078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375656"/>
            <a:ext cx="10959149" cy="760417"/>
          </a:xfrm>
        </p:spPr>
        <p:txBody>
          <a:bodyPr>
            <a:noAutofit/>
          </a:bodyPr>
          <a:lstStyle/>
          <a:p>
            <a:pPr algn="ctr"/>
            <a:r>
              <a:rPr lang="en-GB" sz="4400" b="1" cap="none" dirty="0"/>
              <a:t>Steps to use data resources</a:t>
            </a:r>
          </a:p>
        </p:txBody>
      </p:sp>
      <p:sp>
        <p:nvSpPr>
          <p:cNvPr id="5" name="Text Placeholder 2">
            <a:extLst>
              <a:ext uri="{FF2B5EF4-FFF2-40B4-BE49-F238E27FC236}">
                <a16:creationId xmlns:a16="http://schemas.microsoft.com/office/drawing/2014/main" id="{11ACB4F3-2919-46C9-81A2-00A0C907F4A7}"/>
              </a:ext>
            </a:extLst>
          </p:cNvPr>
          <p:cNvSpPr>
            <a:spLocks noGrp="1"/>
          </p:cNvSpPr>
          <p:nvPr>
            <p:ph type="body" idx="1"/>
          </p:nvPr>
        </p:nvSpPr>
        <p:spPr>
          <a:xfrm>
            <a:off x="684213" y="1288473"/>
            <a:ext cx="11133714" cy="4705927"/>
          </a:xfrm>
        </p:spPr>
        <p:txBody>
          <a:bodyPr>
            <a:normAutofit lnSpcReduction="10000"/>
          </a:bodyPr>
          <a:lstStyle/>
          <a:p>
            <a:pPr marL="457200" indent="-457200" algn="just">
              <a:buFont typeface="Wingdings" panose="05000000000000000000" pitchFamily="2" charset="2"/>
              <a:buChar char="v"/>
            </a:pPr>
            <a:r>
              <a:rPr lang="en-GB" sz="2800" b="1" dirty="0">
                <a:solidFill>
                  <a:schemeClr val="accent6">
                    <a:lumMod val="50000"/>
                  </a:schemeClr>
                </a:solidFill>
              </a:rPr>
              <a:t>Create a data block for resource</a:t>
            </a:r>
          </a:p>
          <a:p>
            <a:pPr algn="just"/>
            <a:r>
              <a:rPr lang="en-GB" sz="2800" b="1" dirty="0">
                <a:solidFill>
                  <a:schemeClr val="accent6">
                    <a:lumMod val="50000"/>
                  </a:schemeClr>
                </a:solidFill>
              </a:rPr>
              <a:t>  </a:t>
            </a:r>
            <a:r>
              <a:rPr lang="en-GB" sz="2800" b="1" spc="-150" dirty="0">
                <a:solidFill>
                  <a:schemeClr val="accent6">
                    <a:lumMod val="50000"/>
                  </a:schemeClr>
                </a:solidFill>
                <a:latin typeface="Courier New" panose="02070309020205020404" pitchFamily="49" charset="0"/>
                <a:cs typeface="Courier New" panose="02070309020205020404" pitchFamily="49" charset="0"/>
              </a:rPr>
              <a:t>data "</a:t>
            </a:r>
            <a:r>
              <a:rPr lang="en-GB" sz="2800" b="1" spc="-150" dirty="0" err="1">
                <a:solidFill>
                  <a:schemeClr val="accent6">
                    <a:lumMod val="50000"/>
                  </a:schemeClr>
                </a:solidFill>
                <a:latin typeface="Courier New" panose="02070309020205020404" pitchFamily="49" charset="0"/>
                <a:cs typeface="Courier New" panose="02070309020205020404" pitchFamily="49" charset="0"/>
              </a:rPr>
              <a:t>azurerm_virtual_network</a:t>
            </a:r>
            <a:r>
              <a:rPr lang="en-GB" sz="2800" b="1" spc="-150" dirty="0">
                <a:solidFill>
                  <a:schemeClr val="accent6">
                    <a:lumMod val="50000"/>
                  </a:schemeClr>
                </a:solidFill>
                <a:latin typeface="Courier New" panose="02070309020205020404" pitchFamily="49" charset="0"/>
                <a:cs typeface="Courier New" panose="02070309020205020404" pitchFamily="49" charset="0"/>
              </a:rPr>
              <a:t>" "example" {</a:t>
            </a:r>
          </a:p>
          <a:p>
            <a:pPr algn="just"/>
            <a:r>
              <a:rPr lang="en-GB" sz="2800" b="1" spc="-150" dirty="0">
                <a:solidFill>
                  <a:schemeClr val="accent6">
                    <a:lumMod val="50000"/>
                  </a:schemeClr>
                </a:solidFill>
                <a:latin typeface="Courier New" panose="02070309020205020404" pitchFamily="49" charset="0"/>
                <a:cs typeface="Courier New" panose="02070309020205020404" pitchFamily="49" charset="0"/>
              </a:rPr>
              <a:t>  name                = "production"</a:t>
            </a:r>
          </a:p>
          <a:p>
            <a:pPr algn="just"/>
            <a:r>
              <a:rPr lang="en-GB" sz="2800" b="1" spc="-150" dirty="0">
                <a:solidFill>
                  <a:schemeClr val="accent6">
                    <a:lumMod val="50000"/>
                  </a:schemeClr>
                </a:solidFill>
                <a:latin typeface="Courier New" panose="02070309020205020404" pitchFamily="49" charset="0"/>
                <a:cs typeface="Courier New" panose="02070309020205020404" pitchFamily="49" charset="0"/>
              </a:rPr>
              <a:t>  </a:t>
            </a:r>
            <a:r>
              <a:rPr lang="en-GB" sz="2800" b="1" spc="-150" dirty="0" err="1">
                <a:solidFill>
                  <a:schemeClr val="accent6">
                    <a:lumMod val="50000"/>
                  </a:schemeClr>
                </a:solidFill>
                <a:latin typeface="Courier New" panose="02070309020205020404" pitchFamily="49" charset="0"/>
                <a:cs typeface="Courier New" panose="02070309020205020404" pitchFamily="49" charset="0"/>
              </a:rPr>
              <a:t>resource_group_name</a:t>
            </a:r>
            <a:r>
              <a:rPr lang="en-GB" sz="2800" b="1" spc="-150" dirty="0">
                <a:solidFill>
                  <a:schemeClr val="accent6">
                    <a:lumMod val="50000"/>
                  </a:schemeClr>
                </a:solidFill>
                <a:latin typeface="Courier New" panose="02070309020205020404" pitchFamily="49" charset="0"/>
                <a:cs typeface="Courier New" panose="02070309020205020404" pitchFamily="49" charset="0"/>
              </a:rPr>
              <a:t> = "networking"</a:t>
            </a:r>
          </a:p>
          <a:p>
            <a:pPr algn="just"/>
            <a:r>
              <a:rPr lang="en-GB" sz="2800" b="1" spc="-150" dirty="0">
                <a:solidFill>
                  <a:schemeClr val="accent6">
                    <a:lumMod val="50000"/>
                  </a:schemeClr>
                </a:solidFill>
                <a:latin typeface="Courier New" panose="02070309020205020404" pitchFamily="49" charset="0"/>
                <a:cs typeface="Courier New" panose="02070309020205020404" pitchFamily="49" charset="0"/>
              </a:rPr>
              <a:t>  }</a:t>
            </a:r>
          </a:p>
          <a:p>
            <a:pPr lvl="1" algn="just"/>
            <a:endParaRPr lang="en-GB" sz="2800" b="1" dirty="0">
              <a:solidFill>
                <a:schemeClr val="tx1"/>
              </a:solidFill>
            </a:endParaRPr>
          </a:p>
          <a:p>
            <a:pPr marL="457200" indent="-457200" algn="just">
              <a:buFont typeface="Wingdings" panose="05000000000000000000" pitchFamily="2" charset="2"/>
              <a:buChar char="v"/>
            </a:pPr>
            <a:r>
              <a:rPr lang="en-GB" sz="2800" b="1" dirty="0">
                <a:solidFill>
                  <a:schemeClr val="accent6">
                    <a:lumMod val="50000"/>
                  </a:schemeClr>
                </a:solidFill>
              </a:rPr>
              <a:t>Use the attribute references in your terraform configuration</a:t>
            </a:r>
          </a:p>
          <a:p>
            <a:pPr lvl="1" algn="just"/>
            <a:r>
              <a:rPr lang="en-GB" sz="2800" b="1" spc="-150" dirty="0">
                <a:solidFill>
                  <a:schemeClr val="accent6">
                    <a:lumMod val="50000"/>
                  </a:schemeClr>
                </a:solidFill>
                <a:latin typeface="Courier New" panose="02070309020205020404" pitchFamily="49" charset="0"/>
                <a:cs typeface="Courier New" panose="02070309020205020404" pitchFamily="49" charset="0"/>
              </a:rPr>
              <a:t>Id = data.azurerm_virtual_network.example.id</a:t>
            </a:r>
          </a:p>
          <a:p>
            <a:pPr algn="just"/>
            <a:endParaRPr lang="en-GB" sz="2800" b="1" dirty="0">
              <a:solidFill>
                <a:schemeClr val="accent6">
                  <a:lumMod val="50000"/>
                </a:schemeClr>
              </a:solidFill>
            </a:endParaRPr>
          </a:p>
        </p:txBody>
      </p:sp>
    </p:spTree>
    <p:extLst>
      <p:ext uri="{BB962C8B-B14F-4D97-AF65-F5344CB8AC3E}">
        <p14:creationId xmlns:p14="http://schemas.microsoft.com/office/powerpoint/2010/main" val="330976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1000"/>
                                        <p:tgtEl>
                                          <p:spTgt spid="5">
                                            <p:txEl>
                                              <p:pRg st="6" end="6"/>
                                            </p:txEl>
                                          </p:spTgt>
                                        </p:tgtEl>
                                      </p:cBhvr>
                                    </p:animEffect>
                                    <p:anim calcmode="lin" valueType="num">
                                      <p:cBhvr>
                                        <p:cTn id="3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fade">
                                      <p:cBhvr>
                                        <p:cTn id="43" dur="1000"/>
                                        <p:tgtEl>
                                          <p:spTgt spid="5">
                                            <p:txEl>
                                              <p:pRg st="7" end="7"/>
                                            </p:txEl>
                                          </p:spTgt>
                                        </p:tgtEl>
                                      </p:cBhvr>
                                    </p:animEffect>
                                    <p:anim calcmode="lin" valueType="num">
                                      <p:cBhvr>
                                        <p:cTn id="4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1066800"/>
            <a:ext cx="10705839" cy="2826327"/>
          </a:xfrm>
        </p:spPr>
        <p:txBody>
          <a:bodyPr>
            <a:normAutofit/>
          </a:bodyPr>
          <a:lstStyle/>
          <a:p>
            <a:pPr algn="ctr"/>
            <a:r>
              <a:rPr lang="en-GB" sz="4800" b="1" cap="none" dirty="0"/>
              <a:t>Terraform Lab overview and its setup</a:t>
            </a:r>
            <a:br>
              <a:rPr lang="en-GB" sz="4800" b="1" cap="none" dirty="0"/>
            </a:br>
            <a:br>
              <a:rPr lang="en-GB" sz="4800" b="1" cap="none" dirty="0"/>
            </a:br>
            <a:r>
              <a:rPr lang="en-GB" sz="3100" b="1" cap="none" dirty="0"/>
              <a:t>section 4</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2059</TotalTime>
  <Words>706</Words>
  <Application>Microsoft Office PowerPoint</Application>
  <PresentationFormat>Widescreen</PresentationFormat>
  <Paragraphs>62</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Courier New</vt:lpstr>
      <vt:lpstr>Wingdings</vt:lpstr>
      <vt:lpstr>Wingdings 3</vt:lpstr>
      <vt:lpstr>Slice</vt:lpstr>
      <vt:lpstr>Infrastructure Automation with Terraform &amp; Azure Devops on Azure cloud</vt:lpstr>
      <vt:lpstr>Import resources to state file and data sources.  Section 3</vt:lpstr>
      <vt:lpstr>Import resources to state file </vt:lpstr>
      <vt:lpstr>Data resources</vt:lpstr>
      <vt:lpstr>Steps to use data resources</vt:lpstr>
      <vt:lpstr>Demo</vt:lpstr>
      <vt:lpstr>Terraform Lab overview and its setup  section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78</cp:revision>
  <dcterms:created xsi:type="dcterms:W3CDTF">2020-07-06T15:04:00Z</dcterms:created>
  <dcterms:modified xsi:type="dcterms:W3CDTF">2020-08-27T20:15:41Z</dcterms:modified>
</cp:coreProperties>
</file>