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8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3500" autoAdjust="0"/>
  </p:normalViewPr>
  <p:slideViewPr>
    <p:cSldViewPr snapToGrid="0">
      <p:cViewPr varScale="1">
        <p:scale>
          <a:sx n="55" d="100"/>
          <a:sy n="55" d="100"/>
        </p:scale>
        <p:origin x="174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FC047-8B1F-4A1F-92AF-19790770E1A0}" type="datetimeFigureOut">
              <a:rPr lang="en-GB" smtClean="0"/>
              <a:t>28/08/2020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41CA2-D29D-4576-9613-2B9DB261A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41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Ilcome</a:t>
            </a:r>
            <a:r>
              <a:rPr lang="en-GB" dirty="0"/>
              <a:t> to section 4, In this section I am going to setup a lab similar to real life infrastructure scenario.</a:t>
            </a:r>
          </a:p>
          <a:p>
            <a:r>
              <a:rPr lang="en-GB" dirty="0"/>
              <a:t>I will show you the lab layout, And afterwards I am going to split the whole lab in to small sections.</a:t>
            </a:r>
          </a:p>
          <a:p>
            <a:r>
              <a:rPr lang="en-GB" dirty="0"/>
              <a:t>I will deploy each small section of lab using terraform infrastructure as a code, eventually I will be able to deploy whole lab using infrastructure as a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73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Section 4 is split into 5 sections</a:t>
            </a:r>
          </a:p>
          <a:p>
            <a:r>
              <a:rPr lang="en-GB" dirty="0"/>
              <a:t>In the first sec, I will give you an overview of the Terraform Lab.</a:t>
            </a:r>
          </a:p>
          <a:p>
            <a:r>
              <a:rPr lang="en-GB" dirty="0"/>
              <a:t>Then splitting the whole lab into small parts</a:t>
            </a:r>
          </a:p>
          <a:p>
            <a:r>
              <a:rPr lang="en-GB" dirty="0"/>
              <a:t>In the First part I will be setting up the frontend.</a:t>
            </a:r>
          </a:p>
          <a:p>
            <a:r>
              <a:rPr lang="en-GB" dirty="0"/>
              <a:t>In second part I will be setting up the backend infrastructure.</a:t>
            </a:r>
          </a:p>
          <a:p>
            <a:r>
              <a:rPr lang="en-GB" dirty="0"/>
              <a:t>Then I will setup the jump box environment.</a:t>
            </a:r>
          </a:p>
          <a:p>
            <a:r>
              <a:rPr lang="en-GB" dirty="0"/>
              <a:t>And in the last I will review the whole lab together and test the deployments.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Lets move on to real life scenario.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875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Lets start with Terraform Lab Overview.</a:t>
            </a:r>
          </a:p>
          <a:p>
            <a:r>
              <a:rPr lang="en-GB" dirty="0"/>
              <a:t>This is the layout of infrastructure which I am going to deploy using terraform.</a:t>
            </a:r>
          </a:p>
          <a:p>
            <a:r>
              <a:rPr lang="en-GB" dirty="0"/>
              <a:t>Let me explain you the whole layout, the big blue rectangle shows the boundaries as my subscription on Azure cloud.</a:t>
            </a:r>
          </a:p>
          <a:p>
            <a:r>
              <a:rPr lang="en-GB" dirty="0"/>
              <a:t>In my subscription I am going to deploy 3 resource groups Fe-</a:t>
            </a:r>
            <a:r>
              <a:rPr lang="en-GB" dirty="0" err="1"/>
              <a:t>rg</a:t>
            </a:r>
            <a:r>
              <a:rPr lang="en-GB" dirty="0"/>
              <a:t>, Be-</a:t>
            </a:r>
            <a:r>
              <a:rPr lang="en-GB" dirty="0" err="1"/>
              <a:t>rg</a:t>
            </a:r>
            <a:r>
              <a:rPr lang="en-GB" dirty="0"/>
              <a:t> and </a:t>
            </a:r>
            <a:r>
              <a:rPr lang="en-GB" dirty="0" err="1"/>
              <a:t>Jbox-rg</a:t>
            </a:r>
            <a:r>
              <a:rPr lang="en-GB" dirty="0"/>
              <a:t>. </a:t>
            </a:r>
          </a:p>
          <a:p>
            <a:r>
              <a:rPr lang="en-GB" dirty="0"/>
              <a:t>In Fe-</a:t>
            </a:r>
            <a:r>
              <a:rPr lang="en-GB" dirty="0" err="1"/>
              <a:t>rg</a:t>
            </a:r>
            <a:r>
              <a:rPr lang="en-GB" dirty="0"/>
              <a:t> I am going to deploy one </a:t>
            </a:r>
            <a:r>
              <a:rPr lang="en-GB" dirty="0" err="1"/>
              <a:t>vnet</a:t>
            </a:r>
            <a:r>
              <a:rPr lang="en-GB" dirty="0"/>
              <a:t> with 2 subnets one for the firewall and second subnet is used by jump box environment.</a:t>
            </a:r>
          </a:p>
          <a:p>
            <a:r>
              <a:rPr lang="en-GB" dirty="0"/>
              <a:t>In Backend-resource group I am going to deploy one </a:t>
            </a:r>
            <a:r>
              <a:rPr lang="en-GB" dirty="0" err="1"/>
              <a:t>vnet</a:t>
            </a:r>
            <a:r>
              <a:rPr lang="en-GB" dirty="0"/>
              <a:t>, which is going to be peered with firewall </a:t>
            </a:r>
            <a:r>
              <a:rPr lang="en-GB" dirty="0" err="1"/>
              <a:t>vnet</a:t>
            </a:r>
            <a:r>
              <a:rPr lang="en-GB" dirty="0"/>
              <a:t>, one webserver and allow web traffic through </a:t>
            </a:r>
            <a:r>
              <a:rPr lang="en-GB" dirty="0" err="1"/>
              <a:t>nsg</a:t>
            </a:r>
            <a:r>
              <a:rPr lang="en-GB" dirty="0"/>
              <a:t> and on the firewall web traffic was allowed from out side world using  a </a:t>
            </a:r>
            <a:r>
              <a:rPr lang="en-GB" dirty="0" err="1"/>
              <a:t>nat</a:t>
            </a:r>
            <a:r>
              <a:rPr lang="en-GB" dirty="0"/>
              <a:t> rules but you cant </a:t>
            </a:r>
            <a:r>
              <a:rPr lang="en-GB" dirty="0" err="1"/>
              <a:t>rdp</a:t>
            </a:r>
            <a:r>
              <a:rPr lang="en-GB" dirty="0"/>
              <a:t> to the webserver running in backend </a:t>
            </a:r>
            <a:r>
              <a:rPr lang="en-GB" dirty="0" err="1"/>
              <a:t>rg</a:t>
            </a:r>
            <a:r>
              <a:rPr lang="en-GB" dirty="0"/>
              <a:t> directly from outside world. For accessing webserver you need to use the </a:t>
            </a:r>
            <a:r>
              <a:rPr lang="en-GB" dirty="0" err="1"/>
              <a:t>jumpbox</a:t>
            </a:r>
            <a:r>
              <a:rPr lang="en-GB" dirty="0"/>
              <a:t>.</a:t>
            </a:r>
          </a:p>
          <a:p>
            <a:r>
              <a:rPr lang="en-GB" dirty="0"/>
              <a:t>In </a:t>
            </a:r>
            <a:r>
              <a:rPr lang="en-GB" dirty="0" err="1"/>
              <a:t>Jbox</a:t>
            </a:r>
            <a:r>
              <a:rPr lang="en-GB" dirty="0"/>
              <a:t>-resource group I am going to deploy a </a:t>
            </a:r>
            <a:r>
              <a:rPr lang="en-GB" dirty="0" err="1"/>
              <a:t>jumpbox</a:t>
            </a:r>
            <a:r>
              <a:rPr lang="en-GB" dirty="0"/>
              <a:t> workstation and its </a:t>
            </a:r>
            <a:r>
              <a:rPr lang="en-GB" dirty="0" err="1"/>
              <a:t>rdp</a:t>
            </a:r>
            <a:r>
              <a:rPr lang="en-GB" dirty="0"/>
              <a:t> is allowed through the firewall using a </a:t>
            </a:r>
            <a:r>
              <a:rPr lang="en-GB" dirty="0" err="1"/>
              <a:t>nat</a:t>
            </a:r>
            <a:r>
              <a:rPr lang="en-GB" dirty="0"/>
              <a:t> firewall rule.</a:t>
            </a:r>
          </a:p>
          <a:p>
            <a:r>
              <a:rPr lang="en-GB" dirty="0"/>
              <a:t>4</a:t>
            </a:r>
            <a:r>
              <a:rPr lang="en-GB" baseline="30000" dirty="0"/>
              <a:t>th</a:t>
            </a:r>
            <a:r>
              <a:rPr lang="en-GB" dirty="0"/>
              <a:t> resource group which is Terra-</a:t>
            </a:r>
            <a:r>
              <a:rPr lang="en-GB" dirty="0" err="1"/>
              <a:t>rg</a:t>
            </a:r>
            <a:r>
              <a:rPr lang="en-GB" dirty="0"/>
              <a:t> was deployed in section 2, it will be used in our future labs, in this resource group I have already deployed a </a:t>
            </a:r>
            <a:r>
              <a:rPr lang="en-GB" dirty="0" err="1"/>
              <a:t>Keyvault</a:t>
            </a:r>
            <a:r>
              <a:rPr lang="en-GB" dirty="0"/>
              <a:t> and Storage account</a:t>
            </a:r>
          </a:p>
          <a:p>
            <a:r>
              <a:rPr lang="en-GB" dirty="0"/>
              <a:t>Which I will be using for secret management and to store the terraform state file in the cloud.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751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Lets start with Setting up the Frontend environment in the next video.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831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.vsdx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602097" cy="244057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Infrastructure Automation with Terraform &amp; Azure </a:t>
            </a:r>
            <a:r>
              <a:rPr lang="en-US" b="1" dirty="0" err="1">
                <a:solidFill>
                  <a:srgbClr val="FFFFFF"/>
                </a:solidFill>
              </a:rPr>
              <a:t>Devops</a:t>
            </a:r>
            <a:r>
              <a:rPr lang="en-US" b="1" dirty="0">
                <a:solidFill>
                  <a:srgbClr val="FFFFFF"/>
                </a:solidFill>
              </a:rPr>
              <a:t> on Azure cloud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5320937"/>
            <a:ext cx="6400800" cy="470263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tx1"/>
                </a:solidFill>
              </a:rPr>
              <a:t>Harshal Mittal</a:t>
            </a:r>
          </a:p>
        </p:txBody>
      </p:sp>
    </p:spTree>
    <p:extLst>
      <p:ext uri="{BB962C8B-B14F-4D97-AF65-F5344CB8AC3E}">
        <p14:creationId xmlns:p14="http://schemas.microsoft.com/office/powerpoint/2010/main" val="54368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28" y="685800"/>
            <a:ext cx="10179732" cy="2743200"/>
          </a:xfrm>
        </p:spPr>
        <p:txBody>
          <a:bodyPr>
            <a:normAutofit/>
          </a:bodyPr>
          <a:lstStyle/>
          <a:p>
            <a:pPr algn="ctr"/>
            <a:r>
              <a:rPr lang="en-GB" sz="4800" b="1" cap="none" dirty="0"/>
              <a:t>Terraform Lab overview and its setup</a:t>
            </a:r>
            <a:br>
              <a:rPr lang="en-GB" sz="4800" b="1" cap="none" dirty="0"/>
            </a:br>
            <a:br>
              <a:rPr lang="en-GB" sz="4800" b="1" cap="none" dirty="0"/>
            </a:br>
            <a:r>
              <a:rPr lang="en-GB" sz="2800" b="1" cap="none" dirty="0"/>
              <a:t>Section 4</a:t>
            </a:r>
          </a:p>
        </p:txBody>
      </p:sp>
    </p:spTree>
    <p:extLst>
      <p:ext uri="{BB962C8B-B14F-4D97-AF65-F5344CB8AC3E}">
        <p14:creationId xmlns:p14="http://schemas.microsoft.com/office/powerpoint/2010/main" val="51867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44929"/>
            <a:ext cx="10959149" cy="704999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Section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1582453"/>
            <a:ext cx="10959147" cy="4705928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Terraform lab overview.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Setting up frontend.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Setting up backend.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Setting up the jump box environment.</a:t>
            </a:r>
          </a:p>
          <a:p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Reviewing the whole lab together.</a:t>
            </a:r>
          </a:p>
        </p:txBody>
      </p:sp>
    </p:spTree>
    <p:extLst>
      <p:ext uri="{BB962C8B-B14F-4D97-AF65-F5344CB8AC3E}">
        <p14:creationId xmlns:p14="http://schemas.microsoft.com/office/powerpoint/2010/main" val="20210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425" y="152631"/>
            <a:ext cx="10959149" cy="666519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Terraform Lab overview 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AB8C39C-F83D-4A18-A687-9B2260EB7E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975986"/>
              </p:ext>
            </p:extLst>
          </p:nvPr>
        </p:nvGraphicFramePr>
        <p:xfrm>
          <a:off x="793987" y="819150"/>
          <a:ext cx="10604024" cy="5536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Visio" r:id="rId4" imgW="10728858" imgH="7597236" progId="Visio.Drawing.15">
                  <p:embed/>
                </p:oleObj>
              </mc:Choice>
              <mc:Fallback>
                <p:oleObj name="Visio" r:id="rId4" imgW="10728858" imgH="759723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3987" y="819150"/>
                        <a:ext cx="10604024" cy="5536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638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4E70-DCB2-4777-BDC3-DCD69BFA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006600"/>
            <a:ext cx="10705839" cy="1165225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Setting up Frontend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59013-9303-42EB-9D1A-E43C406A3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Next video</a:t>
            </a:r>
          </a:p>
        </p:txBody>
      </p:sp>
    </p:spTree>
    <p:extLst>
      <p:ext uri="{BB962C8B-B14F-4D97-AF65-F5344CB8AC3E}">
        <p14:creationId xmlns:p14="http://schemas.microsoft.com/office/powerpoint/2010/main" val="419995655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3953</TotalTime>
  <Words>473</Words>
  <Application>Microsoft Office PowerPoint</Application>
  <PresentationFormat>Widescreen</PresentationFormat>
  <Paragraphs>43</Paragraphs>
  <Slides>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Century Gothic</vt:lpstr>
      <vt:lpstr>Wingdings</vt:lpstr>
      <vt:lpstr>Wingdings 3</vt:lpstr>
      <vt:lpstr>Slice</vt:lpstr>
      <vt:lpstr>Visio</vt:lpstr>
      <vt:lpstr>Infrastructure Automation with Terraform &amp; Azure Devops on Azure cloud</vt:lpstr>
      <vt:lpstr>Terraform Lab overview and its setup  Section 4</vt:lpstr>
      <vt:lpstr>Section Overview</vt:lpstr>
      <vt:lpstr>Terraform Lab overview </vt:lpstr>
      <vt:lpstr>Setting up Frontend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Automation with Terraform &amp; Devops on Azure</dc:title>
  <dc:creator>Mittal, Harshal</dc:creator>
  <cp:lastModifiedBy>Mittal, Harshal</cp:lastModifiedBy>
  <cp:revision>93</cp:revision>
  <dcterms:created xsi:type="dcterms:W3CDTF">2020-07-06T15:04:00Z</dcterms:created>
  <dcterms:modified xsi:type="dcterms:W3CDTF">2020-08-28T18:24:49Z</dcterms:modified>
</cp:coreProperties>
</file>