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73" r:id="rId4"/>
    <p:sldId id="268" r:id="rId5"/>
    <p:sldId id="274" r:id="rId6"/>
    <p:sldId id="275" r:id="rId7"/>
    <p:sldId id="276" r:id="rId8"/>
    <p:sldId id="280" r:id="rId9"/>
    <p:sldId id="281" r:id="rId10"/>
    <p:sldId id="270" r:id="rId11"/>
    <p:sldId id="27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72" d="100"/>
          <a:sy n="72" d="100"/>
        </p:scale>
        <p:origin x="20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20/02/2021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a:t>
            </a:fld>
            <a:endParaRPr lang="en-GB"/>
          </a:p>
        </p:txBody>
      </p:sp>
    </p:spTree>
    <p:extLst>
      <p:ext uri="{BB962C8B-B14F-4D97-AF65-F5344CB8AC3E}">
        <p14:creationId xmlns:p14="http://schemas.microsoft.com/office/powerpoint/2010/main" val="1216781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configure the missing bits of the real life infrastructure scenario to complete the whole infrastructure. And I will use the concatenation of string in </a:t>
            </a:r>
            <a:r>
              <a:rPr lang="en-GB" dirty="0" err="1"/>
              <a:t>nsg</a:t>
            </a:r>
            <a:r>
              <a:rPr lang="en-GB" dirty="0"/>
              <a:t> rules. I will show you.</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10</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cap="none" dirty="0"/>
              <a:t>Let us Test the whole Lab by checking the following actions.</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Access to webserver from Internet.</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RDP to </a:t>
            </a:r>
            <a:r>
              <a:rPr lang="en-GB" sz="1200" b="1" dirty="0" err="1">
                <a:solidFill>
                  <a:schemeClr val="accent6">
                    <a:lumMod val="50000"/>
                  </a:schemeClr>
                </a:solidFill>
              </a:rPr>
              <a:t>Jbox</a:t>
            </a:r>
            <a:r>
              <a:rPr lang="en-GB" sz="1200" b="1" dirty="0">
                <a:solidFill>
                  <a:schemeClr val="accent6">
                    <a:lumMod val="50000"/>
                  </a:schemeClr>
                </a:solidFill>
              </a:rPr>
              <a:t> from Internet.</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RDP to webserver from Jbox-vm01.</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Test whether I can RDP to webserver from Internet.</a:t>
            </a:r>
          </a:p>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GB" sz="1200" b="1" dirty="0">
                <a:solidFill>
                  <a:schemeClr val="accent6">
                    <a:lumMod val="50000"/>
                  </a:schemeClr>
                </a:solidFill>
              </a:rPr>
              <a:t>Check the </a:t>
            </a:r>
            <a:r>
              <a:rPr lang="en-GB" sz="1200" b="1" dirty="0" err="1">
                <a:solidFill>
                  <a:schemeClr val="accent6">
                    <a:lumMod val="50000"/>
                  </a:schemeClr>
                </a:solidFill>
              </a:rPr>
              <a:t>iis</a:t>
            </a:r>
            <a:r>
              <a:rPr lang="en-GB" sz="1200" b="1" dirty="0">
                <a:solidFill>
                  <a:schemeClr val="accent6">
                    <a:lumMod val="50000"/>
                  </a:schemeClr>
                </a:solidFill>
              </a:rPr>
              <a:t>-extension is installed on the webserver.</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Checking the resources on the Azure portal.</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11</a:t>
            </a:fld>
            <a:endParaRPr lang="en-GB"/>
          </a:p>
        </p:txBody>
      </p:sp>
    </p:spTree>
    <p:extLst>
      <p:ext uri="{BB962C8B-B14F-4D97-AF65-F5344CB8AC3E}">
        <p14:creationId xmlns:p14="http://schemas.microsoft.com/office/powerpoint/2010/main" val="370275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concludes section 4. In the next video we are going to learn Input, Output Variables and use of Remote State file setup in the remote storage.</a:t>
            </a:r>
          </a:p>
        </p:txBody>
      </p:sp>
      <p:sp>
        <p:nvSpPr>
          <p:cNvPr id="4" name="Slide Number Placeholder 3"/>
          <p:cNvSpPr>
            <a:spLocks noGrp="1"/>
          </p:cNvSpPr>
          <p:nvPr>
            <p:ph type="sldNum" sz="quarter" idx="5"/>
          </p:nvPr>
        </p:nvSpPr>
        <p:spPr/>
        <p:txBody>
          <a:bodyPr/>
          <a:lstStyle/>
          <a:p>
            <a:fld id="{A7641CA2-D29D-4576-9613-2B9DB261A8C6}" type="slidenum">
              <a:rPr lang="en-GB" smtClean="0"/>
              <a:t>12</a:t>
            </a:fld>
            <a:endParaRPr lang="en-GB"/>
          </a:p>
        </p:txBody>
      </p:sp>
    </p:spTree>
    <p:extLst>
      <p:ext uri="{BB962C8B-B14F-4D97-AF65-F5344CB8AC3E}">
        <p14:creationId xmlns:p14="http://schemas.microsoft.com/office/powerpoint/2010/main" val="155883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I am going to review the whole lab together and deploy the missing configuration and then I am going apply the Terraform configuration to Azure cloud.</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 have setup all 3 environments in the previous labs which includes </a:t>
            </a:r>
            <a:r>
              <a:rPr lang="en-GB" dirty="0" err="1"/>
              <a:t>fe</a:t>
            </a:r>
            <a:r>
              <a:rPr lang="en-GB" dirty="0"/>
              <a:t>, be and </a:t>
            </a:r>
            <a:r>
              <a:rPr lang="en-GB" dirty="0" err="1"/>
              <a:t>jbox</a:t>
            </a:r>
            <a:r>
              <a:rPr lang="en-GB" dirty="0"/>
              <a:t> environments.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still there is no way to test the webserver and no way to access it which is running behind the firewall.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will fix all the missing bits in this lab and then I will test the whole lab. </a:t>
            </a:r>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missing bits of the puzzle left to configure.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 am going to setup the peering between the Fe-vnet and Web-vnet so the web traffic coming through the firewall can be routed to webserver and I can </a:t>
            </a:r>
            <a:r>
              <a:rPr lang="en-GB" dirty="0" err="1"/>
              <a:t>rdp</a:t>
            </a:r>
            <a:r>
              <a:rPr lang="en-GB" dirty="0"/>
              <a:t> to webserver using </a:t>
            </a:r>
            <a:r>
              <a:rPr lang="en-GB" dirty="0" err="1"/>
              <a:t>jbox</a:t>
            </a:r>
            <a:r>
              <a:rPr lang="en-GB" dirty="0"/>
              <a:t> </a:t>
            </a:r>
            <a:r>
              <a:rPr lang="en-GB" dirty="0" err="1"/>
              <a:t>vm</a:t>
            </a: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 am also going to apply 2 </a:t>
            </a:r>
            <a:r>
              <a:rPr lang="en-GB" dirty="0" err="1"/>
              <a:t>nat</a:t>
            </a:r>
            <a:r>
              <a:rPr lang="en-GB" dirty="0"/>
              <a:t> rules on the firewall to allow access to webserver and </a:t>
            </a:r>
            <a:r>
              <a:rPr lang="en-GB" dirty="0" err="1"/>
              <a:t>rdp</a:t>
            </a:r>
            <a:r>
              <a:rPr lang="en-GB" dirty="0"/>
              <a:t> to </a:t>
            </a:r>
            <a:r>
              <a:rPr lang="en-GB" dirty="0" err="1"/>
              <a:t>jbox</a:t>
            </a:r>
            <a:r>
              <a:rPr lang="en-GB" dirty="0"/>
              <a:t> from internet.</a:t>
            </a:r>
          </a:p>
          <a:p>
            <a:pPr marL="171450" indent="-171450">
              <a:buFont typeface="Arial" panose="020B0604020202020204" pitchFamily="34" charset="0"/>
              <a:buChar char="•"/>
            </a:pPr>
            <a:r>
              <a:rPr lang="en-GB" dirty="0"/>
              <a:t>In the last I am going to allow </a:t>
            </a:r>
            <a:r>
              <a:rPr lang="en-GB" dirty="0" err="1"/>
              <a:t>rdp</a:t>
            </a:r>
            <a:r>
              <a:rPr lang="en-GB" dirty="0"/>
              <a:t> access to webserver from the </a:t>
            </a:r>
            <a:r>
              <a:rPr lang="en-GB" dirty="0" err="1"/>
              <a:t>jbox-vm</a:t>
            </a:r>
            <a:r>
              <a:rPr lang="en-GB" dirty="0"/>
              <a:t>.</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702751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cap="none" dirty="0"/>
              <a:t>Let us learn the use of concatenation in strings</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It is used to customise variable name and generation names to follow naming conventions.</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For example A </a:t>
            </a:r>
            <a:r>
              <a:rPr lang="en-GB" sz="1200" b="1" dirty="0" err="1">
                <a:solidFill>
                  <a:schemeClr val="accent6">
                    <a:lumMod val="50000"/>
                  </a:schemeClr>
                </a:solidFill>
              </a:rPr>
              <a:t>vm</a:t>
            </a:r>
            <a:r>
              <a:rPr lang="en-GB" sz="1200" b="1" dirty="0">
                <a:solidFill>
                  <a:schemeClr val="accent6">
                    <a:lumMod val="50000"/>
                  </a:schemeClr>
                </a:solidFill>
              </a:rPr>
              <a:t> prefix name can be used to generate the name of related resources</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Such as </a:t>
            </a:r>
            <a:r>
              <a:rPr lang="en-GB" sz="1200" b="1" dirty="0" err="1">
                <a:solidFill>
                  <a:schemeClr val="accent6">
                    <a:lumMod val="50000"/>
                  </a:schemeClr>
                </a:solidFill>
              </a:rPr>
              <a:t>vmname</a:t>
            </a:r>
            <a:r>
              <a:rPr lang="en-GB" sz="1200" b="1" dirty="0">
                <a:solidFill>
                  <a:schemeClr val="accent6">
                    <a:lumMod val="50000"/>
                  </a:schemeClr>
                </a:solidFill>
              </a:rPr>
              <a:t>, its </a:t>
            </a:r>
            <a:r>
              <a:rPr lang="en-GB" sz="1200" b="1" dirty="0" err="1">
                <a:solidFill>
                  <a:schemeClr val="accent6">
                    <a:lumMod val="50000"/>
                  </a:schemeClr>
                </a:solidFill>
              </a:rPr>
              <a:t>nic</a:t>
            </a:r>
            <a:r>
              <a:rPr lang="en-GB" sz="1200" b="1" dirty="0">
                <a:solidFill>
                  <a:schemeClr val="accent6">
                    <a:lumMod val="50000"/>
                  </a:schemeClr>
                </a:solidFill>
              </a:rPr>
              <a:t> name, its </a:t>
            </a:r>
            <a:r>
              <a:rPr lang="en-GB" sz="1200" b="1" dirty="0" err="1">
                <a:solidFill>
                  <a:schemeClr val="accent6">
                    <a:lumMod val="50000"/>
                  </a:schemeClr>
                </a:solidFill>
              </a:rPr>
              <a:t>nsg</a:t>
            </a:r>
            <a:r>
              <a:rPr lang="en-GB" sz="1200" b="1" dirty="0">
                <a:solidFill>
                  <a:schemeClr val="accent6">
                    <a:lumMod val="50000"/>
                  </a:schemeClr>
                </a:solidFill>
              </a:rPr>
              <a:t> name and its </a:t>
            </a:r>
            <a:r>
              <a:rPr lang="en-GB" sz="1200" b="1" dirty="0" err="1">
                <a:solidFill>
                  <a:schemeClr val="accent6">
                    <a:lumMod val="50000"/>
                  </a:schemeClr>
                </a:solidFill>
              </a:rPr>
              <a:t>osdisk</a:t>
            </a:r>
            <a:r>
              <a:rPr lang="en-GB" sz="1200" b="1" dirty="0">
                <a:solidFill>
                  <a:schemeClr val="accent6">
                    <a:lumMod val="50000"/>
                  </a:schemeClr>
                </a:solidFill>
              </a:rPr>
              <a:t> name</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So for example for our webserver the </a:t>
            </a:r>
            <a:r>
              <a:rPr lang="en-GB" sz="1200" b="1" dirty="0" err="1">
                <a:solidFill>
                  <a:schemeClr val="accent6">
                    <a:lumMod val="50000"/>
                  </a:schemeClr>
                </a:solidFill>
              </a:rPr>
              <a:t>vm</a:t>
            </a:r>
            <a:r>
              <a:rPr lang="en-GB" sz="1200" b="1" dirty="0">
                <a:solidFill>
                  <a:schemeClr val="accent6">
                    <a:lumMod val="50000"/>
                  </a:schemeClr>
                </a:solidFill>
              </a:rPr>
              <a:t> prefix web can be used</a:t>
            </a:r>
          </a:p>
          <a:p>
            <a:pPr marL="457200" indent="-457200" algn="just">
              <a:lnSpc>
                <a:spcPct val="150000"/>
              </a:lnSpc>
              <a:buFont typeface="Wingdings" panose="05000000000000000000" pitchFamily="2" charset="2"/>
              <a:buChar char="v"/>
            </a:pPr>
            <a:r>
              <a:rPr lang="en-GB" sz="1200" b="1" dirty="0" err="1">
                <a:solidFill>
                  <a:schemeClr val="accent6">
                    <a:lumMod val="50000"/>
                  </a:schemeClr>
                </a:solidFill>
              </a:rPr>
              <a:t>Suffies</a:t>
            </a:r>
            <a:r>
              <a:rPr lang="en-GB" sz="1200" b="1" dirty="0">
                <a:solidFill>
                  <a:schemeClr val="accent6">
                    <a:lumMod val="50000"/>
                  </a:schemeClr>
                </a:solidFill>
              </a:rPr>
              <a:t> can –vm01, -</a:t>
            </a:r>
            <a:r>
              <a:rPr lang="en-GB" sz="1200" b="1" dirty="0" err="1">
                <a:solidFill>
                  <a:schemeClr val="accent6">
                    <a:lumMod val="50000"/>
                  </a:schemeClr>
                </a:solidFill>
              </a:rPr>
              <a:t>nic</a:t>
            </a:r>
            <a:r>
              <a:rPr lang="en-GB" sz="1200" b="1" dirty="0">
                <a:solidFill>
                  <a:schemeClr val="accent6">
                    <a:lumMod val="50000"/>
                  </a:schemeClr>
                </a:solidFill>
              </a:rPr>
              <a:t>, -</a:t>
            </a:r>
            <a:r>
              <a:rPr lang="en-GB" sz="1200" b="1" dirty="0" err="1">
                <a:solidFill>
                  <a:schemeClr val="accent6">
                    <a:lumMod val="50000"/>
                  </a:schemeClr>
                </a:solidFill>
              </a:rPr>
              <a:t>nsg</a:t>
            </a:r>
            <a:r>
              <a:rPr lang="en-GB" sz="1200" b="1" dirty="0">
                <a:solidFill>
                  <a:schemeClr val="accent6">
                    <a:lumMod val="50000"/>
                  </a:schemeClr>
                </a:solidFill>
              </a:rPr>
              <a:t>, -</a:t>
            </a:r>
            <a:r>
              <a:rPr lang="en-GB" sz="1200" b="1" dirty="0" err="1">
                <a:solidFill>
                  <a:schemeClr val="accent6">
                    <a:lumMod val="50000"/>
                  </a:schemeClr>
                </a:solidFill>
              </a:rPr>
              <a:t>osdisk</a:t>
            </a:r>
            <a:endParaRPr lang="en-GB" sz="1200" b="1" dirty="0">
              <a:solidFill>
                <a:schemeClr val="accent6">
                  <a:lumMod val="50000"/>
                </a:schemeClr>
              </a:solidFill>
            </a:endParaRP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And after concatenation we can get the formatted variables name as web-vm01, web-</a:t>
            </a:r>
            <a:r>
              <a:rPr lang="en-GB" sz="1200" b="1" dirty="0" err="1">
                <a:solidFill>
                  <a:schemeClr val="accent6">
                    <a:lumMod val="50000"/>
                  </a:schemeClr>
                </a:solidFill>
              </a:rPr>
              <a:t>nic</a:t>
            </a:r>
            <a:r>
              <a:rPr lang="en-GB" sz="1200" b="1" dirty="0">
                <a:solidFill>
                  <a:schemeClr val="accent6">
                    <a:lumMod val="50000"/>
                  </a:schemeClr>
                </a:solidFill>
              </a:rPr>
              <a:t>, web-</a:t>
            </a:r>
            <a:r>
              <a:rPr lang="en-GB" sz="1200" b="1" dirty="0" err="1">
                <a:solidFill>
                  <a:schemeClr val="accent6">
                    <a:lumMod val="50000"/>
                  </a:schemeClr>
                </a:solidFill>
              </a:rPr>
              <a:t>nsg</a:t>
            </a:r>
            <a:r>
              <a:rPr lang="en-GB" sz="1200" b="1" dirty="0">
                <a:solidFill>
                  <a:schemeClr val="accent6">
                    <a:lumMod val="50000"/>
                  </a:schemeClr>
                </a:solidFill>
              </a:rPr>
              <a:t> and web-</a:t>
            </a:r>
            <a:r>
              <a:rPr lang="en-GB" sz="1200" b="1" dirty="0" err="1">
                <a:solidFill>
                  <a:schemeClr val="accent6">
                    <a:lumMod val="50000"/>
                  </a:schemeClr>
                </a:solidFill>
              </a:rPr>
              <a:t>osdisk</a:t>
            </a:r>
            <a:r>
              <a:rPr lang="en-GB" sz="1200" b="1" dirty="0">
                <a:solidFill>
                  <a:schemeClr val="accent6">
                    <a:lumMod val="50000"/>
                  </a:schemeClr>
                </a:solidFill>
              </a:rPr>
              <a:t>.</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In the same way for </a:t>
            </a:r>
            <a:r>
              <a:rPr lang="en-GB" sz="1200" b="1" dirty="0" err="1">
                <a:solidFill>
                  <a:schemeClr val="accent6">
                    <a:lumMod val="50000"/>
                  </a:schemeClr>
                </a:solidFill>
              </a:rPr>
              <a:t>jumpbox</a:t>
            </a:r>
            <a:r>
              <a:rPr lang="en-GB" sz="1200" b="1" dirty="0">
                <a:solidFill>
                  <a:schemeClr val="accent6">
                    <a:lumMod val="50000"/>
                  </a:schemeClr>
                </a:solidFill>
              </a:rPr>
              <a:t> </a:t>
            </a:r>
            <a:r>
              <a:rPr lang="en-GB" sz="1200" b="1" dirty="0" err="1">
                <a:solidFill>
                  <a:schemeClr val="accent6">
                    <a:lumMod val="50000"/>
                  </a:schemeClr>
                </a:solidFill>
              </a:rPr>
              <a:t>vm</a:t>
            </a:r>
            <a:r>
              <a:rPr lang="en-GB" sz="1200" b="1" dirty="0">
                <a:solidFill>
                  <a:schemeClr val="accent6">
                    <a:lumMod val="50000"/>
                  </a:schemeClr>
                </a:solidFill>
              </a:rPr>
              <a:t>, I can generate the related resources name just by changing the prefix as </a:t>
            </a:r>
            <a:r>
              <a:rPr lang="en-GB" sz="1200" b="1" dirty="0" err="1">
                <a:solidFill>
                  <a:schemeClr val="accent6">
                    <a:lumMod val="50000"/>
                  </a:schemeClr>
                </a:solidFill>
              </a:rPr>
              <a:t>jbox</a:t>
            </a:r>
            <a:r>
              <a:rPr lang="en-GB" sz="1200" b="1" dirty="0">
                <a:solidFill>
                  <a:schemeClr val="accent6">
                    <a:lumMod val="50000"/>
                  </a:schemeClr>
                </a:solidFill>
              </a:rPr>
              <a:t> and variable names after concatenation will be jbox-vm01, </a:t>
            </a:r>
            <a:r>
              <a:rPr lang="en-GB" sz="1200" b="1" dirty="0" err="1">
                <a:solidFill>
                  <a:schemeClr val="accent6">
                    <a:lumMod val="50000"/>
                  </a:schemeClr>
                </a:solidFill>
              </a:rPr>
              <a:t>jbox-nic</a:t>
            </a:r>
            <a:r>
              <a:rPr lang="en-GB" sz="1200" b="1" dirty="0">
                <a:solidFill>
                  <a:schemeClr val="accent6">
                    <a:lumMod val="50000"/>
                  </a:schemeClr>
                </a:solidFill>
              </a:rPr>
              <a:t>, </a:t>
            </a:r>
            <a:r>
              <a:rPr lang="en-GB" sz="1200" b="1" dirty="0" err="1">
                <a:solidFill>
                  <a:schemeClr val="accent6">
                    <a:lumMod val="50000"/>
                  </a:schemeClr>
                </a:solidFill>
              </a:rPr>
              <a:t>jbox-nsg</a:t>
            </a:r>
            <a:r>
              <a:rPr lang="en-GB" sz="1200" b="1" dirty="0">
                <a:solidFill>
                  <a:schemeClr val="accent6">
                    <a:lumMod val="50000"/>
                  </a:schemeClr>
                </a:solidFill>
              </a:rPr>
              <a:t> and </a:t>
            </a:r>
            <a:r>
              <a:rPr lang="en-GB" sz="1200" b="1" dirty="0" err="1">
                <a:solidFill>
                  <a:schemeClr val="accent6">
                    <a:lumMod val="50000"/>
                  </a:schemeClr>
                </a:solidFill>
              </a:rPr>
              <a:t>jbox-osdisk</a:t>
            </a:r>
            <a:r>
              <a:rPr lang="en-GB" sz="1200" b="1" dirty="0">
                <a:solidFill>
                  <a:schemeClr val="accent6">
                    <a:lumMod val="50000"/>
                  </a:schemeClr>
                </a:solidFill>
              </a:rPr>
              <a:t>.</a:t>
            </a:r>
          </a:p>
          <a:p>
            <a:pPr marL="457200" indent="-457200" algn="just">
              <a:lnSpc>
                <a:spcPct val="150000"/>
              </a:lnSpc>
              <a:buFont typeface="Wingdings" panose="05000000000000000000" pitchFamily="2" charset="2"/>
              <a:buChar char="v"/>
            </a:pPr>
            <a:r>
              <a:rPr lang="en-GB" sz="1200" b="1" dirty="0">
                <a:solidFill>
                  <a:schemeClr val="accent6">
                    <a:lumMod val="50000"/>
                  </a:schemeClr>
                </a:solidFill>
              </a:rPr>
              <a:t>I will use the same technique to generate the whole environment variables name just by adding env prefix to the name so in this way we can generate the names dynamically by using less number of variables, examples of env prefix can be Test for test env, Preprod for pre production env and Prod for production env.</a:t>
            </a:r>
          </a:p>
          <a:p>
            <a:pPr marL="457200" indent="-457200" algn="just">
              <a:lnSpc>
                <a:spcPct val="150000"/>
              </a:lnSpc>
              <a:buFont typeface="Wingdings" panose="05000000000000000000" pitchFamily="2" charset="2"/>
              <a:buChar char="v"/>
            </a:pPr>
            <a:endParaRPr lang="en-GB" sz="1200" b="1" dirty="0">
              <a:solidFill>
                <a:schemeClr val="accent6">
                  <a:lumMod val="50000"/>
                </a:schemeClr>
              </a:solidFill>
            </a:endParaRPr>
          </a:p>
          <a:p>
            <a:pPr algn="just">
              <a:lnSpc>
                <a:spcPct val="150000"/>
              </a:lnSpc>
            </a:pPr>
            <a:endParaRPr lang="en-GB" sz="1200" b="1" dirty="0">
              <a:solidFill>
                <a:schemeClr val="accent6">
                  <a:lumMod val="50000"/>
                </a:schemeClr>
              </a:solidFill>
            </a:endParaRP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2228032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200" b="1" dirty="0">
                <a:solidFill>
                  <a:schemeClr val="accent6">
                    <a:lumMod val="50000"/>
                  </a:schemeClr>
                </a:solidFill>
              </a:rPr>
              <a:t>Let us do the concatenation in strings</a:t>
            </a:r>
          </a:p>
          <a:p>
            <a:pPr algn="just">
              <a:lnSpc>
                <a:spcPct val="150000"/>
              </a:lnSpc>
            </a:pPr>
            <a:r>
              <a:rPr lang="en-GB" sz="1200" b="1" dirty="0">
                <a:solidFill>
                  <a:schemeClr val="accent6">
                    <a:lumMod val="50000"/>
                  </a:schemeClr>
                </a:solidFill>
              </a:rPr>
              <a:t>So if </a:t>
            </a:r>
            <a:r>
              <a:rPr lang="en-GB" sz="1200" b="1" dirty="0" err="1">
                <a:solidFill>
                  <a:schemeClr val="accent6">
                    <a:lumMod val="50000"/>
                  </a:schemeClr>
                </a:solidFill>
              </a:rPr>
              <a:t>VMprefix</a:t>
            </a:r>
            <a:r>
              <a:rPr lang="en-GB" sz="1200" b="1" dirty="0">
                <a:solidFill>
                  <a:schemeClr val="accent6">
                    <a:lumMod val="50000"/>
                  </a:schemeClr>
                </a:solidFill>
              </a:rPr>
              <a:t> as input variable can be referenced as </a:t>
            </a:r>
            <a:r>
              <a:rPr lang="en-GB" sz="1200" b="1" dirty="0" err="1">
                <a:solidFill>
                  <a:schemeClr val="accent6">
                    <a:lumMod val="50000"/>
                  </a:schemeClr>
                </a:solidFill>
              </a:rPr>
              <a:t>var.vmprefix</a:t>
            </a:r>
            <a:endParaRPr lang="en-GB" sz="1200" b="1" dirty="0">
              <a:solidFill>
                <a:schemeClr val="accent6">
                  <a:lumMod val="50000"/>
                </a:schemeClr>
              </a:solidFill>
            </a:endParaRPr>
          </a:p>
          <a:p>
            <a:pPr algn="just">
              <a:lnSpc>
                <a:spcPct val="150000"/>
              </a:lnSpc>
            </a:pPr>
            <a:r>
              <a:rPr lang="en-GB" sz="1200" b="1" dirty="0">
                <a:solidFill>
                  <a:schemeClr val="accent6">
                    <a:lumMod val="50000"/>
                  </a:schemeClr>
                </a:solidFill>
              </a:rPr>
              <a:t>And the </a:t>
            </a:r>
            <a:r>
              <a:rPr lang="en-GB" sz="1200" b="1" dirty="0" err="1">
                <a:solidFill>
                  <a:schemeClr val="accent6">
                    <a:lumMod val="50000"/>
                  </a:schemeClr>
                </a:solidFill>
              </a:rPr>
              <a:t>VMname</a:t>
            </a:r>
            <a:r>
              <a:rPr lang="en-GB" sz="1200" b="1" dirty="0">
                <a:solidFill>
                  <a:schemeClr val="accent6">
                    <a:lumMod val="50000"/>
                  </a:schemeClr>
                </a:solidFill>
              </a:rPr>
              <a:t> can be generated by </a:t>
            </a:r>
            <a:r>
              <a:rPr lang="en-GB" sz="1200" b="1" dirty="0" err="1">
                <a:solidFill>
                  <a:schemeClr val="accent6">
                    <a:lumMod val="50000"/>
                  </a:schemeClr>
                </a:solidFill>
              </a:rPr>
              <a:t>var.vmprefix</a:t>
            </a:r>
            <a:r>
              <a:rPr lang="en-GB" sz="1200" b="1" dirty="0">
                <a:solidFill>
                  <a:schemeClr val="accent6">
                    <a:lumMod val="50000"/>
                  </a:schemeClr>
                </a:solidFill>
              </a:rPr>
              <a:t> concatenated with -vm01.</a:t>
            </a:r>
            <a:endParaRPr lang="en-GB" sz="1200" b="1" dirty="0">
              <a:solidFill>
                <a:schemeClr val="tx1"/>
              </a:solidFill>
            </a:endParaRPr>
          </a:p>
          <a:p>
            <a:pPr marL="342900" indent="-342900">
              <a:spcBef>
                <a:spcPts val="900"/>
              </a:spcBef>
              <a:spcAft>
                <a:spcPts val="900"/>
              </a:spcAft>
              <a:buFont typeface="Wingdings" panose="05000000000000000000" pitchFamily="2" charset="2"/>
              <a:buChar char="v"/>
            </a:pPr>
            <a:r>
              <a:rPr lang="en-GB" sz="1200" b="1" dirty="0">
                <a:solidFill>
                  <a:schemeClr val="accent6">
                    <a:lumMod val="50000"/>
                  </a:schemeClr>
                </a:solidFill>
              </a:rPr>
              <a:t>For concatenation of string, pass the reference value inside </a:t>
            </a:r>
            <a:r>
              <a:rPr lang="en-GB" sz="1200" b="1" dirty="0">
                <a:solidFill>
                  <a:schemeClr val="accent3">
                    <a:lumMod val="60000"/>
                    <a:lumOff val="40000"/>
                  </a:schemeClr>
                </a:solidFill>
              </a:rPr>
              <a:t>${}</a:t>
            </a:r>
            <a:r>
              <a:rPr lang="en-GB" sz="1200" b="1" dirty="0">
                <a:solidFill>
                  <a:schemeClr val="accent6">
                    <a:lumMod val="50000"/>
                  </a:schemeClr>
                </a:solidFill>
              </a:rPr>
              <a:t> followed by second string.</a:t>
            </a:r>
          </a:p>
          <a:p>
            <a:pPr marL="342900" indent="-342900">
              <a:spcBef>
                <a:spcPts val="900"/>
              </a:spcBef>
              <a:spcAft>
                <a:spcPts val="900"/>
              </a:spcAft>
              <a:buFont typeface="Wingdings" panose="05000000000000000000" pitchFamily="2" charset="2"/>
              <a:buChar char="v"/>
            </a:pPr>
            <a:r>
              <a:rPr lang="en-GB" sz="1200" b="1" dirty="0">
                <a:solidFill>
                  <a:schemeClr val="accent6">
                    <a:lumMod val="50000"/>
                  </a:schemeClr>
                </a:solidFill>
              </a:rPr>
              <a:t>After concatenation, the result will also be a string so need to put everything inside the double quote </a:t>
            </a:r>
            <a:r>
              <a:rPr lang="en-GB" sz="1200" b="1" dirty="0">
                <a:solidFill>
                  <a:schemeClr val="tx1">
                    <a:lumMod val="95000"/>
                  </a:schemeClr>
                </a:solidFill>
              </a:rPr>
              <a:t>“”</a:t>
            </a:r>
            <a:r>
              <a:rPr lang="en-GB" sz="1200" b="1" dirty="0">
                <a:solidFill>
                  <a:schemeClr val="accent6">
                    <a:lumMod val="50000"/>
                  </a:schemeClr>
                </a:solidFill>
              </a:rPr>
              <a:t>.</a:t>
            </a:r>
          </a:p>
          <a:p>
            <a:pPr algn="just">
              <a:lnSpc>
                <a:spcPct val="150000"/>
              </a:lnSpc>
            </a:pPr>
            <a:r>
              <a:rPr lang="en-GB" sz="2400" b="1" dirty="0">
                <a:solidFill>
                  <a:schemeClr val="tx1"/>
                </a:solidFill>
              </a:rPr>
              <a:t>  for example the </a:t>
            </a:r>
            <a:r>
              <a:rPr lang="en-GB" sz="2400" b="1" dirty="0" err="1">
                <a:solidFill>
                  <a:schemeClr val="tx1"/>
                </a:solidFill>
              </a:rPr>
              <a:t>Vmname</a:t>
            </a:r>
            <a:r>
              <a:rPr lang="en-GB" sz="2400" b="1" dirty="0">
                <a:solidFill>
                  <a:schemeClr val="tx1"/>
                </a:solidFill>
              </a:rPr>
              <a:t> in Terraform can be written as </a:t>
            </a:r>
            <a:r>
              <a:rPr lang="en-GB" sz="2400" b="1" dirty="0" err="1">
                <a:solidFill>
                  <a:schemeClr val="tx1"/>
                </a:solidFill>
              </a:rPr>
              <a:t>vmname</a:t>
            </a:r>
            <a:r>
              <a:rPr lang="en-GB" sz="2400" b="1" dirty="0">
                <a:solidFill>
                  <a:schemeClr val="tx1"/>
                </a:solidFill>
              </a:rPr>
              <a:t>  = </a:t>
            </a:r>
            <a:r>
              <a:rPr lang="en-GB" sz="2400" b="1" dirty="0" err="1">
                <a:solidFill>
                  <a:schemeClr val="tx1"/>
                </a:solidFill>
              </a:rPr>
              <a:t>var.vmprefix</a:t>
            </a:r>
            <a:endParaRPr lang="en-GB" sz="2400" b="1" dirty="0">
              <a:solidFill>
                <a:schemeClr val="tx1"/>
              </a:solidFill>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2400" b="1" dirty="0">
                <a:solidFill>
                  <a:schemeClr val="accent6">
                    <a:lumMod val="50000"/>
                  </a:schemeClr>
                </a:solidFill>
              </a:rPr>
              <a:t>As var. prefix is a reference value so put it inside ${}</a:t>
            </a:r>
            <a:endParaRPr lang="en-GB" sz="4400" b="1" dirty="0">
              <a:solidFill>
                <a:srgbClr val="00FF00"/>
              </a:solidFill>
            </a:endParaRPr>
          </a:p>
          <a:p>
            <a:pPr algn="just">
              <a:lnSpc>
                <a:spcPct val="150000"/>
              </a:lnSpc>
            </a:pPr>
            <a:endParaRPr lang="en-GB" sz="2400" b="1" dirty="0">
              <a:solidFill>
                <a:srgbClr val="00FF00"/>
              </a:solidFill>
            </a:endParaRP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1691684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2400" b="1" dirty="0">
                <a:solidFill>
                  <a:srgbClr val="00FF00"/>
                </a:solidFill>
              </a:rPr>
              <a:t>Followed by the second string.</a:t>
            </a:r>
          </a:p>
          <a:p>
            <a:pPr algn="just">
              <a:lnSpc>
                <a:spcPct val="150000"/>
              </a:lnSpc>
            </a:pPr>
            <a:endParaRPr lang="en-GB" sz="2400" b="1" dirty="0">
              <a:solidFill>
                <a:srgbClr val="00FF00"/>
              </a:solidFill>
            </a:endParaRP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69830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2400" b="1" dirty="0">
                <a:solidFill>
                  <a:srgbClr val="00FF00"/>
                </a:solidFill>
              </a:rPr>
              <a:t>As the result of concatenation of strings will also be string to put </a:t>
            </a:r>
            <a:r>
              <a:rPr lang="en-GB" sz="2400" b="1" dirty="0" err="1">
                <a:solidFill>
                  <a:srgbClr val="00FF00"/>
                </a:solidFill>
              </a:rPr>
              <a:t>everying</a:t>
            </a:r>
            <a:r>
              <a:rPr lang="en-GB" sz="2400" b="1" dirty="0">
                <a:solidFill>
                  <a:srgbClr val="00FF00"/>
                </a:solidFill>
              </a:rPr>
              <a:t> inside the double quote.</a:t>
            </a:r>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142275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2400" b="1" dirty="0">
                <a:solidFill>
                  <a:srgbClr val="00FF00"/>
                </a:solidFill>
              </a:rPr>
              <a:t>So that is how we can concatenate strings in Terraform.</a:t>
            </a:r>
          </a:p>
        </p:txBody>
      </p:sp>
      <p:sp>
        <p:nvSpPr>
          <p:cNvPr id="4" name="Slide Number Placeholder 3"/>
          <p:cNvSpPr>
            <a:spLocks noGrp="1"/>
          </p:cNvSpPr>
          <p:nvPr>
            <p:ph type="sldNum" sz="quarter" idx="5"/>
          </p:nvPr>
        </p:nvSpPr>
        <p:spPr/>
        <p:txBody>
          <a:bodyPr/>
          <a:lstStyle/>
          <a:p>
            <a:fld id="{A7641CA2-D29D-4576-9613-2B9DB261A8C6}" type="slidenum">
              <a:rPr lang="en-GB" smtClean="0"/>
              <a:t>9</a:t>
            </a:fld>
            <a:endParaRPr lang="en-GB"/>
          </a:p>
        </p:txBody>
      </p:sp>
    </p:spTree>
    <p:extLst>
      <p:ext uri="{BB962C8B-B14F-4D97-AF65-F5344CB8AC3E}">
        <p14:creationId xmlns:p14="http://schemas.microsoft.com/office/powerpoint/2010/main" val="410051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2/20/2021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375656"/>
            <a:ext cx="10959149" cy="760417"/>
          </a:xfrm>
        </p:spPr>
        <p:txBody>
          <a:bodyPr>
            <a:noAutofit/>
          </a:bodyPr>
          <a:lstStyle/>
          <a:p>
            <a:pPr algn="ctr"/>
            <a:r>
              <a:rPr lang="en-GB" sz="4400" b="1" cap="none" dirty="0"/>
              <a:t>Test the whole Lab</a:t>
            </a:r>
          </a:p>
        </p:txBody>
      </p:sp>
      <p:sp>
        <p:nvSpPr>
          <p:cNvPr id="5" name="Text Placeholder 2">
            <a:extLst>
              <a:ext uri="{FF2B5EF4-FFF2-40B4-BE49-F238E27FC236}">
                <a16:creationId xmlns:a16="http://schemas.microsoft.com/office/drawing/2014/main" id="{11ACB4F3-2919-46C9-81A2-00A0C907F4A7}"/>
              </a:ext>
            </a:extLst>
          </p:cNvPr>
          <p:cNvSpPr>
            <a:spLocks noGrp="1"/>
          </p:cNvSpPr>
          <p:nvPr>
            <p:ph type="body" idx="1"/>
          </p:nvPr>
        </p:nvSpPr>
        <p:spPr>
          <a:xfrm>
            <a:off x="684213" y="1648691"/>
            <a:ext cx="11133714" cy="4345709"/>
          </a:xfrm>
        </p:spPr>
        <p:txBody>
          <a:bodyPr>
            <a:normAutofit fontScale="92500" lnSpcReduction="10000"/>
          </a:bodyPr>
          <a:lstStyle/>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HTTP to webserver from Internet.</a:t>
            </a: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RDP to Jbox-vm01 from Internet.</a:t>
            </a: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RDP to webserver from Jbox-vm01.</a:t>
            </a: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We can’t RDP to webserver from Internet.</a:t>
            </a: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Check the </a:t>
            </a:r>
            <a:r>
              <a:rPr lang="en-GB" sz="2800" b="1" dirty="0" err="1">
                <a:solidFill>
                  <a:schemeClr val="accent6">
                    <a:lumMod val="50000"/>
                  </a:schemeClr>
                </a:solidFill>
              </a:rPr>
              <a:t>iis</a:t>
            </a:r>
            <a:r>
              <a:rPr lang="en-GB" sz="2800" b="1" dirty="0">
                <a:solidFill>
                  <a:schemeClr val="accent6">
                    <a:lumMod val="50000"/>
                  </a:schemeClr>
                </a:solidFill>
              </a:rPr>
              <a:t>-extension is installed on the webserver.</a:t>
            </a: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Checking the resources on the Azure portal.</a:t>
            </a:r>
          </a:p>
        </p:txBody>
      </p:sp>
    </p:spTree>
    <p:extLst>
      <p:ext uri="{BB962C8B-B14F-4D97-AF65-F5344CB8AC3E}">
        <p14:creationId xmlns:p14="http://schemas.microsoft.com/office/powerpoint/2010/main" val="265078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1066800"/>
            <a:ext cx="10705839" cy="2826327"/>
          </a:xfrm>
        </p:spPr>
        <p:txBody>
          <a:bodyPr>
            <a:normAutofit/>
          </a:bodyPr>
          <a:lstStyle/>
          <a:p>
            <a:pPr algn="ctr"/>
            <a:r>
              <a:rPr lang="en-GB" sz="4800" b="1" cap="none" dirty="0"/>
              <a:t>Input, Output Variables and Remote State Storage.</a:t>
            </a:r>
            <a:br>
              <a:rPr lang="en-GB" sz="4800" b="1" cap="none" dirty="0"/>
            </a:br>
            <a:br>
              <a:rPr lang="en-GB" sz="4800" b="1" cap="none" dirty="0"/>
            </a:br>
            <a:r>
              <a:rPr lang="en-GB" sz="3100" b="1" cap="none" dirty="0"/>
              <a:t>section 5</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Reviewing the whole lab together</a:t>
            </a:r>
            <a:br>
              <a:rPr lang="en-GB" sz="4800" b="1" cap="none" dirty="0"/>
            </a:br>
            <a:br>
              <a:rPr lang="en-GB" sz="4800" b="1" cap="none" dirty="0"/>
            </a:br>
            <a:r>
              <a:rPr lang="en-GB" sz="2800" b="1" cap="none" dirty="0"/>
              <a:t>Section 4</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7111"/>
            <a:ext cx="10959149" cy="788126"/>
          </a:xfrm>
        </p:spPr>
        <p:txBody>
          <a:bodyPr>
            <a:noAutofit/>
          </a:bodyPr>
          <a:lstStyle/>
          <a:p>
            <a:pPr algn="ctr"/>
            <a:r>
              <a:rPr lang="en-GB" sz="4400" b="1" cap="none" dirty="0"/>
              <a:t>Reviewing the whole lab together</a:t>
            </a:r>
          </a:p>
        </p:txBody>
      </p:sp>
      <p:pic>
        <p:nvPicPr>
          <p:cNvPr id="6" name="Picture 5">
            <a:extLst>
              <a:ext uri="{FF2B5EF4-FFF2-40B4-BE49-F238E27FC236}">
                <a16:creationId xmlns:a16="http://schemas.microsoft.com/office/drawing/2014/main" id="{E84FFB41-F2FD-4ECC-966E-360D60B1CF79}"/>
              </a:ext>
            </a:extLst>
          </p:cNvPr>
          <p:cNvPicPr>
            <a:picLocks noChangeAspect="1"/>
          </p:cNvPicPr>
          <p:nvPr/>
        </p:nvPicPr>
        <p:blipFill>
          <a:blip r:embed="rId3"/>
          <a:stretch>
            <a:fillRect/>
          </a:stretch>
        </p:blipFill>
        <p:spPr>
          <a:xfrm>
            <a:off x="548639" y="1163781"/>
            <a:ext cx="11094721" cy="5181602"/>
          </a:xfrm>
          <a:prstGeom prst="rect">
            <a:avLst/>
          </a:prstGeom>
        </p:spPr>
      </p:pic>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375656"/>
            <a:ext cx="10959149" cy="760417"/>
          </a:xfrm>
        </p:spPr>
        <p:txBody>
          <a:bodyPr>
            <a:noAutofit/>
          </a:bodyPr>
          <a:lstStyle/>
          <a:p>
            <a:pPr algn="ctr"/>
            <a:r>
              <a:rPr lang="en-GB" sz="4400" b="1" cap="none" dirty="0"/>
              <a:t>Deploying missing bits.</a:t>
            </a:r>
          </a:p>
        </p:txBody>
      </p:sp>
      <p:sp>
        <p:nvSpPr>
          <p:cNvPr id="5" name="Text Placeholder 2">
            <a:extLst>
              <a:ext uri="{FF2B5EF4-FFF2-40B4-BE49-F238E27FC236}">
                <a16:creationId xmlns:a16="http://schemas.microsoft.com/office/drawing/2014/main" id="{11ACB4F3-2919-46C9-81A2-00A0C907F4A7}"/>
              </a:ext>
            </a:extLst>
          </p:cNvPr>
          <p:cNvSpPr>
            <a:spLocks noGrp="1"/>
          </p:cNvSpPr>
          <p:nvPr>
            <p:ph type="body" idx="1"/>
          </p:nvPr>
        </p:nvSpPr>
        <p:spPr>
          <a:xfrm>
            <a:off x="616425" y="1524001"/>
            <a:ext cx="11133714" cy="4705927"/>
          </a:xfrm>
        </p:spPr>
        <p:txBody>
          <a:bodyPr>
            <a:normAutofit/>
          </a:bodyPr>
          <a:lstStyle/>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Configure vnet peering between the Fe-vnet and Web-vnet</a:t>
            </a: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2 Nat rules on the firewall</a:t>
            </a:r>
          </a:p>
          <a:p>
            <a:pPr marL="914400" lvl="1" indent="-457200" algn="just">
              <a:lnSpc>
                <a:spcPct val="150000"/>
              </a:lnSpc>
              <a:buFont typeface="Wingdings" panose="05000000000000000000" pitchFamily="2" charset="2"/>
              <a:buChar char="q"/>
            </a:pPr>
            <a:r>
              <a:rPr lang="en-GB" sz="2800" b="1" dirty="0">
                <a:solidFill>
                  <a:schemeClr val="tx1"/>
                </a:solidFill>
              </a:rPr>
              <a:t>NAT rule to allow </a:t>
            </a:r>
            <a:r>
              <a:rPr lang="en-GB" sz="2800" b="1" dirty="0" err="1">
                <a:solidFill>
                  <a:schemeClr val="tx1"/>
                </a:solidFill>
              </a:rPr>
              <a:t>rdp</a:t>
            </a:r>
            <a:r>
              <a:rPr lang="en-GB" sz="2800" b="1" dirty="0">
                <a:solidFill>
                  <a:schemeClr val="tx1"/>
                </a:solidFill>
              </a:rPr>
              <a:t> to </a:t>
            </a:r>
            <a:r>
              <a:rPr lang="en-GB" sz="2800" b="1" dirty="0" err="1">
                <a:solidFill>
                  <a:schemeClr val="tx1"/>
                </a:solidFill>
              </a:rPr>
              <a:t>jbox</a:t>
            </a:r>
            <a:r>
              <a:rPr lang="en-GB" sz="2800" b="1" dirty="0">
                <a:solidFill>
                  <a:schemeClr val="tx1"/>
                </a:solidFill>
              </a:rPr>
              <a:t> from anywhere.</a:t>
            </a:r>
          </a:p>
          <a:p>
            <a:pPr marL="914400" lvl="1" indent="-457200" algn="just">
              <a:lnSpc>
                <a:spcPct val="150000"/>
              </a:lnSpc>
              <a:buFont typeface="Wingdings" panose="05000000000000000000" pitchFamily="2" charset="2"/>
              <a:buChar char="q"/>
            </a:pPr>
            <a:r>
              <a:rPr lang="en-GB" sz="2800" b="1" dirty="0">
                <a:solidFill>
                  <a:schemeClr val="tx1"/>
                </a:solidFill>
              </a:rPr>
              <a:t>NAT rule to allow web traffic to webserver from anywhere.</a:t>
            </a: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Allowing RDP to webserver from Jbox-vm01</a:t>
            </a:r>
          </a:p>
        </p:txBody>
      </p:sp>
    </p:spTree>
    <p:extLst>
      <p:ext uri="{BB962C8B-B14F-4D97-AF65-F5344CB8AC3E}">
        <p14:creationId xmlns:p14="http://schemas.microsoft.com/office/powerpoint/2010/main" val="293638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207819"/>
            <a:ext cx="10959149" cy="651164"/>
          </a:xfrm>
        </p:spPr>
        <p:txBody>
          <a:bodyPr>
            <a:noAutofit/>
          </a:bodyPr>
          <a:lstStyle/>
          <a:p>
            <a:pPr algn="ctr"/>
            <a:r>
              <a:rPr lang="en-GB" sz="4400" b="1" cap="none" dirty="0"/>
              <a:t>Use of concatenation in strings</a:t>
            </a:r>
          </a:p>
        </p:txBody>
      </p:sp>
      <p:sp>
        <p:nvSpPr>
          <p:cNvPr id="5" name="Text Placeholder 2">
            <a:extLst>
              <a:ext uri="{FF2B5EF4-FFF2-40B4-BE49-F238E27FC236}">
                <a16:creationId xmlns:a16="http://schemas.microsoft.com/office/drawing/2014/main" id="{11ACB4F3-2919-46C9-81A2-00A0C907F4A7}"/>
              </a:ext>
            </a:extLst>
          </p:cNvPr>
          <p:cNvSpPr>
            <a:spLocks noGrp="1"/>
          </p:cNvSpPr>
          <p:nvPr>
            <p:ph type="body" idx="1"/>
          </p:nvPr>
        </p:nvSpPr>
        <p:spPr>
          <a:xfrm>
            <a:off x="166255" y="858983"/>
            <a:ext cx="11845636" cy="5652653"/>
          </a:xfrm>
        </p:spPr>
        <p:txBody>
          <a:bodyPr>
            <a:normAutofit lnSpcReduction="10000"/>
          </a:bodyPr>
          <a:lstStyle/>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Customise variable name and follow naming conventions.</a:t>
            </a: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A VM-prefix can be used to generate following names.</a:t>
            </a:r>
          </a:p>
          <a:p>
            <a:pPr marL="457200" indent="-457200" algn="just">
              <a:lnSpc>
                <a:spcPct val="150000"/>
              </a:lnSpc>
              <a:buFont typeface="Wingdings" panose="05000000000000000000" pitchFamily="2" charset="2"/>
              <a:buChar char="v"/>
            </a:pPr>
            <a:endParaRPr lang="en-GB" sz="2800" b="1" dirty="0">
              <a:solidFill>
                <a:schemeClr val="accent6">
                  <a:lumMod val="50000"/>
                </a:schemeClr>
              </a:solidFill>
            </a:endParaRPr>
          </a:p>
          <a:p>
            <a:pPr marL="457200" indent="-457200" algn="just">
              <a:lnSpc>
                <a:spcPct val="150000"/>
              </a:lnSpc>
              <a:buFont typeface="Wingdings" panose="05000000000000000000" pitchFamily="2" charset="2"/>
              <a:buChar char="v"/>
            </a:pPr>
            <a:endParaRPr lang="en-GB" sz="2800" b="1" dirty="0">
              <a:solidFill>
                <a:schemeClr val="accent6">
                  <a:lumMod val="50000"/>
                </a:schemeClr>
              </a:solidFill>
            </a:endParaRPr>
          </a:p>
          <a:p>
            <a:pPr marL="457200" indent="-457200" algn="just">
              <a:lnSpc>
                <a:spcPct val="150000"/>
              </a:lnSpc>
              <a:buFont typeface="Wingdings" panose="05000000000000000000" pitchFamily="2" charset="2"/>
              <a:buChar char="v"/>
            </a:pPr>
            <a:endParaRPr lang="en-GB" sz="2800" b="1" dirty="0">
              <a:solidFill>
                <a:schemeClr val="accent6">
                  <a:lumMod val="50000"/>
                </a:schemeClr>
              </a:solidFill>
            </a:endParaRP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This method will be used to generate the whole environment variables name just by adding env prefix to the name. like Test, Preprod, Stage and Prod.</a:t>
            </a:r>
          </a:p>
        </p:txBody>
      </p:sp>
      <p:graphicFrame>
        <p:nvGraphicFramePr>
          <p:cNvPr id="3" name="Table 3">
            <a:extLst>
              <a:ext uri="{FF2B5EF4-FFF2-40B4-BE49-F238E27FC236}">
                <a16:creationId xmlns:a16="http://schemas.microsoft.com/office/drawing/2014/main" id="{E7822726-8E4D-4959-9FD5-A062735D2A31}"/>
              </a:ext>
            </a:extLst>
          </p:cNvPr>
          <p:cNvGraphicFramePr>
            <a:graphicFrameLocks noGrp="1"/>
          </p:cNvGraphicFramePr>
          <p:nvPr>
            <p:extLst>
              <p:ext uri="{D42A27DB-BD31-4B8C-83A1-F6EECF244321}">
                <p14:modId xmlns:p14="http://schemas.microsoft.com/office/powerpoint/2010/main" val="3303886858"/>
              </p:ext>
            </p:extLst>
          </p:nvPr>
        </p:nvGraphicFramePr>
        <p:xfrm>
          <a:off x="616425" y="2353423"/>
          <a:ext cx="2096655" cy="1849120"/>
        </p:xfrm>
        <a:graphic>
          <a:graphicData uri="http://schemas.openxmlformats.org/drawingml/2006/table">
            <a:tbl>
              <a:tblPr firstRow="1" bandRow="1">
                <a:tableStyleId>{5C22544A-7EE6-4342-B048-85BDC9FD1C3A}</a:tableStyleId>
              </a:tblPr>
              <a:tblGrid>
                <a:gridCol w="2096655">
                  <a:extLst>
                    <a:ext uri="{9D8B030D-6E8A-4147-A177-3AD203B41FA5}">
                      <a16:colId xmlns:a16="http://schemas.microsoft.com/office/drawing/2014/main" val="3680854854"/>
                    </a:ext>
                  </a:extLst>
                </a:gridCol>
              </a:tblGrid>
              <a:tr h="0">
                <a:tc>
                  <a:txBody>
                    <a:bodyPr/>
                    <a:lstStyle/>
                    <a:p>
                      <a:pPr algn="ctr"/>
                      <a:r>
                        <a:rPr lang="en-GB" sz="1800" b="1" dirty="0"/>
                        <a:t>Variable names</a:t>
                      </a:r>
                    </a:p>
                  </a:txBody>
                  <a:tcPr/>
                </a:tc>
                <a:extLst>
                  <a:ext uri="{0D108BD9-81ED-4DB2-BD59-A6C34878D82A}">
                    <a16:rowId xmlns:a16="http://schemas.microsoft.com/office/drawing/2014/main" val="1326501234"/>
                  </a:ext>
                </a:extLst>
              </a:tr>
              <a:tr h="370840">
                <a:tc>
                  <a:txBody>
                    <a:bodyPr/>
                    <a:lstStyle/>
                    <a:p>
                      <a:pPr algn="ctr"/>
                      <a:r>
                        <a:rPr lang="en-GB" sz="1800" b="1" dirty="0" err="1"/>
                        <a:t>VMname</a:t>
                      </a:r>
                      <a:endParaRPr lang="en-GB" sz="1800" b="1" dirty="0"/>
                    </a:p>
                  </a:txBody>
                  <a:tcPr/>
                </a:tc>
                <a:extLst>
                  <a:ext uri="{0D108BD9-81ED-4DB2-BD59-A6C34878D82A}">
                    <a16:rowId xmlns:a16="http://schemas.microsoft.com/office/drawing/2014/main" val="762589234"/>
                  </a:ext>
                </a:extLst>
              </a:tr>
              <a:tr h="370840">
                <a:tc>
                  <a:txBody>
                    <a:bodyPr/>
                    <a:lstStyle/>
                    <a:p>
                      <a:pPr algn="ctr"/>
                      <a:r>
                        <a:rPr lang="en-GB" sz="1800" b="1" dirty="0"/>
                        <a:t>Nic-Name</a:t>
                      </a:r>
                    </a:p>
                  </a:txBody>
                  <a:tcPr/>
                </a:tc>
                <a:extLst>
                  <a:ext uri="{0D108BD9-81ED-4DB2-BD59-A6C34878D82A}">
                    <a16:rowId xmlns:a16="http://schemas.microsoft.com/office/drawing/2014/main" val="2297041252"/>
                  </a:ext>
                </a:extLst>
              </a:tr>
              <a:tr h="370840">
                <a:tc>
                  <a:txBody>
                    <a:bodyPr/>
                    <a:lstStyle/>
                    <a:p>
                      <a:pPr algn="ctr"/>
                      <a:r>
                        <a:rPr lang="en-GB" sz="1800" b="1" dirty="0"/>
                        <a:t>NSG-Name</a:t>
                      </a:r>
                    </a:p>
                  </a:txBody>
                  <a:tcPr/>
                </a:tc>
                <a:extLst>
                  <a:ext uri="{0D108BD9-81ED-4DB2-BD59-A6C34878D82A}">
                    <a16:rowId xmlns:a16="http://schemas.microsoft.com/office/drawing/2014/main" val="2798924071"/>
                  </a:ext>
                </a:extLst>
              </a:tr>
              <a:tr h="370840">
                <a:tc>
                  <a:txBody>
                    <a:bodyPr/>
                    <a:lstStyle/>
                    <a:p>
                      <a:pPr algn="ctr"/>
                      <a:r>
                        <a:rPr lang="en-GB" sz="1800" b="1" dirty="0" err="1"/>
                        <a:t>OSDisk</a:t>
                      </a:r>
                      <a:r>
                        <a:rPr lang="en-GB" sz="1800" b="1" dirty="0"/>
                        <a:t>-Name</a:t>
                      </a:r>
                    </a:p>
                  </a:txBody>
                  <a:tcPr/>
                </a:tc>
                <a:extLst>
                  <a:ext uri="{0D108BD9-81ED-4DB2-BD59-A6C34878D82A}">
                    <a16:rowId xmlns:a16="http://schemas.microsoft.com/office/drawing/2014/main" val="2955048686"/>
                  </a:ext>
                </a:extLst>
              </a:tr>
            </a:tbl>
          </a:graphicData>
        </a:graphic>
      </p:graphicFrame>
      <p:graphicFrame>
        <p:nvGraphicFramePr>
          <p:cNvPr id="4" name="Table 3">
            <a:extLst>
              <a:ext uri="{FF2B5EF4-FFF2-40B4-BE49-F238E27FC236}">
                <a16:creationId xmlns:a16="http://schemas.microsoft.com/office/drawing/2014/main" id="{7637AB2F-839B-4B75-BD49-3A94E4F71A72}"/>
              </a:ext>
            </a:extLst>
          </p:cNvPr>
          <p:cNvGraphicFramePr>
            <a:graphicFrameLocks noGrp="1"/>
          </p:cNvGraphicFramePr>
          <p:nvPr>
            <p:extLst>
              <p:ext uri="{D42A27DB-BD31-4B8C-83A1-F6EECF244321}">
                <p14:modId xmlns:p14="http://schemas.microsoft.com/office/powerpoint/2010/main" val="128151093"/>
              </p:ext>
            </p:extLst>
          </p:nvPr>
        </p:nvGraphicFramePr>
        <p:xfrm>
          <a:off x="2729446" y="2339568"/>
          <a:ext cx="2096655" cy="1849120"/>
        </p:xfrm>
        <a:graphic>
          <a:graphicData uri="http://schemas.openxmlformats.org/drawingml/2006/table">
            <a:tbl>
              <a:tblPr firstRow="1" bandRow="1">
                <a:tableStyleId>{5C22544A-7EE6-4342-B048-85BDC9FD1C3A}</a:tableStyleId>
              </a:tblPr>
              <a:tblGrid>
                <a:gridCol w="2096655">
                  <a:extLst>
                    <a:ext uri="{9D8B030D-6E8A-4147-A177-3AD203B41FA5}">
                      <a16:colId xmlns:a16="http://schemas.microsoft.com/office/drawing/2014/main" val="3680854854"/>
                    </a:ext>
                  </a:extLst>
                </a:gridCol>
              </a:tblGrid>
              <a:tr h="0">
                <a:tc>
                  <a:txBody>
                    <a:bodyPr/>
                    <a:lstStyle/>
                    <a:p>
                      <a:pPr algn="ctr"/>
                      <a:r>
                        <a:rPr lang="en-GB" b="1" dirty="0"/>
                        <a:t>VM -Prefix</a:t>
                      </a:r>
                    </a:p>
                  </a:txBody>
                  <a:tcPr/>
                </a:tc>
                <a:extLst>
                  <a:ext uri="{0D108BD9-81ED-4DB2-BD59-A6C34878D82A}">
                    <a16:rowId xmlns:a16="http://schemas.microsoft.com/office/drawing/2014/main" val="1326501234"/>
                  </a:ext>
                </a:extLst>
              </a:tr>
              <a:tr h="370840">
                <a:tc>
                  <a:txBody>
                    <a:bodyPr/>
                    <a:lstStyle/>
                    <a:p>
                      <a:pPr algn="ctr"/>
                      <a:r>
                        <a:rPr lang="en-GB" b="1" dirty="0"/>
                        <a:t>Web</a:t>
                      </a:r>
                    </a:p>
                  </a:txBody>
                  <a:tcPr/>
                </a:tc>
                <a:extLst>
                  <a:ext uri="{0D108BD9-81ED-4DB2-BD59-A6C34878D82A}">
                    <a16:rowId xmlns:a16="http://schemas.microsoft.com/office/drawing/2014/main" val="762589234"/>
                  </a:ext>
                </a:extLst>
              </a:tr>
              <a:tr h="370840">
                <a:tc>
                  <a:txBody>
                    <a:bodyPr/>
                    <a:lstStyle/>
                    <a:p>
                      <a:pPr algn="ctr"/>
                      <a:r>
                        <a:rPr lang="en-GB" b="1" dirty="0"/>
                        <a:t>Web</a:t>
                      </a:r>
                    </a:p>
                  </a:txBody>
                  <a:tcPr/>
                </a:tc>
                <a:extLst>
                  <a:ext uri="{0D108BD9-81ED-4DB2-BD59-A6C34878D82A}">
                    <a16:rowId xmlns:a16="http://schemas.microsoft.com/office/drawing/2014/main" val="2297041252"/>
                  </a:ext>
                </a:extLst>
              </a:tr>
              <a:tr h="370840">
                <a:tc>
                  <a:txBody>
                    <a:bodyPr/>
                    <a:lstStyle/>
                    <a:p>
                      <a:pPr algn="ctr"/>
                      <a:r>
                        <a:rPr lang="en-GB" b="1" dirty="0"/>
                        <a:t>Web</a:t>
                      </a:r>
                    </a:p>
                  </a:txBody>
                  <a:tcPr/>
                </a:tc>
                <a:extLst>
                  <a:ext uri="{0D108BD9-81ED-4DB2-BD59-A6C34878D82A}">
                    <a16:rowId xmlns:a16="http://schemas.microsoft.com/office/drawing/2014/main" val="2798924071"/>
                  </a:ext>
                </a:extLst>
              </a:tr>
              <a:tr h="370840">
                <a:tc>
                  <a:txBody>
                    <a:bodyPr/>
                    <a:lstStyle/>
                    <a:p>
                      <a:pPr algn="ctr"/>
                      <a:r>
                        <a:rPr lang="en-GB" b="1" dirty="0"/>
                        <a:t>Web</a:t>
                      </a:r>
                    </a:p>
                  </a:txBody>
                  <a:tcPr/>
                </a:tc>
                <a:extLst>
                  <a:ext uri="{0D108BD9-81ED-4DB2-BD59-A6C34878D82A}">
                    <a16:rowId xmlns:a16="http://schemas.microsoft.com/office/drawing/2014/main" val="2955048686"/>
                  </a:ext>
                </a:extLst>
              </a:tr>
            </a:tbl>
          </a:graphicData>
        </a:graphic>
      </p:graphicFrame>
      <p:graphicFrame>
        <p:nvGraphicFramePr>
          <p:cNvPr id="8" name="Table 3">
            <a:extLst>
              <a:ext uri="{FF2B5EF4-FFF2-40B4-BE49-F238E27FC236}">
                <a16:creationId xmlns:a16="http://schemas.microsoft.com/office/drawing/2014/main" id="{FA7F7FF2-2202-4AC9-8895-B9A1ED37F1EC}"/>
              </a:ext>
            </a:extLst>
          </p:cNvPr>
          <p:cNvGraphicFramePr>
            <a:graphicFrameLocks noGrp="1"/>
          </p:cNvGraphicFramePr>
          <p:nvPr>
            <p:extLst>
              <p:ext uri="{D42A27DB-BD31-4B8C-83A1-F6EECF244321}">
                <p14:modId xmlns:p14="http://schemas.microsoft.com/office/powerpoint/2010/main" val="241672848"/>
              </p:ext>
            </p:extLst>
          </p:nvPr>
        </p:nvGraphicFramePr>
        <p:xfrm>
          <a:off x="4842467" y="2339568"/>
          <a:ext cx="2096655" cy="1849120"/>
        </p:xfrm>
        <a:graphic>
          <a:graphicData uri="http://schemas.openxmlformats.org/drawingml/2006/table">
            <a:tbl>
              <a:tblPr firstRow="1" bandRow="1">
                <a:tableStyleId>{5C22544A-7EE6-4342-B048-85BDC9FD1C3A}</a:tableStyleId>
              </a:tblPr>
              <a:tblGrid>
                <a:gridCol w="2096655">
                  <a:extLst>
                    <a:ext uri="{9D8B030D-6E8A-4147-A177-3AD203B41FA5}">
                      <a16:colId xmlns:a16="http://schemas.microsoft.com/office/drawing/2014/main" val="3680854854"/>
                    </a:ext>
                  </a:extLst>
                </a:gridCol>
              </a:tblGrid>
              <a:tr h="0">
                <a:tc>
                  <a:txBody>
                    <a:bodyPr/>
                    <a:lstStyle/>
                    <a:p>
                      <a:pPr algn="ctr"/>
                      <a:r>
                        <a:rPr lang="en-GB" b="1" dirty="0"/>
                        <a:t>Suffix</a:t>
                      </a:r>
                    </a:p>
                  </a:txBody>
                  <a:tcPr/>
                </a:tc>
                <a:extLst>
                  <a:ext uri="{0D108BD9-81ED-4DB2-BD59-A6C34878D82A}">
                    <a16:rowId xmlns:a16="http://schemas.microsoft.com/office/drawing/2014/main" val="1326501234"/>
                  </a:ext>
                </a:extLst>
              </a:tr>
              <a:tr h="370840">
                <a:tc>
                  <a:txBody>
                    <a:bodyPr/>
                    <a:lstStyle/>
                    <a:p>
                      <a:pPr algn="ctr"/>
                      <a:r>
                        <a:rPr lang="en-GB" b="1" dirty="0"/>
                        <a:t>-vm01</a:t>
                      </a:r>
                    </a:p>
                  </a:txBody>
                  <a:tcPr/>
                </a:tc>
                <a:extLst>
                  <a:ext uri="{0D108BD9-81ED-4DB2-BD59-A6C34878D82A}">
                    <a16:rowId xmlns:a16="http://schemas.microsoft.com/office/drawing/2014/main" val="762589234"/>
                  </a:ext>
                </a:extLst>
              </a:tr>
              <a:tr h="370840">
                <a:tc>
                  <a:txBody>
                    <a:bodyPr/>
                    <a:lstStyle/>
                    <a:p>
                      <a:pPr algn="ctr"/>
                      <a:r>
                        <a:rPr lang="en-GB" b="1" dirty="0"/>
                        <a:t>-</a:t>
                      </a:r>
                      <a:r>
                        <a:rPr lang="en-GB" b="1" dirty="0" err="1"/>
                        <a:t>nic</a:t>
                      </a:r>
                      <a:endParaRPr lang="en-GB" b="1" dirty="0"/>
                    </a:p>
                  </a:txBody>
                  <a:tcPr/>
                </a:tc>
                <a:extLst>
                  <a:ext uri="{0D108BD9-81ED-4DB2-BD59-A6C34878D82A}">
                    <a16:rowId xmlns:a16="http://schemas.microsoft.com/office/drawing/2014/main" val="2297041252"/>
                  </a:ext>
                </a:extLst>
              </a:tr>
              <a:tr h="370840">
                <a:tc>
                  <a:txBody>
                    <a:bodyPr/>
                    <a:lstStyle/>
                    <a:p>
                      <a:pPr algn="ctr"/>
                      <a:r>
                        <a:rPr lang="en-GB" b="1" dirty="0"/>
                        <a:t>-</a:t>
                      </a:r>
                      <a:r>
                        <a:rPr lang="en-GB" b="1" dirty="0" err="1"/>
                        <a:t>nsg</a:t>
                      </a:r>
                      <a:endParaRPr lang="en-GB" b="1" dirty="0"/>
                    </a:p>
                  </a:txBody>
                  <a:tcPr/>
                </a:tc>
                <a:extLst>
                  <a:ext uri="{0D108BD9-81ED-4DB2-BD59-A6C34878D82A}">
                    <a16:rowId xmlns:a16="http://schemas.microsoft.com/office/drawing/2014/main" val="2798924071"/>
                  </a:ext>
                </a:extLst>
              </a:tr>
              <a:tr h="370840">
                <a:tc>
                  <a:txBody>
                    <a:bodyPr/>
                    <a:lstStyle/>
                    <a:p>
                      <a:pPr algn="ctr"/>
                      <a:r>
                        <a:rPr lang="en-GB" b="1" dirty="0"/>
                        <a:t>-</a:t>
                      </a:r>
                      <a:r>
                        <a:rPr lang="en-GB" b="1" dirty="0" err="1"/>
                        <a:t>osdisk</a:t>
                      </a:r>
                      <a:endParaRPr lang="en-GB" b="1" dirty="0"/>
                    </a:p>
                  </a:txBody>
                  <a:tcPr/>
                </a:tc>
                <a:extLst>
                  <a:ext uri="{0D108BD9-81ED-4DB2-BD59-A6C34878D82A}">
                    <a16:rowId xmlns:a16="http://schemas.microsoft.com/office/drawing/2014/main" val="2955048686"/>
                  </a:ext>
                </a:extLst>
              </a:tr>
            </a:tbl>
          </a:graphicData>
        </a:graphic>
      </p:graphicFrame>
      <p:graphicFrame>
        <p:nvGraphicFramePr>
          <p:cNvPr id="10" name="Table 3">
            <a:extLst>
              <a:ext uri="{FF2B5EF4-FFF2-40B4-BE49-F238E27FC236}">
                <a16:creationId xmlns:a16="http://schemas.microsoft.com/office/drawing/2014/main" id="{57459D2A-851C-4DFC-8234-B4E1C974B20F}"/>
              </a:ext>
            </a:extLst>
          </p:cNvPr>
          <p:cNvGraphicFramePr>
            <a:graphicFrameLocks noGrp="1"/>
          </p:cNvGraphicFramePr>
          <p:nvPr>
            <p:extLst>
              <p:ext uri="{D42A27DB-BD31-4B8C-83A1-F6EECF244321}">
                <p14:modId xmlns:p14="http://schemas.microsoft.com/office/powerpoint/2010/main" val="416982598"/>
              </p:ext>
            </p:extLst>
          </p:nvPr>
        </p:nvGraphicFramePr>
        <p:xfrm>
          <a:off x="6955488" y="2339578"/>
          <a:ext cx="2539797" cy="1849120"/>
        </p:xfrm>
        <a:graphic>
          <a:graphicData uri="http://schemas.openxmlformats.org/drawingml/2006/table">
            <a:tbl>
              <a:tblPr firstRow="1" bandRow="1">
                <a:tableStyleId>{5C22544A-7EE6-4342-B048-85BDC9FD1C3A}</a:tableStyleId>
              </a:tblPr>
              <a:tblGrid>
                <a:gridCol w="2539797">
                  <a:extLst>
                    <a:ext uri="{9D8B030D-6E8A-4147-A177-3AD203B41FA5}">
                      <a16:colId xmlns:a16="http://schemas.microsoft.com/office/drawing/2014/main" val="3680854854"/>
                    </a:ext>
                  </a:extLst>
                </a:gridCol>
              </a:tblGrid>
              <a:tr h="0">
                <a:tc>
                  <a:txBody>
                    <a:bodyPr/>
                    <a:lstStyle/>
                    <a:p>
                      <a:pPr algn="ctr"/>
                      <a:r>
                        <a:rPr lang="en-GB" b="1" dirty="0"/>
                        <a:t>Post concatenation</a:t>
                      </a:r>
                    </a:p>
                  </a:txBody>
                  <a:tcPr/>
                </a:tc>
                <a:extLst>
                  <a:ext uri="{0D108BD9-81ED-4DB2-BD59-A6C34878D82A}">
                    <a16:rowId xmlns:a16="http://schemas.microsoft.com/office/drawing/2014/main" val="1326501234"/>
                  </a:ext>
                </a:extLst>
              </a:tr>
              <a:tr h="370840">
                <a:tc>
                  <a:txBody>
                    <a:bodyPr/>
                    <a:lstStyle/>
                    <a:p>
                      <a:pPr algn="ctr"/>
                      <a:r>
                        <a:rPr lang="en-GB" b="1" dirty="0"/>
                        <a:t>Web-vm01</a:t>
                      </a:r>
                    </a:p>
                  </a:txBody>
                  <a:tcPr/>
                </a:tc>
                <a:extLst>
                  <a:ext uri="{0D108BD9-81ED-4DB2-BD59-A6C34878D82A}">
                    <a16:rowId xmlns:a16="http://schemas.microsoft.com/office/drawing/2014/main" val="762589234"/>
                  </a:ext>
                </a:extLst>
              </a:tr>
              <a:tr h="370840">
                <a:tc>
                  <a:txBody>
                    <a:bodyPr/>
                    <a:lstStyle/>
                    <a:p>
                      <a:pPr algn="ctr"/>
                      <a:r>
                        <a:rPr lang="en-GB" b="1" dirty="0"/>
                        <a:t>Web-</a:t>
                      </a:r>
                      <a:r>
                        <a:rPr lang="en-GB" b="1" dirty="0" err="1"/>
                        <a:t>nic</a:t>
                      </a:r>
                      <a:endParaRPr lang="en-GB" b="1" dirty="0"/>
                    </a:p>
                  </a:txBody>
                  <a:tcPr/>
                </a:tc>
                <a:extLst>
                  <a:ext uri="{0D108BD9-81ED-4DB2-BD59-A6C34878D82A}">
                    <a16:rowId xmlns:a16="http://schemas.microsoft.com/office/drawing/2014/main" val="2297041252"/>
                  </a:ext>
                </a:extLst>
              </a:tr>
              <a:tr h="370840">
                <a:tc>
                  <a:txBody>
                    <a:bodyPr/>
                    <a:lstStyle/>
                    <a:p>
                      <a:pPr algn="ctr"/>
                      <a:r>
                        <a:rPr lang="en-GB" b="1" dirty="0"/>
                        <a:t>Web-</a:t>
                      </a:r>
                      <a:r>
                        <a:rPr lang="en-GB" b="1" dirty="0" err="1"/>
                        <a:t>nsg</a:t>
                      </a:r>
                      <a:endParaRPr lang="en-GB" b="1" dirty="0"/>
                    </a:p>
                  </a:txBody>
                  <a:tcPr/>
                </a:tc>
                <a:extLst>
                  <a:ext uri="{0D108BD9-81ED-4DB2-BD59-A6C34878D82A}">
                    <a16:rowId xmlns:a16="http://schemas.microsoft.com/office/drawing/2014/main" val="2798924071"/>
                  </a:ext>
                </a:extLst>
              </a:tr>
              <a:tr h="370840">
                <a:tc>
                  <a:txBody>
                    <a:bodyPr/>
                    <a:lstStyle/>
                    <a:p>
                      <a:pPr algn="ctr"/>
                      <a:r>
                        <a:rPr lang="en-GB" b="1" dirty="0"/>
                        <a:t>Web-</a:t>
                      </a:r>
                      <a:r>
                        <a:rPr lang="en-GB" b="1" dirty="0" err="1"/>
                        <a:t>osdisk</a:t>
                      </a:r>
                      <a:endParaRPr lang="en-GB" b="1" dirty="0"/>
                    </a:p>
                  </a:txBody>
                  <a:tcPr/>
                </a:tc>
                <a:extLst>
                  <a:ext uri="{0D108BD9-81ED-4DB2-BD59-A6C34878D82A}">
                    <a16:rowId xmlns:a16="http://schemas.microsoft.com/office/drawing/2014/main" val="2955048686"/>
                  </a:ext>
                </a:extLst>
              </a:tr>
            </a:tbl>
          </a:graphicData>
        </a:graphic>
      </p:graphicFrame>
      <p:graphicFrame>
        <p:nvGraphicFramePr>
          <p:cNvPr id="12" name="Table 3">
            <a:extLst>
              <a:ext uri="{FF2B5EF4-FFF2-40B4-BE49-F238E27FC236}">
                <a16:creationId xmlns:a16="http://schemas.microsoft.com/office/drawing/2014/main" id="{0B41EBFA-FC15-4447-AF6C-370D33B65440}"/>
              </a:ext>
            </a:extLst>
          </p:cNvPr>
          <p:cNvGraphicFramePr>
            <a:graphicFrameLocks noGrp="1"/>
          </p:cNvGraphicFramePr>
          <p:nvPr>
            <p:extLst>
              <p:ext uri="{D42A27DB-BD31-4B8C-83A1-F6EECF244321}">
                <p14:modId xmlns:p14="http://schemas.microsoft.com/office/powerpoint/2010/main" val="2668243647"/>
              </p:ext>
            </p:extLst>
          </p:nvPr>
        </p:nvGraphicFramePr>
        <p:xfrm>
          <a:off x="9511651" y="2328952"/>
          <a:ext cx="2539797" cy="1849120"/>
        </p:xfrm>
        <a:graphic>
          <a:graphicData uri="http://schemas.openxmlformats.org/drawingml/2006/table">
            <a:tbl>
              <a:tblPr firstRow="1" bandRow="1">
                <a:tableStyleId>{5C22544A-7EE6-4342-B048-85BDC9FD1C3A}</a:tableStyleId>
              </a:tblPr>
              <a:tblGrid>
                <a:gridCol w="2539797">
                  <a:extLst>
                    <a:ext uri="{9D8B030D-6E8A-4147-A177-3AD203B41FA5}">
                      <a16:colId xmlns:a16="http://schemas.microsoft.com/office/drawing/2014/main" val="3680854854"/>
                    </a:ext>
                  </a:extLst>
                </a:gridCol>
              </a:tblGrid>
              <a:tr h="0">
                <a:tc>
                  <a:txBody>
                    <a:bodyPr/>
                    <a:lstStyle/>
                    <a:p>
                      <a:pPr algn="ctr"/>
                      <a:r>
                        <a:rPr lang="en-GB" b="1" dirty="0"/>
                        <a:t>Post concatenation</a:t>
                      </a:r>
                    </a:p>
                  </a:txBody>
                  <a:tcPr/>
                </a:tc>
                <a:extLst>
                  <a:ext uri="{0D108BD9-81ED-4DB2-BD59-A6C34878D82A}">
                    <a16:rowId xmlns:a16="http://schemas.microsoft.com/office/drawing/2014/main" val="1326501234"/>
                  </a:ext>
                </a:extLst>
              </a:tr>
              <a:tr h="370840">
                <a:tc>
                  <a:txBody>
                    <a:bodyPr/>
                    <a:lstStyle/>
                    <a:p>
                      <a:pPr algn="ctr"/>
                      <a:r>
                        <a:rPr lang="en-GB" b="1" dirty="0"/>
                        <a:t>Jbox-vm01</a:t>
                      </a:r>
                    </a:p>
                  </a:txBody>
                  <a:tcPr/>
                </a:tc>
                <a:extLst>
                  <a:ext uri="{0D108BD9-81ED-4DB2-BD59-A6C34878D82A}">
                    <a16:rowId xmlns:a16="http://schemas.microsoft.com/office/drawing/2014/main" val="762589234"/>
                  </a:ext>
                </a:extLst>
              </a:tr>
              <a:tr h="370840">
                <a:tc>
                  <a:txBody>
                    <a:bodyPr/>
                    <a:lstStyle/>
                    <a:p>
                      <a:pPr algn="ctr"/>
                      <a:r>
                        <a:rPr lang="en-GB" b="1" dirty="0" err="1"/>
                        <a:t>Jbox-nic</a:t>
                      </a:r>
                      <a:endParaRPr lang="en-GB" b="1" dirty="0"/>
                    </a:p>
                  </a:txBody>
                  <a:tcPr/>
                </a:tc>
                <a:extLst>
                  <a:ext uri="{0D108BD9-81ED-4DB2-BD59-A6C34878D82A}">
                    <a16:rowId xmlns:a16="http://schemas.microsoft.com/office/drawing/2014/main" val="2297041252"/>
                  </a:ext>
                </a:extLst>
              </a:tr>
              <a:tr h="370840">
                <a:tc>
                  <a:txBody>
                    <a:bodyPr/>
                    <a:lstStyle/>
                    <a:p>
                      <a:pPr algn="ctr"/>
                      <a:r>
                        <a:rPr lang="en-GB" b="1" dirty="0" err="1"/>
                        <a:t>Jbox-nsg</a:t>
                      </a:r>
                      <a:endParaRPr lang="en-GB" b="1" dirty="0"/>
                    </a:p>
                  </a:txBody>
                  <a:tcPr/>
                </a:tc>
                <a:extLst>
                  <a:ext uri="{0D108BD9-81ED-4DB2-BD59-A6C34878D82A}">
                    <a16:rowId xmlns:a16="http://schemas.microsoft.com/office/drawing/2014/main" val="2798924071"/>
                  </a:ext>
                </a:extLst>
              </a:tr>
              <a:tr h="370840">
                <a:tc>
                  <a:txBody>
                    <a:bodyPr/>
                    <a:lstStyle/>
                    <a:p>
                      <a:pPr algn="ctr"/>
                      <a:r>
                        <a:rPr lang="en-GB" b="1" dirty="0" err="1"/>
                        <a:t>Jbox-osdisk</a:t>
                      </a:r>
                      <a:endParaRPr lang="en-GB" b="1" dirty="0"/>
                    </a:p>
                  </a:txBody>
                  <a:tcPr/>
                </a:tc>
                <a:extLst>
                  <a:ext uri="{0D108BD9-81ED-4DB2-BD59-A6C34878D82A}">
                    <a16:rowId xmlns:a16="http://schemas.microsoft.com/office/drawing/2014/main" val="2955048686"/>
                  </a:ext>
                </a:extLst>
              </a:tr>
            </a:tbl>
          </a:graphicData>
        </a:graphic>
      </p:graphicFrame>
    </p:spTree>
    <p:extLst>
      <p:ext uri="{BB962C8B-B14F-4D97-AF65-F5344CB8AC3E}">
        <p14:creationId xmlns:p14="http://schemas.microsoft.com/office/powerpoint/2010/main" val="402967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5" end="5"/>
                                            </p:txEl>
                                          </p:spTgt>
                                        </p:tgtEl>
                                        <p:attrNameLst>
                                          <p:attrName>style.visibility</p:attrName>
                                        </p:attrNameLst>
                                      </p:cBhvr>
                                      <p:to>
                                        <p:strVal val="visible"/>
                                      </p:to>
                                    </p:set>
                                    <p:animEffect transition="in" filter="fade">
                                      <p:cBhvr>
                                        <p:cTn id="56" dur="1000"/>
                                        <p:tgtEl>
                                          <p:spTgt spid="5">
                                            <p:txEl>
                                              <p:pRg st="5" end="5"/>
                                            </p:txEl>
                                          </p:spTgt>
                                        </p:tgtEl>
                                      </p:cBhvr>
                                    </p:animEffect>
                                    <p:anim calcmode="lin" valueType="num">
                                      <p:cBhvr>
                                        <p:cTn id="5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7111"/>
            <a:ext cx="10959149" cy="608016"/>
          </a:xfrm>
        </p:spPr>
        <p:txBody>
          <a:bodyPr>
            <a:noAutofit/>
          </a:bodyPr>
          <a:lstStyle/>
          <a:p>
            <a:pPr algn="ctr"/>
            <a:r>
              <a:rPr lang="en-GB" sz="4400" b="1" cap="none" dirty="0"/>
              <a:t>Concatenation in Strings</a:t>
            </a:r>
          </a:p>
        </p:txBody>
      </p:sp>
      <p:sp>
        <p:nvSpPr>
          <p:cNvPr id="5" name="Text Placeholder 2">
            <a:extLst>
              <a:ext uri="{FF2B5EF4-FFF2-40B4-BE49-F238E27FC236}">
                <a16:creationId xmlns:a16="http://schemas.microsoft.com/office/drawing/2014/main" id="{82ED980A-54BA-463D-903C-EC4A439D86D5}"/>
              </a:ext>
            </a:extLst>
          </p:cNvPr>
          <p:cNvSpPr>
            <a:spLocks noGrp="1"/>
          </p:cNvSpPr>
          <p:nvPr>
            <p:ph type="body" idx="1"/>
          </p:nvPr>
        </p:nvSpPr>
        <p:spPr>
          <a:xfrm>
            <a:off x="616425" y="997527"/>
            <a:ext cx="11133714" cy="5232401"/>
          </a:xfrm>
        </p:spPr>
        <p:txBody>
          <a:bodyPr>
            <a:normAutofit/>
          </a:bodyPr>
          <a:lstStyle/>
          <a:p>
            <a:pPr algn="just">
              <a:lnSpc>
                <a:spcPct val="150000"/>
              </a:lnSpc>
            </a:pPr>
            <a:r>
              <a:rPr lang="en-GB" sz="2400" b="1" dirty="0" err="1">
                <a:solidFill>
                  <a:schemeClr val="accent6">
                    <a:lumMod val="50000"/>
                  </a:schemeClr>
                </a:solidFill>
                <a:latin typeface="Courier New" panose="02070309020205020404" pitchFamily="49" charset="0"/>
                <a:cs typeface="Courier New" panose="02070309020205020404" pitchFamily="49" charset="0"/>
              </a:rPr>
              <a:t>VMprefix</a:t>
            </a:r>
            <a:r>
              <a:rPr lang="en-GB" sz="2400" b="1" dirty="0">
                <a:solidFill>
                  <a:schemeClr val="accent6">
                    <a:lumMod val="50000"/>
                  </a:schemeClr>
                </a:solidFill>
              </a:rPr>
              <a:t> as input variable can be referenced as </a:t>
            </a:r>
            <a:r>
              <a:rPr lang="en-GB" sz="2400" b="1" dirty="0" err="1">
                <a:solidFill>
                  <a:schemeClr val="accent6">
                    <a:lumMod val="50000"/>
                  </a:schemeClr>
                </a:solidFill>
                <a:latin typeface="Courier New" panose="02070309020205020404" pitchFamily="49" charset="0"/>
                <a:cs typeface="Courier New" panose="02070309020205020404" pitchFamily="49" charset="0"/>
              </a:rPr>
              <a:t>var.vmprefix</a:t>
            </a:r>
            <a:endParaRPr lang="en-GB" sz="2400" b="1" dirty="0">
              <a:solidFill>
                <a:schemeClr val="accent6">
                  <a:lumMod val="50000"/>
                </a:schemeClr>
              </a:solidFill>
              <a:latin typeface="Courier New" panose="02070309020205020404" pitchFamily="49" charset="0"/>
              <a:cs typeface="Courier New" panose="02070309020205020404" pitchFamily="49" charset="0"/>
            </a:endParaRPr>
          </a:p>
          <a:p>
            <a:pPr algn="just">
              <a:lnSpc>
                <a:spcPct val="150000"/>
              </a:lnSpc>
            </a:pPr>
            <a:r>
              <a:rPr lang="en-GB" sz="2400" b="1" dirty="0" err="1">
                <a:solidFill>
                  <a:schemeClr val="accent6">
                    <a:lumMod val="50000"/>
                  </a:schemeClr>
                </a:solidFill>
                <a:latin typeface="Courier New" panose="02070309020205020404" pitchFamily="49" charset="0"/>
                <a:cs typeface="Courier New" panose="02070309020205020404" pitchFamily="49" charset="0"/>
              </a:rPr>
              <a:t>VMname</a:t>
            </a:r>
            <a:r>
              <a:rPr lang="en-GB" sz="2400" b="1" dirty="0">
                <a:solidFill>
                  <a:schemeClr val="accent6">
                    <a:lumMod val="50000"/>
                  </a:schemeClr>
                </a:solidFill>
              </a:rPr>
              <a:t> can be generated by </a:t>
            </a:r>
            <a:r>
              <a:rPr lang="en-GB" sz="2400" b="1" dirty="0" err="1">
                <a:solidFill>
                  <a:schemeClr val="accent6">
                    <a:lumMod val="50000"/>
                  </a:schemeClr>
                </a:solidFill>
                <a:latin typeface="Courier New" panose="02070309020205020404" pitchFamily="49" charset="0"/>
                <a:cs typeface="Courier New" panose="02070309020205020404" pitchFamily="49" charset="0"/>
              </a:rPr>
              <a:t>var.vmprefix</a:t>
            </a:r>
            <a:r>
              <a:rPr lang="en-GB" sz="2400" b="1" dirty="0">
                <a:solidFill>
                  <a:schemeClr val="accent6">
                    <a:lumMod val="50000"/>
                  </a:schemeClr>
                </a:solidFill>
                <a:latin typeface="Courier New" panose="02070309020205020404" pitchFamily="49" charset="0"/>
                <a:cs typeface="Courier New" panose="02070309020205020404" pitchFamily="49" charset="0"/>
              </a:rPr>
              <a:t> </a:t>
            </a:r>
            <a:r>
              <a:rPr lang="en-GB" sz="2400" b="1" dirty="0">
                <a:solidFill>
                  <a:schemeClr val="accent6">
                    <a:lumMod val="50000"/>
                  </a:schemeClr>
                </a:solidFill>
              </a:rPr>
              <a:t>concatenated </a:t>
            </a:r>
            <a:r>
              <a:rPr lang="en-GB" sz="2400" b="1" dirty="0">
                <a:solidFill>
                  <a:schemeClr val="accent6">
                    <a:lumMod val="50000"/>
                  </a:schemeClr>
                </a:solidFill>
                <a:latin typeface="Courier New" panose="02070309020205020404" pitchFamily="49" charset="0"/>
                <a:cs typeface="Courier New" panose="02070309020205020404" pitchFamily="49" charset="0"/>
              </a:rPr>
              <a:t>-vm01</a:t>
            </a:r>
            <a:r>
              <a:rPr lang="en-GB" sz="2400" b="1" dirty="0">
                <a:solidFill>
                  <a:schemeClr val="accent6">
                    <a:lumMod val="50000"/>
                  </a:schemeClr>
                </a:solidFill>
              </a:rPr>
              <a:t>.</a:t>
            </a:r>
            <a:endParaRPr lang="en-GB" sz="2400" b="1" dirty="0">
              <a:solidFill>
                <a:schemeClr val="tx1"/>
              </a:solidFill>
            </a:endParaRPr>
          </a:p>
          <a:p>
            <a:pPr marL="342900" indent="-342900">
              <a:spcBef>
                <a:spcPts val="900"/>
              </a:spcBef>
              <a:spcAft>
                <a:spcPts val="900"/>
              </a:spcAft>
              <a:buFont typeface="Wingdings" panose="05000000000000000000" pitchFamily="2" charset="2"/>
              <a:buChar char="v"/>
            </a:pPr>
            <a:r>
              <a:rPr lang="en-GB" sz="2400" b="1" dirty="0">
                <a:solidFill>
                  <a:schemeClr val="accent6">
                    <a:lumMod val="50000"/>
                  </a:schemeClr>
                </a:solidFill>
              </a:rPr>
              <a:t>For concatenation of string, pass the reference value inside </a:t>
            </a:r>
            <a:r>
              <a:rPr lang="en-GB" sz="2400" b="1" dirty="0">
                <a:solidFill>
                  <a:schemeClr val="accent3">
                    <a:lumMod val="60000"/>
                    <a:lumOff val="40000"/>
                  </a:schemeClr>
                </a:solidFill>
              </a:rPr>
              <a:t>${}</a:t>
            </a:r>
            <a:r>
              <a:rPr lang="en-GB" sz="2400" b="1" dirty="0">
                <a:solidFill>
                  <a:schemeClr val="accent6">
                    <a:lumMod val="50000"/>
                  </a:schemeClr>
                </a:solidFill>
              </a:rPr>
              <a:t> followed by second string.</a:t>
            </a:r>
          </a:p>
          <a:p>
            <a:pPr marL="342900" indent="-342900">
              <a:spcBef>
                <a:spcPts val="900"/>
              </a:spcBef>
              <a:spcAft>
                <a:spcPts val="900"/>
              </a:spcAft>
              <a:buFont typeface="Wingdings" panose="05000000000000000000" pitchFamily="2" charset="2"/>
              <a:buChar char="v"/>
            </a:pPr>
            <a:r>
              <a:rPr lang="en-GB" sz="2400" b="1" dirty="0">
                <a:solidFill>
                  <a:schemeClr val="accent6">
                    <a:lumMod val="50000"/>
                  </a:schemeClr>
                </a:solidFill>
              </a:rPr>
              <a:t>Post concatenation, it will also be a string so need to put everything inside the double quote </a:t>
            </a:r>
            <a:r>
              <a:rPr lang="en-GB" sz="2400" b="1" dirty="0">
                <a:solidFill>
                  <a:schemeClr val="tx1">
                    <a:lumMod val="95000"/>
                  </a:schemeClr>
                </a:solidFill>
                <a:latin typeface="Courier New" panose="02070309020205020404" pitchFamily="49" charset="0"/>
                <a:cs typeface="Courier New" panose="02070309020205020404" pitchFamily="49" charset="0"/>
              </a:rPr>
              <a:t>“”</a:t>
            </a:r>
            <a:r>
              <a:rPr lang="en-GB" sz="2400" b="1" dirty="0">
                <a:solidFill>
                  <a:schemeClr val="accent6">
                    <a:lumMod val="50000"/>
                  </a:schemeClr>
                </a:solidFill>
              </a:rPr>
              <a:t>.</a:t>
            </a:r>
          </a:p>
          <a:p>
            <a:pPr algn="just">
              <a:lnSpc>
                <a:spcPct val="150000"/>
              </a:lnSpc>
            </a:pPr>
            <a:r>
              <a:rPr lang="en-GB" sz="4400" b="1" dirty="0">
                <a:solidFill>
                  <a:schemeClr val="tx1"/>
                </a:solidFill>
              </a:rPr>
              <a:t>  </a:t>
            </a:r>
            <a:r>
              <a:rPr lang="en-GB" sz="4400" b="1" dirty="0" err="1">
                <a:solidFill>
                  <a:schemeClr val="tx1"/>
                </a:solidFill>
                <a:latin typeface="Courier New" panose="02070309020205020404" pitchFamily="49" charset="0"/>
                <a:cs typeface="Courier New" panose="02070309020205020404" pitchFamily="49" charset="0"/>
              </a:rPr>
              <a:t>vmname</a:t>
            </a:r>
            <a:r>
              <a:rPr lang="en-GB" sz="4400" b="1" dirty="0">
                <a:solidFill>
                  <a:schemeClr val="tx1"/>
                </a:solidFill>
                <a:latin typeface="Courier New" panose="02070309020205020404" pitchFamily="49" charset="0"/>
                <a:cs typeface="Courier New" panose="02070309020205020404" pitchFamily="49" charset="0"/>
              </a:rPr>
              <a:t> =    </a:t>
            </a:r>
            <a:r>
              <a:rPr lang="en-GB" sz="4400" b="1" dirty="0" err="1">
                <a:solidFill>
                  <a:schemeClr val="accent6">
                    <a:lumMod val="50000"/>
                  </a:schemeClr>
                </a:solidFill>
                <a:latin typeface="Courier New" panose="02070309020205020404" pitchFamily="49" charset="0"/>
                <a:cs typeface="Courier New" panose="02070309020205020404" pitchFamily="49" charset="0"/>
              </a:rPr>
              <a:t>var.vmprefix</a:t>
            </a:r>
            <a:endParaRPr lang="en-GB" sz="4400" b="1"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774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7111"/>
            <a:ext cx="10959149" cy="608016"/>
          </a:xfrm>
        </p:spPr>
        <p:txBody>
          <a:bodyPr>
            <a:noAutofit/>
          </a:bodyPr>
          <a:lstStyle/>
          <a:p>
            <a:pPr algn="ctr"/>
            <a:r>
              <a:rPr lang="en-GB" sz="4400" b="1" cap="none" dirty="0"/>
              <a:t>Concatenation in Strings</a:t>
            </a:r>
          </a:p>
        </p:txBody>
      </p:sp>
      <p:sp>
        <p:nvSpPr>
          <p:cNvPr id="5" name="Text Placeholder 2">
            <a:extLst>
              <a:ext uri="{FF2B5EF4-FFF2-40B4-BE49-F238E27FC236}">
                <a16:creationId xmlns:a16="http://schemas.microsoft.com/office/drawing/2014/main" id="{82ED980A-54BA-463D-903C-EC4A439D86D5}"/>
              </a:ext>
            </a:extLst>
          </p:cNvPr>
          <p:cNvSpPr>
            <a:spLocks noGrp="1"/>
          </p:cNvSpPr>
          <p:nvPr>
            <p:ph type="body" idx="1"/>
          </p:nvPr>
        </p:nvSpPr>
        <p:spPr>
          <a:xfrm>
            <a:off x="616425" y="997527"/>
            <a:ext cx="11133714" cy="5232401"/>
          </a:xfrm>
        </p:spPr>
        <p:txBody>
          <a:bodyPr>
            <a:normAutofit/>
          </a:bodyPr>
          <a:lstStyle/>
          <a:p>
            <a:pPr algn="just">
              <a:lnSpc>
                <a:spcPct val="150000"/>
              </a:lnSpc>
            </a:pPr>
            <a:r>
              <a:rPr lang="en-GB" sz="2400" b="1" dirty="0" err="1">
                <a:solidFill>
                  <a:schemeClr val="accent6">
                    <a:lumMod val="50000"/>
                  </a:schemeClr>
                </a:solidFill>
                <a:latin typeface="Courier New" panose="02070309020205020404" pitchFamily="49" charset="0"/>
                <a:cs typeface="Courier New" panose="02070309020205020404" pitchFamily="49" charset="0"/>
              </a:rPr>
              <a:t>VMprefix</a:t>
            </a:r>
            <a:r>
              <a:rPr lang="en-GB" sz="2400" b="1" dirty="0">
                <a:solidFill>
                  <a:schemeClr val="accent6">
                    <a:lumMod val="50000"/>
                  </a:schemeClr>
                </a:solidFill>
              </a:rPr>
              <a:t> as input variable can be referenced as </a:t>
            </a:r>
            <a:r>
              <a:rPr lang="en-GB" sz="2400" b="1" dirty="0" err="1">
                <a:solidFill>
                  <a:schemeClr val="accent6">
                    <a:lumMod val="50000"/>
                  </a:schemeClr>
                </a:solidFill>
                <a:latin typeface="Courier New" panose="02070309020205020404" pitchFamily="49" charset="0"/>
                <a:cs typeface="Courier New" panose="02070309020205020404" pitchFamily="49" charset="0"/>
              </a:rPr>
              <a:t>var.vmprefix</a:t>
            </a:r>
            <a:endParaRPr lang="en-GB" sz="2400" b="1" dirty="0">
              <a:solidFill>
                <a:schemeClr val="accent6">
                  <a:lumMod val="50000"/>
                </a:schemeClr>
              </a:solidFill>
              <a:latin typeface="Courier New" panose="02070309020205020404" pitchFamily="49" charset="0"/>
              <a:cs typeface="Courier New" panose="02070309020205020404" pitchFamily="49" charset="0"/>
            </a:endParaRPr>
          </a:p>
          <a:p>
            <a:pPr algn="just">
              <a:lnSpc>
                <a:spcPct val="150000"/>
              </a:lnSpc>
            </a:pPr>
            <a:r>
              <a:rPr lang="en-GB" sz="2400" b="1" dirty="0" err="1">
                <a:solidFill>
                  <a:schemeClr val="accent6">
                    <a:lumMod val="50000"/>
                  </a:schemeClr>
                </a:solidFill>
                <a:latin typeface="Courier New" panose="02070309020205020404" pitchFamily="49" charset="0"/>
                <a:cs typeface="Courier New" panose="02070309020205020404" pitchFamily="49" charset="0"/>
              </a:rPr>
              <a:t>VMname</a:t>
            </a:r>
            <a:r>
              <a:rPr lang="en-GB" sz="2400" b="1" dirty="0">
                <a:solidFill>
                  <a:schemeClr val="accent6">
                    <a:lumMod val="50000"/>
                  </a:schemeClr>
                </a:solidFill>
              </a:rPr>
              <a:t> can be generated by </a:t>
            </a:r>
            <a:r>
              <a:rPr lang="en-GB" sz="2400" b="1" dirty="0" err="1">
                <a:solidFill>
                  <a:schemeClr val="accent6">
                    <a:lumMod val="50000"/>
                  </a:schemeClr>
                </a:solidFill>
                <a:latin typeface="Courier New" panose="02070309020205020404" pitchFamily="49" charset="0"/>
                <a:cs typeface="Courier New" panose="02070309020205020404" pitchFamily="49" charset="0"/>
              </a:rPr>
              <a:t>var.vmprefix</a:t>
            </a:r>
            <a:r>
              <a:rPr lang="en-GB" sz="2400" b="1" dirty="0">
                <a:solidFill>
                  <a:schemeClr val="accent6">
                    <a:lumMod val="50000"/>
                  </a:schemeClr>
                </a:solidFill>
                <a:latin typeface="Courier New" panose="02070309020205020404" pitchFamily="49" charset="0"/>
                <a:cs typeface="Courier New" panose="02070309020205020404" pitchFamily="49" charset="0"/>
              </a:rPr>
              <a:t> </a:t>
            </a:r>
            <a:r>
              <a:rPr lang="en-GB" sz="2400" b="1" dirty="0">
                <a:solidFill>
                  <a:schemeClr val="accent6">
                    <a:lumMod val="50000"/>
                  </a:schemeClr>
                </a:solidFill>
              </a:rPr>
              <a:t>concatenated </a:t>
            </a:r>
            <a:r>
              <a:rPr lang="en-GB" sz="2400" b="1" dirty="0">
                <a:solidFill>
                  <a:schemeClr val="accent6">
                    <a:lumMod val="50000"/>
                  </a:schemeClr>
                </a:solidFill>
                <a:latin typeface="Courier New" panose="02070309020205020404" pitchFamily="49" charset="0"/>
                <a:cs typeface="Courier New" panose="02070309020205020404" pitchFamily="49" charset="0"/>
              </a:rPr>
              <a:t>-vm01</a:t>
            </a:r>
            <a:r>
              <a:rPr lang="en-GB" sz="2400" b="1" dirty="0">
                <a:solidFill>
                  <a:schemeClr val="accent6">
                    <a:lumMod val="50000"/>
                  </a:schemeClr>
                </a:solidFill>
              </a:rPr>
              <a:t>.</a:t>
            </a:r>
            <a:endParaRPr lang="en-GB" sz="2400" b="1" dirty="0">
              <a:solidFill>
                <a:schemeClr val="tx1"/>
              </a:solidFill>
            </a:endParaRPr>
          </a:p>
          <a:p>
            <a:pPr marL="342900" indent="-342900">
              <a:spcBef>
                <a:spcPts val="900"/>
              </a:spcBef>
              <a:spcAft>
                <a:spcPts val="900"/>
              </a:spcAft>
              <a:buFont typeface="Wingdings" panose="05000000000000000000" pitchFamily="2" charset="2"/>
              <a:buChar char="v"/>
            </a:pPr>
            <a:r>
              <a:rPr lang="en-GB" sz="2400" b="1" dirty="0">
                <a:solidFill>
                  <a:schemeClr val="accent6">
                    <a:lumMod val="50000"/>
                  </a:schemeClr>
                </a:solidFill>
              </a:rPr>
              <a:t>For concatenation of string, pass the reference value inside </a:t>
            </a:r>
            <a:r>
              <a:rPr lang="en-GB" sz="2400" b="1" dirty="0">
                <a:solidFill>
                  <a:schemeClr val="accent3">
                    <a:lumMod val="60000"/>
                    <a:lumOff val="40000"/>
                  </a:schemeClr>
                </a:solidFill>
              </a:rPr>
              <a:t>${}</a:t>
            </a:r>
            <a:r>
              <a:rPr lang="en-GB" sz="2400" b="1" dirty="0">
                <a:solidFill>
                  <a:schemeClr val="accent6">
                    <a:lumMod val="50000"/>
                  </a:schemeClr>
                </a:solidFill>
              </a:rPr>
              <a:t> followed by second string.</a:t>
            </a:r>
          </a:p>
          <a:p>
            <a:pPr marL="342900" indent="-342900">
              <a:spcBef>
                <a:spcPts val="900"/>
              </a:spcBef>
              <a:spcAft>
                <a:spcPts val="900"/>
              </a:spcAft>
              <a:buFont typeface="Wingdings" panose="05000000000000000000" pitchFamily="2" charset="2"/>
              <a:buChar char="v"/>
            </a:pPr>
            <a:r>
              <a:rPr lang="en-GB" sz="2400" b="1" dirty="0">
                <a:solidFill>
                  <a:schemeClr val="accent6">
                    <a:lumMod val="50000"/>
                  </a:schemeClr>
                </a:solidFill>
              </a:rPr>
              <a:t>Post concatenation, it will also be a string so need to put everything inside the double quote </a:t>
            </a:r>
            <a:r>
              <a:rPr lang="en-GB" sz="2400" b="1" dirty="0">
                <a:solidFill>
                  <a:schemeClr val="tx1">
                    <a:lumMod val="95000"/>
                  </a:schemeClr>
                </a:solidFill>
                <a:latin typeface="Courier New" panose="02070309020205020404" pitchFamily="49" charset="0"/>
                <a:cs typeface="Courier New" panose="02070309020205020404" pitchFamily="49" charset="0"/>
              </a:rPr>
              <a:t>“”</a:t>
            </a:r>
            <a:r>
              <a:rPr lang="en-GB" sz="2400" b="1" dirty="0">
                <a:solidFill>
                  <a:schemeClr val="accent6">
                    <a:lumMod val="50000"/>
                  </a:schemeClr>
                </a:solidFill>
              </a:rPr>
              <a:t>.</a:t>
            </a:r>
          </a:p>
          <a:p>
            <a:pPr algn="just">
              <a:lnSpc>
                <a:spcPct val="150000"/>
              </a:lnSpc>
            </a:pPr>
            <a:r>
              <a:rPr lang="en-GB" sz="4400" b="1" dirty="0">
                <a:solidFill>
                  <a:schemeClr val="tx1"/>
                </a:solidFill>
              </a:rPr>
              <a:t>  </a:t>
            </a:r>
            <a:r>
              <a:rPr lang="en-GB" sz="4400" b="1" dirty="0" err="1">
                <a:solidFill>
                  <a:schemeClr val="tx1"/>
                </a:solidFill>
                <a:latin typeface="Courier New" panose="02070309020205020404" pitchFamily="49" charset="0"/>
                <a:cs typeface="Courier New" panose="02070309020205020404" pitchFamily="49" charset="0"/>
              </a:rPr>
              <a:t>vmname</a:t>
            </a:r>
            <a:r>
              <a:rPr lang="en-GB" sz="4400" b="1" dirty="0">
                <a:solidFill>
                  <a:schemeClr val="tx1"/>
                </a:solidFill>
                <a:latin typeface="Courier New" panose="02070309020205020404" pitchFamily="49" charset="0"/>
                <a:cs typeface="Courier New" panose="02070309020205020404" pitchFamily="49" charset="0"/>
              </a:rPr>
              <a:t> =  </a:t>
            </a:r>
            <a:r>
              <a:rPr lang="en-GB" sz="4400" b="1" dirty="0">
                <a:solidFill>
                  <a:srgbClr val="FFFF00"/>
                </a:solidFill>
                <a:latin typeface="Courier New" panose="02070309020205020404" pitchFamily="49" charset="0"/>
                <a:cs typeface="Courier New" panose="02070309020205020404" pitchFamily="49" charset="0"/>
              </a:rPr>
              <a:t>${</a:t>
            </a:r>
            <a:r>
              <a:rPr lang="en-GB" sz="4400" b="1" dirty="0" err="1">
                <a:solidFill>
                  <a:schemeClr val="accent6">
                    <a:lumMod val="50000"/>
                  </a:schemeClr>
                </a:solidFill>
                <a:latin typeface="Courier New" panose="02070309020205020404" pitchFamily="49" charset="0"/>
                <a:cs typeface="Courier New" panose="02070309020205020404" pitchFamily="49" charset="0"/>
              </a:rPr>
              <a:t>var.vmprefix</a:t>
            </a:r>
            <a:r>
              <a:rPr lang="en-GB" sz="4400" b="1" dirty="0">
                <a:solidFill>
                  <a:srgbClr val="FF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7507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7111"/>
            <a:ext cx="10959149" cy="608016"/>
          </a:xfrm>
        </p:spPr>
        <p:txBody>
          <a:bodyPr>
            <a:noAutofit/>
          </a:bodyPr>
          <a:lstStyle/>
          <a:p>
            <a:pPr algn="ctr"/>
            <a:r>
              <a:rPr lang="en-GB" sz="4400" b="1" cap="none" dirty="0"/>
              <a:t>Concatenation in Strings</a:t>
            </a:r>
          </a:p>
        </p:txBody>
      </p:sp>
      <p:sp>
        <p:nvSpPr>
          <p:cNvPr id="5" name="Text Placeholder 2">
            <a:extLst>
              <a:ext uri="{FF2B5EF4-FFF2-40B4-BE49-F238E27FC236}">
                <a16:creationId xmlns:a16="http://schemas.microsoft.com/office/drawing/2014/main" id="{82ED980A-54BA-463D-903C-EC4A439D86D5}"/>
              </a:ext>
            </a:extLst>
          </p:cNvPr>
          <p:cNvSpPr>
            <a:spLocks noGrp="1"/>
          </p:cNvSpPr>
          <p:nvPr>
            <p:ph type="body" idx="1"/>
          </p:nvPr>
        </p:nvSpPr>
        <p:spPr>
          <a:xfrm>
            <a:off x="616425" y="997527"/>
            <a:ext cx="11133714" cy="5232401"/>
          </a:xfrm>
        </p:spPr>
        <p:txBody>
          <a:bodyPr>
            <a:normAutofit/>
          </a:bodyPr>
          <a:lstStyle/>
          <a:p>
            <a:pPr algn="just">
              <a:lnSpc>
                <a:spcPct val="150000"/>
              </a:lnSpc>
            </a:pPr>
            <a:r>
              <a:rPr lang="en-GB" sz="2400" b="1" dirty="0" err="1">
                <a:solidFill>
                  <a:schemeClr val="accent6">
                    <a:lumMod val="50000"/>
                  </a:schemeClr>
                </a:solidFill>
                <a:latin typeface="Courier New" panose="02070309020205020404" pitchFamily="49" charset="0"/>
                <a:cs typeface="Courier New" panose="02070309020205020404" pitchFamily="49" charset="0"/>
              </a:rPr>
              <a:t>VMprefix</a:t>
            </a:r>
            <a:r>
              <a:rPr lang="en-GB" sz="2400" b="1" dirty="0">
                <a:solidFill>
                  <a:schemeClr val="accent6">
                    <a:lumMod val="50000"/>
                  </a:schemeClr>
                </a:solidFill>
              </a:rPr>
              <a:t> as input variable can be referenced as </a:t>
            </a:r>
            <a:r>
              <a:rPr lang="en-GB" sz="2400" b="1" dirty="0" err="1">
                <a:solidFill>
                  <a:schemeClr val="accent6">
                    <a:lumMod val="50000"/>
                  </a:schemeClr>
                </a:solidFill>
                <a:latin typeface="Courier New" panose="02070309020205020404" pitchFamily="49" charset="0"/>
                <a:cs typeface="Courier New" panose="02070309020205020404" pitchFamily="49" charset="0"/>
              </a:rPr>
              <a:t>var.vmprefix</a:t>
            </a:r>
            <a:endParaRPr lang="en-GB" sz="2400" b="1" dirty="0">
              <a:solidFill>
                <a:schemeClr val="accent6">
                  <a:lumMod val="50000"/>
                </a:schemeClr>
              </a:solidFill>
              <a:latin typeface="Courier New" panose="02070309020205020404" pitchFamily="49" charset="0"/>
              <a:cs typeface="Courier New" panose="02070309020205020404" pitchFamily="49" charset="0"/>
            </a:endParaRPr>
          </a:p>
          <a:p>
            <a:pPr algn="just">
              <a:lnSpc>
                <a:spcPct val="150000"/>
              </a:lnSpc>
            </a:pPr>
            <a:r>
              <a:rPr lang="en-GB" sz="2400" b="1" dirty="0" err="1">
                <a:solidFill>
                  <a:schemeClr val="accent6">
                    <a:lumMod val="50000"/>
                  </a:schemeClr>
                </a:solidFill>
                <a:latin typeface="Courier New" panose="02070309020205020404" pitchFamily="49" charset="0"/>
                <a:cs typeface="Courier New" panose="02070309020205020404" pitchFamily="49" charset="0"/>
              </a:rPr>
              <a:t>VMname</a:t>
            </a:r>
            <a:r>
              <a:rPr lang="en-GB" sz="2400" b="1" dirty="0">
                <a:solidFill>
                  <a:schemeClr val="accent6">
                    <a:lumMod val="50000"/>
                  </a:schemeClr>
                </a:solidFill>
              </a:rPr>
              <a:t> can be generated by </a:t>
            </a:r>
            <a:r>
              <a:rPr lang="en-GB" sz="2400" b="1" dirty="0" err="1">
                <a:solidFill>
                  <a:schemeClr val="accent6">
                    <a:lumMod val="50000"/>
                  </a:schemeClr>
                </a:solidFill>
                <a:latin typeface="Courier New" panose="02070309020205020404" pitchFamily="49" charset="0"/>
                <a:cs typeface="Courier New" panose="02070309020205020404" pitchFamily="49" charset="0"/>
              </a:rPr>
              <a:t>var.vmprefix</a:t>
            </a:r>
            <a:r>
              <a:rPr lang="en-GB" sz="2400" b="1" dirty="0">
                <a:solidFill>
                  <a:schemeClr val="accent6">
                    <a:lumMod val="50000"/>
                  </a:schemeClr>
                </a:solidFill>
                <a:latin typeface="Courier New" panose="02070309020205020404" pitchFamily="49" charset="0"/>
                <a:cs typeface="Courier New" panose="02070309020205020404" pitchFamily="49" charset="0"/>
              </a:rPr>
              <a:t> </a:t>
            </a:r>
            <a:r>
              <a:rPr lang="en-GB" sz="2400" b="1" dirty="0">
                <a:solidFill>
                  <a:schemeClr val="accent6">
                    <a:lumMod val="50000"/>
                  </a:schemeClr>
                </a:solidFill>
              </a:rPr>
              <a:t>concatenated </a:t>
            </a:r>
            <a:r>
              <a:rPr lang="en-GB" sz="2400" b="1" dirty="0">
                <a:solidFill>
                  <a:schemeClr val="accent6">
                    <a:lumMod val="50000"/>
                  </a:schemeClr>
                </a:solidFill>
                <a:latin typeface="Courier New" panose="02070309020205020404" pitchFamily="49" charset="0"/>
                <a:cs typeface="Courier New" panose="02070309020205020404" pitchFamily="49" charset="0"/>
              </a:rPr>
              <a:t>-vm01</a:t>
            </a:r>
            <a:r>
              <a:rPr lang="en-GB" sz="2400" b="1" dirty="0">
                <a:solidFill>
                  <a:schemeClr val="accent6">
                    <a:lumMod val="50000"/>
                  </a:schemeClr>
                </a:solidFill>
              </a:rPr>
              <a:t>.</a:t>
            </a:r>
            <a:endParaRPr lang="en-GB" sz="2400" b="1" dirty="0">
              <a:solidFill>
                <a:schemeClr val="tx1"/>
              </a:solidFill>
            </a:endParaRPr>
          </a:p>
          <a:p>
            <a:pPr marL="342900" indent="-342900">
              <a:spcBef>
                <a:spcPts val="900"/>
              </a:spcBef>
              <a:spcAft>
                <a:spcPts val="900"/>
              </a:spcAft>
              <a:buFont typeface="Wingdings" panose="05000000000000000000" pitchFamily="2" charset="2"/>
              <a:buChar char="v"/>
            </a:pPr>
            <a:r>
              <a:rPr lang="en-GB" sz="2400" b="1" dirty="0">
                <a:solidFill>
                  <a:schemeClr val="accent6">
                    <a:lumMod val="50000"/>
                  </a:schemeClr>
                </a:solidFill>
              </a:rPr>
              <a:t>For concatenation of string, pass the reference value inside </a:t>
            </a:r>
            <a:r>
              <a:rPr lang="en-GB" sz="2400" b="1" dirty="0">
                <a:solidFill>
                  <a:schemeClr val="accent3">
                    <a:lumMod val="60000"/>
                    <a:lumOff val="40000"/>
                  </a:schemeClr>
                </a:solidFill>
              </a:rPr>
              <a:t>${}</a:t>
            </a:r>
            <a:r>
              <a:rPr lang="en-GB" sz="2400" b="1" dirty="0">
                <a:solidFill>
                  <a:schemeClr val="accent6">
                    <a:lumMod val="50000"/>
                  </a:schemeClr>
                </a:solidFill>
              </a:rPr>
              <a:t> followed by second string.</a:t>
            </a:r>
          </a:p>
          <a:p>
            <a:pPr marL="342900" indent="-342900">
              <a:spcBef>
                <a:spcPts val="900"/>
              </a:spcBef>
              <a:spcAft>
                <a:spcPts val="900"/>
              </a:spcAft>
              <a:buFont typeface="Wingdings" panose="05000000000000000000" pitchFamily="2" charset="2"/>
              <a:buChar char="v"/>
            </a:pPr>
            <a:r>
              <a:rPr lang="en-GB" sz="2400" b="1" dirty="0">
                <a:solidFill>
                  <a:schemeClr val="accent6">
                    <a:lumMod val="50000"/>
                  </a:schemeClr>
                </a:solidFill>
              </a:rPr>
              <a:t>Post concatenation, it will also be a string so need to put everything inside the double quote </a:t>
            </a:r>
            <a:r>
              <a:rPr lang="en-GB" sz="2400" b="1" dirty="0">
                <a:solidFill>
                  <a:schemeClr val="tx1">
                    <a:lumMod val="95000"/>
                  </a:schemeClr>
                </a:solidFill>
                <a:latin typeface="Courier New" panose="02070309020205020404" pitchFamily="49" charset="0"/>
                <a:cs typeface="Courier New" panose="02070309020205020404" pitchFamily="49" charset="0"/>
              </a:rPr>
              <a:t>“”</a:t>
            </a:r>
            <a:r>
              <a:rPr lang="en-GB" sz="2400" b="1" dirty="0">
                <a:solidFill>
                  <a:schemeClr val="accent6">
                    <a:lumMod val="50000"/>
                  </a:schemeClr>
                </a:solidFill>
              </a:rPr>
              <a:t>.</a:t>
            </a:r>
          </a:p>
          <a:p>
            <a:pPr algn="just">
              <a:lnSpc>
                <a:spcPct val="150000"/>
              </a:lnSpc>
            </a:pPr>
            <a:r>
              <a:rPr lang="en-GB" sz="4400" b="1" dirty="0">
                <a:solidFill>
                  <a:schemeClr val="tx1"/>
                </a:solidFill>
              </a:rPr>
              <a:t>  </a:t>
            </a:r>
            <a:r>
              <a:rPr lang="en-GB" sz="4400" b="1" dirty="0" err="1">
                <a:solidFill>
                  <a:schemeClr val="tx1"/>
                </a:solidFill>
                <a:latin typeface="Courier New" panose="02070309020205020404" pitchFamily="49" charset="0"/>
                <a:cs typeface="Courier New" panose="02070309020205020404" pitchFamily="49" charset="0"/>
              </a:rPr>
              <a:t>vmname</a:t>
            </a:r>
            <a:r>
              <a:rPr lang="en-GB" sz="4400" b="1" dirty="0">
                <a:solidFill>
                  <a:schemeClr val="tx1"/>
                </a:solidFill>
                <a:latin typeface="Courier New" panose="02070309020205020404" pitchFamily="49" charset="0"/>
                <a:cs typeface="Courier New" panose="02070309020205020404" pitchFamily="49" charset="0"/>
              </a:rPr>
              <a:t> =  </a:t>
            </a:r>
            <a:r>
              <a:rPr lang="en-GB" sz="4400" b="1" dirty="0">
                <a:solidFill>
                  <a:srgbClr val="FFFF00"/>
                </a:solidFill>
                <a:latin typeface="Courier New" panose="02070309020205020404" pitchFamily="49" charset="0"/>
                <a:cs typeface="Courier New" panose="02070309020205020404" pitchFamily="49" charset="0"/>
              </a:rPr>
              <a:t>${</a:t>
            </a:r>
            <a:r>
              <a:rPr lang="en-GB" sz="4400" b="1" dirty="0" err="1">
                <a:solidFill>
                  <a:schemeClr val="accent6">
                    <a:lumMod val="50000"/>
                  </a:schemeClr>
                </a:solidFill>
                <a:latin typeface="Courier New" panose="02070309020205020404" pitchFamily="49" charset="0"/>
                <a:cs typeface="Courier New" panose="02070309020205020404" pitchFamily="49" charset="0"/>
              </a:rPr>
              <a:t>var.vmprefix</a:t>
            </a:r>
            <a:r>
              <a:rPr lang="en-GB" sz="4400" b="1" dirty="0">
                <a:solidFill>
                  <a:srgbClr val="FFFF00"/>
                </a:solidFill>
                <a:latin typeface="Courier New" panose="02070309020205020404" pitchFamily="49" charset="0"/>
                <a:cs typeface="Courier New" panose="02070309020205020404" pitchFamily="49" charset="0"/>
              </a:rPr>
              <a:t>}</a:t>
            </a:r>
            <a:r>
              <a:rPr lang="en-GB" sz="4400" b="1" dirty="0">
                <a:solidFill>
                  <a:schemeClr val="accent5">
                    <a:lumMod val="50000"/>
                  </a:schemeClr>
                </a:solidFill>
                <a:latin typeface="Courier New" panose="02070309020205020404" pitchFamily="49" charset="0"/>
                <a:cs typeface="Courier New" panose="02070309020205020404" pitchFamily="49" charset="0"/>
              </a:rPr>
              <a:t>-vm01</a:t>
            </a:r>
          </a:p>
        </p:txBody>
      </p:sp>
    </p:spTree>
    <p:extLst>
      <p:ext uri="{BB962C8B-B14F-4D97-AF65-F5344CB8AC3E}">
        <p14:creationId xmlns:p14="http://schemas.microsoft.com/office/powerpoint/2010/main" val="393544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7111"/>
            <a:ext cx="10959149" cy="608016"/>
          </a:xfrm>
        </p:spPr>
        <p:txBody>
          <a:bodyPr>
            <a:noAutofit/>
          </a:bodyPr>
          <a:lstStyle/>
          <a:p>
            <a:pPr algn="ctr"/>
            <a:r>
              <a:rPr lang="en-GB" sz="4400" b="1" cap="none" dirty="0"/>
              <a:t>Concatenation in Strings</a:t>
            </a:r>
          </a:p>
        </p:txBody>
      </p:sp>
      <p:sp>
        <p:nvSpPr>
          <p:cNvPr id="5" name="Text Placeholder 2">
            <a:extLst>
              <a:ext uri="{FF2B5EF4-FFF2-40B4-BE49-F238E27FC236}">
                <a16:creationId xmlns:a16="http://schemas.microsoft.com/office/drawing/2014/main" id="{82ED980A-54BA-463D-903C-EC4A439D86D5}"/>
              </a:ext>
            </a:extLst>
          </p:cNvPr>
          <p:cNvSpPr>
            <a:spLocks noGrp="1"/>
          </p:cNvSpPr>
          <p:nvPr>
            <p:ph type="body" idx="1"/>
          </p:nvPr>
        </p:nvSpPr>
        <p:spPr>
          <a:xfrm>
            <a:off x="616425" y="997527"/>
            <a:ext cx="11133714" cy="5232401"/>
          </a:xfrm>
        </p:spPr>
        <p:txBody>
          <a:bodyPr>
            <a:normAutofit/>
          </a:bodyPr>
          <a:lstStyle/>
          <a:p>
            <a:pPr algn="just">
              <a:lnSpc>
                <a:spcPct val="150000"/>
              </a:lnSpc>
            </a:pPr>
            <a:r>
              <a:rPr lang="en-GB" sz="2400" b="1" dirty="0" err="1">
                <a:solidFill>
                  <a:schemeClr val="accent6">
                    <a:lumMod val="50000"/>
                  </a:schemeClr>
                </a:solidFill>
                <a:latin typeface="Courier New" panose="02070309020205020404" pitchFamily="49" charset="0"/>
                <a:cs typeface="Courier New" panose="02070309020205020404" pitchFamily="49" charset="0"/>
              </a:rPr>
              <a:t>VMprefix</a:t>
            </a:r>
            <a:r>
              <a:rPr lang="en-GB" sz="2400" b="1" dirty="0">
                <a:solidFill>
                  <a:schemeClr val="accent6">
                    <a:lumMod val="50000"/>
                  </a:schemeClr>
                </a:solidFill>
              </a:rPr>
              <a:t> as input variable can be referenced as </a:t>
            </a:r>
            <a:r>
              <a:rPr lang="en-GB" sz="2400" b="1" dirty="0" err="1">
                <a:solidFill>
                  <a:schemeClr val="accent6">
                    <a:lumMod val="50000"/>
                  </a:schemeClr>
                </a:solidFill>
                <a:latin typeface="Courier New" panose="02070309020205020404" pitchFamily="49" charset="0"/>
                <a:cs typeface="Courier New" panose="02070309020205020404" pitchFamily="49" charset="0"/>
              </a:rPr>
              <a:t>var.vmprefix</a:t>
            </a:r>
            <a:endParaRPr lang="en-GB" sz="2400" b="1" dirty="0">
              <a:solidFill>
                <a:schemeClr val="accent6">
                  <a:lumMod val="50000"/>
                </a:schemeClr>
              </a:solidFill>
              <a:latin typeface="Courier New" panose="02070309020205020404" pitchFamily="49" charset="0"/>
              <a:cs typeface="Courier New" panose="02070309020205020404" pitchFamily="49" charset="0"/>
            </a:endParaRPr>
          </a:p>
          <a:p>
            <a:pPr algn="just">
              <a:lnSpc>
                <a:spcPct val="150000"/>
              </a:lnSpc>
            </a:pPr>
            <a:r>
              <a:rPr lang="en-GB" sz="2400" b="1" dirty="0" err="1">
                <a:solidFill>
                  <a:schemeClr val="accent6">
                    <a:lumMod val="50000"/>
                  </a:schemeClr>
                </a:solidFill>
                <a:latin typeface="Courier New" panose="02070309020205020404" pitchFamily="49" charset="0"/>
                <a:cs typeface="Courier New" panose="02070309020205020404" pitchFamily="49" charset="0"/>
              </a:rPr>
              <a:t>VMname</a:t>
            </a:r>
            <a:r>
              <a:rPr lang="en-GB" sz="2400" b="1" dirty="0">
                <a:solidFill>
                  <a:schemeClr val="accent6">
                    <a:lumMod val="50000"/>
                  </a:schemeClr>
                </a:solidFill>
              </a:rPr>
              <a:t> can be generated by </a:t>
            </a:r>
            <a:r>
              <a:rPr lang="en-GB" sz="2400" b="1" dirty="0" err="1">
                <a:solidFill>
                  <a:schemeClr val="accent6">
                    <a:lumMod val="50000"/>
                  </a:schemeClr>
                </a:solidFill>
                <a:latin typeface="Courier New" panose="02070309020205020404" pitchFamily="49" charset="0"/>
                <a:cs typeface="Courier New" panose="02070309020205020404" pitchFamily="49" charset="0"/>
              </a:rPr>
              <a:t>var.vmprefix</a:t>
            </a:r>
            <a:r>
              <a:rPr lang="en-GB" sz="2400" b="1" dirty="0">
                <a:solidFill>
                  <a:schemeClr val="accent6">
                    <a:lumMod val="50000"/>
                  </a:schemeClr>
                </a:solidFill>
                <a:latin typeface="Courier New" panose="02070309020205020404" pitchFamily="49" charset="0"/>
                <a:cs typeface="Courier New" panose="02070309020205020404" pitchFamily="49" charset="0"/>
              </a:rPr>
              <a:t> </a:t>
            </a:r>
            <a:r>
              <a:rPr lang="en-GB" sz="2400" b="1" dirty="0">
                <a:solidFill>
                  <a:schemeClr val="accent6">
                    <a:lumMod val="50000"/>
                  </a:schemeClr>
                </a:solidFill>
              </a:rPr>
              <a:t>concatenated </a:t>
            </a:r>
            <a:r>
              <a:rPr lang="en-GB" sz="2400" b="1" dirty="0">
                <a:solidFill>
                  <a:schemeClr val="accent6">
                    <a:lumMod val="50000"/>
                  </a:schemeClr>
                </a:solidFill>
                <a:latin typeface="Courier New" panose="02070309020205020404" pitchFamily="49" charset="0"/>
                <a:cs typeface="Courier New" panose="02070309020205020404" pitchFamily="49" charset="0"/>
              </a:rPr>
              <a:t>-vm01</a:t>
            </a:r>
            <a:r>
              <a:rPr lang="en-GB" sz="2400" b="1" dirty="0">
                <a:solidFill>
                  <a:schemeClr val="accent6">
                    <a:lumMod val="50000"/>
                  </a:schemeClr>
                </a:solidFill>
              </a:rPr>
              <a:t>.</a:t>
            </a:r>
            <a:endParaRPr lang="en-GB" sz="2400" b="1" dirty="0">
              <a:solidFill>
                <a:schemeClr val="tx1"/>
              </a:solidFill>
            </a:endParaRPr>
          </a:p>
          <a:p>
            <a:pPr marL="342900" indent="-342900">
              <a:spcBef>
                <a:spcPts val="900"/>
              </a:spcBef>
              <a:spcAft>
                <a:spcPts val="900"/>
              </a:spcAft>
              <a:buFont typeface="Wingdings" panose="05000000000000000000" pitchFamily="2" charset="2"/>
              <a:buChar char="v"/>
            </a:pPr>
            <a:r>
              <a:rPr lang="en-GB" sz="2400" b="1" dirty="0">
                <a:solidFill>
                  <a:schemeClr val="accent6">
                    <a:lumMod val="50000"/>
                  </a:schemeClr>
                </a:solidFill>
              </a:rPr>
              <a:t>For concatenation of string, pass the reference value inside </a:t>
            </a:r>
            <a:r>
              <a:rPr lang="en-GB" sz="2400" b="1" dirty="0">
                <a:solidFill>
                  <a:schemeClr val="accent3">
                    <a:lumMod val="60000"/>
                    <a:lumOff val="40000"/>
                  </a:schemeClr>
                </a:solidFill>
              </a:rPr>
              <a:t>${}</a:t>
            </a:r>
            <a:r>
              <a:rPr lang="en-GB" sz="2400" b="1" dirty="0">
                <a:solidFill>
                  <a:schemeClr val="accent6">
                    <a:lumMod val="50000"/>
                  </a:schemeClr>
                </a:solidFill>
              </a:rPr>
              <a:t> followed by second string.</a:t>
            </a:r>
          </a:p>
          <a:p>
            <a:pPr marL="342900" indent="-342900">
              <a:spcBef>
                <a:spcPts val="900"/>
              </a:spcBef>
              <a:spcAft>
                <a:spcPts val="900"/>
              </a:spcAft>
              <a:buFont typeface="Wingdings" panose="05000000000000000000" pitchFamily="2" charset="2"/>
              <a:buChar char="v"/>
            </a:pPr>
            <a:r>
              <a:rPr lang="en-GB" sz="2400" b="1" dirty="0">
                <a:solidFill>
                  <a:schemeClr val="accent6">
                    <a:lumMod val="50000"/>
                  </a:schemeClr>
                </a:solidFill>
              </a:rPr>
              <a:t>Post concatenation, it will also be a string so need to put everything inside the double quote </a:t>
            </a:r>
            <a:r>
              <a:rPr lang="en-GB" sz="2400" b="1" dirty="0">
                <a:solidFill>
                  <a:schemeClr val="tx1">
                    <a:lumMod val="95000"/>
                  </a:schemeClr>
                </a:solidFill>
                <a:latin typeface="Courier New" panose="02070309020205020404" pitchFamily="49" charset="0"/>
                <a:cs typeface="Courier New" panose="02070309020205020404" pitchFamily="49" charset="0"/>
              </a:rPr>
              <a:t>“”</a:t>
            </a:r>
            <a:r>
              <a:rPr lang="en-GB" sz="2400" b="1" dirty="0">
                <a:solidFill>
                  <a:schemeClr val="accent6">
                    <a:lumMod val="50000"/>
                  </a:schemeClr>
                </a:solidFill>
              </a:rPr>
              <a:t>.</a:t>
            </a:r>
          </a:p>
          <a:p>
            <a:pPr algn="just">
              <a:lnSpc>
                <a:spcPct val="150000"/>
              </a:lnSpc>
            </a:pPr>
            <a:r>
              <a:rPr lang="en-GB" sz="4400" b="1" dirty="0">
                <a:solidFill>
                  <a:schemeClr val="tx1"/>
                </a:solidFill>
              </a:rPr>
              <a:t>  </a:t>
            </a:r>
            <a:r>
              <a:rPr lang="en-GB" sz="4400" b="1" dirty="0" err="1">
                <a:solidFill>
                  <a:schemeClr val="tx1"/>
                </a:solidFill>
                <a:latin typeface="Courier New" panose="02070309020205020404" pitchFamily="49" charset="0"/>
                <a:cs typeface="Courier New" panose="02070309020205020404" pitchFamily="49" charset="0"/>
              </a:rPr>
              <a:t>vmname</a:t>
            </a:r>
            <a:r>
              <a:rPr lang="en-GB" sz="4400" b="1" dirty="0">
                <a:solidFill>
                  <a:schemeClr val="tx1"/>
                </a:solidFill>
                <a:latin typeface="Courier New" panose="02070309020205020404" pitchFamily="49" charset="0"/>
                <a:cs typeface="Courier New" panose="02070309020205020404" pitchFamily="49" charset="0"/>
              </a:rPr>
              <a:t> = </a:t>
            </a:r>
            <a:r>
              <a:rPr lang="en-GB" sz="4400" b="1" dirty="0">
                <a:solidFill>
                  <a:srgbClr val="00FF00"/>
                </a:solidFill>
                <a:latin typeface="Courier New" panose="02070309020205020404" pitchFamily="49" charset="0"/>
                <a:cs typeface="Courier New" panose="02070309020205020404" pitchFamily="49" charset="0"/>
              </a:rPr>
              <a:t>“</a:t>
            </a:r>
            <a:r>
              <a:rPr lang="en-GB" sz="4400" b="1" dirty="0">
                <a:solidFill>
                  <a:srgbClr val="FFFF00"/>
                </a:solidFill>
                <a:latin typeface="Courier New" panose="02070309020205020404" pitchFamily="49" charset="0"/>
                <a:cs typeface="Courier New" panose="02070309020205020404" pitchFamily="49" charset="0"/>
              </a:rPr>
              <a:t>${</a:t>
            </a:r>
            <a:r>
              <a:rPr lang="en-GB" sz="4400" b="1" dirty="0" err="1">
                <a:solidFill>
                  <a:schemeClr val="accent6">
                    <a:lumMod val="50000"/>
                  </a:schemeClr>
                </a:solidFill>
                <a:latin typeface="Courier New" panose="02070309020205020404" pitchFamily="49" charset="0"/>
                <a:cs typeface="Courier New" panose="02070309020205020404" pitchFamily="49" charset="0"/>
              </a:rPr>
              <a:t>var.vmprefix</a:t>
            </a:r>
            <a:r>
              <a:rPr lang="en-GB" sz="4400" b="1" dirty="0">
                <a:solidFill>
                  <a:srgbClr val="FFFF00"/>
                </a:solidFill>
                <a:latin typeface="Courier New" panose="02070309020205020404" pitchFamily="49" charset="0"/>
                <a:cs typeface="Courier New" panose="02070309020205020404" pitchFamily="49" charset="0"/>
              </a:rPr>
              <a:t>}</a:t>
            </a:r>
            <a:r>
              <a:rPr lang="en-GB" sz="4400" b="1" dirty="0">
                <a:solidFill>
                  <a:schemeClr val="accent5">
                    <a:lumMod val="50000"/>
                  </a:schemeClr>
                </a:solidFill>
                <a:latin typeface="Courier New" panose="02070309020205020404" pitchFamily="49" charset="0"/>
                <a:cs typeface="Courier New" panose="02070309020205020404" pitchFamily="49" charset="0"/>
              </a:rPr>
              <a:t>-vm01</a:t>
            </a:r>
            <a:r>
              <a:rPr lang="en-GB" sz="44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7120846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2430</TotalTime>
  <Words>1144</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Courier New</vt:lpstr>
      <vt:lpstr>Wingdings</vt:lpstr>
      <vt:lpstr>Wingdings 3</vt:lpstr>
      <vt:lpstr>Slice</vt:lpstr>
      <vt:lpstr>Infrastructure Automation with Terraform &amp; Azure Devops on Azure cloud</vt:lpstr>
      <vt:lpstr>Reviewing the whole lab together  Section 4</vt:lpstr>
      <vt:lpstr>Reviewing the whole lab together</vt:lpstr>
      <vt:lpstr>Deploying missing bits.</vt:lpstr>
      <vt:lpstr>Use of concatenation in strings</vt:lpstr>
      <vt:lpstr>Concatenation in Strings</vt:lpstr>
      <vt:lpstr>Concatenation in Strings</vt:lpstr>
      <vt:lpstr>Concatenation in Strings</vt:lpstr>
      <vt:lpstr>Concatenation in Strings</vt:lpstr>
      <vt:lpstr>Demo</vt:lpstr>
      <vt:lpstr>Test the whole Lab</vt:lpstr>
      <vt:lpstr>Input, Output Variables and Remote State Storage.  section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Harshal</cp:lastModifiedBy>
  <cp:revision>101</cp:revision>
  <dcterms:created xsi:type="dcterms:W3CDTF">2020-07-06T15:04:00Z</dcterms:created>
  <dcterms:modified xsi:type="dcterms:W3CDTF">2021-02-20T14:57:15Z</dcterms:modified>
</cp:coreProperties>
</file>