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9" r:id="rId4"/>
    <p:sldId id="268" r:id="rId5"/>
    <p:sldId id="269" r:id="rId6"/>
    <p:sldId id="270" r:id="rId7"/>
    <p:sldId id="271"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3500" autoAdjust="0"/>
  </p:normalViewPr>
  <p:slideViewPr>
    <p:cSldViewPr snapToGrid="0">
      <p:cViewPr varScale="1">
        <p:scale>
          <a:sx n="55" d="100"/>
          <a:sy n="55" d="100"/>
        </p:scale>
        <p:origin x="1742"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FC047-8B1F-4A1F-92AF-19790770E1A0}" type="datetimeFigureOut">
              <a:rPr lang="en-GB" smtClean="0"/>
              <a:t>30/08/2020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41CA2-D29D-4576-9613-2B9DB261A8C6}" type="slidenum">
              <a:rPr lang="en-GB" smtClean="0"/>
              <a:t>‹#›</a:t>
            </a:fld>
            <a:endParaRPr lang="en-GB"/>
          </a:p>
        </p:txBody>
      </p:sp>
    </p:spTree>
    <p:extLst>
      <p:ext uri="{BB962C8B-B14F-4D97-AF65-F5344CB8AC3E}">
        <p14:creationId xmlns:p14="http://schemas.microsoft.com/office/powerpoint/2010/main" val="456417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Welcome to section 5, In this section we are going to learn input output variables and in the end we are going to configure remote state storage for the Terraform state file.</a:t>
            </a:r>
          </a:p>
        </p:txBody>
      </p:sp>
      <p:sp>
        <p:nvSpPr>
          <p:cNvPr id="4" name="Slide Number Placeholder 3"/>
          <p:cNvSpPr>
            <a:spLocks noGrp="1"/>
          </p:cNvSpPr>
          <p:nvPr>
            <p:ph type="sldNum" sz="quarter" idx="5"/>
          </p:nvPr>
        </p:nvSpPr>
        <p:spPr/>
        <p:txBody>
          <a:bodyPr/>
          <a:lstStyle/>
          <a:p>
            <a:fld id="{A7641CA2-D29D-4576-9613-2B9DB261A8C6}" type="slidenum">
              <a:rPr lang="en-GB" smtClean="0"/>
              <a:t>2</a:t>
            </a:fld>
            <a:endParaRPr lang="en-GB"/>
          </a:p>
        </p:txBody>
      </p:sp>
    </p:spTree>
    <p:extLst>
      <p:ext uri="{BB962C8B-B14F-4D97-AF65-F5344CB8AC3E}">
        <p14:creationId xmlns:p14="http://schemas.microsoft.com/office/powerpoint/2010/main" val="3064873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Section 5 is split into 4 sections</a:t>
            </a:r>
          </a:p>
          <a:p>
            <a:pPr marL="285750" indent="-285750">
              <a:lnSpc>
                <a:spcPct val="107000"/>
              </a:lnSpc>
              <a:spcAft>
                <a:spcPts val="800"/>
              </a:spcAft>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In the first part, I will tell you the use of Input variables as till now most of the variable’s values were hard coded in Terraform code.</a:t>
            </a:r>
          </a:p>
          <a:p>
            <a:pPr marL="285750" indent="-285750">
              <a:lnSpc>
                <a:spcPct val="107000"/>
              </a:lnSpc>
              <a:spcAft>
                <a:spcPts val="800"/>
              </a:spcAft>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In second part, I will teach you, how the variables values are being shown back to the terraform user using output variables.</a:t>
            </a:r>
          </a:p>
          <a:p>
            <a:pPr marL="285750" indent="-285750">
              <a:lnSpc>
                <a:spcPct val="107000"/>
              </a:lnSpc>
              <a:spcAft>
                <a:spcPts val="800"/>
              </a:spcAft>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In third part, I will teach you, how we can configure the remote state file to meet the team workflows requirement.</a:t>
            </a:r>
          </a:p>
          <a:p>
            <a:pPr marL="285750" indent="-285750">
              <a:lnSpc>
                <a:spcPct val="107000"/>
              </a:lnSpc>
              <a:spcAft>
                <a:spcPts val="800"/>
              </a:spcAft>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In last part, I will teach you, how the variable value can be passed during runtime known as interpolation, I will also teach you how a variable value can be imported from remote state file.</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Let’s start with input variables.</a:t>
            </a:r>
          </a:p>
        </p:txBody>
      </p:sp>
      <p:sp>
        <p:nvSpPr>
          <p:cNvPr id="4" name="Slide Number Placeholder 3"/>
          <p:cNvSpPr>
            <a:spLocks noGrp="1"/>
          </p:cNvSpPr>
          <p:nvPr>
            <p:ph type="sldNum" sz="quarter" idx="5"/>
          </p:nvPr>
        </p:nvSpPr>
        <p:spPr/>
        <p:txBody>
          <a:bodyPr/>
          <a:lstStyle/>
          <a:p>
            <a:fld id="{A7641CA2-D29D-4576-9613-2B9DB261A8C6}" type="slidenum">
              <a:rPr lang="en-GB" smtClean="0"/>
              <a:t>3</a:t>
            </a:fld>
            <a:endParaRPr lang="en-GB"/>
          </a:p>
        </p:txBody>
      </p:sp>
    </p:spTree>
    <p:extLst>
      <p:ext uri="{BB962C8B-B14F-4D97-AF65-F5344CB8AC3E}">
        <p14:creationId xmlns:p14="http://schemas.microsoft.com/office/powerpoint/2010/main" val="1108875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Till now In our Terraform Lab, I have used various resources, and in the coding almost all the values were hard-coded, like names of resources which were deployed in previous labs.</a:t>
            </a:r>
          </a:p>
          <a:p>
            <a:r>
              <a:rPr lang="en-GB" dirty="0"/>
              <a:t>Now we have enough terraform knowledge to parameterize the configuration and make it more dynamic and shareable code by introducing the input variables.</a:t>
            </a:r>
          </a:p>
          <a:p>
            <a:endParaRPr lang="en-GB" dirty="0"/>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4</a:t>
            </a:fld>
            <a:endParaRPr lang="en-GB"/>
          </a:p>
        </p:txBody>
      </p:sp>
    </p:spTree>
    <p:extLst>
      <p:ext uri="{BB962C8B-B14F-4D97-AF65-F5344CB8AC3E}">
        <p14:creationId xmlns:p14="http://schemas.microsoft.com/office/powerpoint/2010/main" val="3702751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us learn using input variables to parametrize the code.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As Terraform runs in a working directory. it plans and applies the configuration based on all the configuration files in that directory. As the infrastructure grows so the configuration file will also grow and it will make life difficult to manage and maintain the code in one big bulky configuration file. Therefore it is good practice to splitting the code logically into multiple configuration files.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Now I am going to create a separate file for input variables naming it as variables.tf and I will declare all the input variables in variables.tf file. Let me show you how you can declare a variable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for example variable admin-username can be declared like this and inside the curly brackets you can define the type, default value and description of the variable. In this case variable type is string and its description will be displayed when terraform requests input value from terraform user on the console.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5</a:t>
            </a:fld>
            <a:endParaRPr lang="en-GB"/>
          </a:p>
        </p:txBody>
      </p:sp>
    </p:spTree>
    <p:extLst>
      <p:ext uri="{BB962C8B-B14F-4D97-AF65-F5344CB8AC3E}">
        <p14:creationId xmlns:p14="http://schemas.microsoft.com/office/powerpoint/2010/main" val="981911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are some more examples, how you can declare different type of variables and their use cases.</a:t>
            </a:r>
          </a:p>
          <a:p>
            <a:pPr marL="171450" indent="-171450">
              <a:buFont typeface="Arial" panose="020B0604020202020204" pitchFamily="34" charset="0"/>
              <a:buChar char="•"/>
            </a:pPr>
            <a:r>
              <a:rPr lang="en-GB" dirty="0"/>
              <a:t>In Example 1, a required variable named location is defined and its type will be determined by the input values.</a:t>
            </a:r>
          </a:p>
          <a:p>
            <a:pPr marL="171450" indent="-171450">
              <a:buFont typeface="Arial" panose="020B0604020202020204" pitchFamily="34" charset="0"/>
              <a:buChar char="•"/>
            </a:pPr>
            <a:r>
              <a:rPr lang="en-GB" dirty="0"/>
              <a:t>In example 2, a variable named tags is defined type map and its default value is mentioned, but you can override the default values by passing the variables values during runtime.</a:t>
            </a:r>
          </a:p>
          <a:p>
            <a:pPr marL="0" indent="0">
              <a:buFont typeface="Arial" panose="020B0604020202020204" pitchFamily="34" charset="0"/>
              <a:buNone/>
            </a:pPr>
            <a:r>
              <a:rPr lang="en-GB" dirty="0"/>
              <a:t>If you don’t pass the values at runtime, then default value will be considered.</a:t>
            </a:r>
          </a:p>
          <a:p>
            <a:pPr marL="171450" indent="-171450">
              <a:buFont typeface="Arial" panose="020B0604020202020204" pitchFamily="34" charset="0"/>
              <a:buChar char="•"/>
            </a:pPr>
            <a:r>
              <a:rPr lang="en-GB" dirty="0"/>
              <a:t>In example 3, I haven't declared the variable type but its type will be determined by the default values as map.</a:t>
            </a:r>
          </a:p>
          <a:p>
            <a:pPr marL="171450" indent="-171450">
              <a:buFont typeface="Arial" panose="020B0604020202020204" pitchFamily="34" charset="0"/>
              <a:buChar char="•"/>
            </a:pPr>
            <a:r>
              <a:rPr lang="en-GB" dirty="0"/>
              <a:t>Example 4 is another example where I have declared a variable named prefix of type string and its default value is my.</a:t>
            </a:r>
          </a:p>
          <a:p>
            <a:r>
              <a:rPr lang="en-GB" dirty="0"/>
              <a:t>So in this way we can declare the input variables and define their type and default values, description is an optional field. You can use description to make your code more reading and understandable.</a:t>
            </a:r>
          </a:p>
        </p:txBody>
      </p:sp>
      <p:sp>
        <p:nvSpPr>
          <p:cNvPr id="4" name="Slide Number Placeholder 3"/>
          <p:cNvSpPr>
            <a:spLocks noGrp="1"/>
          </p:cNvSpPr>
          <p:nvPr>
            <p:ph type="sldNum" sz="quarter" idx="5"/>
          </p:nvPr>
        </p:nvSpPr>
        <p:spPr/>
        <p:txBody>
          <a:bodyPr/>
          <a:lstStyle/>
          <a:p>
            <a:fld id="{A7641CA2-D29D-4576-9613-2B9DB261A8C6}" type="slidenum">
              <a:rPr lang="en-GB" smtClean="0"/>
              <a:t>6</a:t>
            </a:fld>
            <a:endParaRPr lang="en-GB"/>
          </a:p>
        </p:txBody>
      </p:sp>
    </p:spTree>
    <p:extLst>
      <p:ext uri="{BB962C8B-B14F-4D97-AF65-F5344CB8AC3E}">
        <p14:creationId xmlns:p14="http://schemas.microsoft.com/office/powerpoint/2010/main" val="3398014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 us create the input variables file for our infrastructure lab and make it dynamic by parameterizing.</a:t>
            </a:r>
          </a:p>
        </p:txBody>
      </p:sp>
      <p:sp>
        <p:nvSpPr>
          <p:cNvPr id="4" name="Slide Number Placeholder 3"/>
          <p:cNvSpPr>
            <a:spLocks noGrp="1"/>
          </p:cNvSpPr>
          <p:nvPr>
            <p:ph type="sldNum" sz="quarter" idx="5"/>
          </p:nvPr>
        </p:nvSpPr>
        <p:spPr/>
        <p:txBody>
          <a:bodyPr/>
          <a:lstStyle/>
          <a:p>
            <a:fld id="{A7641CA2-D29D-4576-9613-2B9DB261A8C6}" type="slidenum">
              <a:rPr lang="en-GB" smtClean="0"/>
              <a:t>7</a:t>
            </a:fld>
            <a:endParaRPr lang="en-GB"/>
          </a:p>
        </p:txBody>
      </p:sp>
    </p:spTree>
    <p:extLst>
      <p:ext uri="{BB962C8B-B14F-4D97-AF65-F5344CB8AC3E}">
        <p14:creationId xmlns:p14="http://schemas.microsoft.com/office/powerpoint/2010/main" val="1216377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we have learnt input variables, in the next video We will learn about output variables.</a:t>
            </a:r>
          </a:p>
        </p:txBody>
      </p:sp>
      <p:sp>
        <p:nvSpPr>
          <p:cNvPr id="4" name="Slide Number Placeholder 3"/>
          <p:cNvSpPr>
            <a:spLocks noGrp="1"/>
          </p:cNvSpPr>
          <p:nvPr>
            <p:ph type="sldNum" sz="quarter" idx="5"/>
          </p:nvPr>
        </p:nvSpPr>
        <p:spPr/>
        <p:txBody>
          <a:bodyPr/>
          <a:lstStyle/>
          <a:p>
            <a:fld id="{A7641CA2-D29D-4576-9613-2B9DB261A8C6}" type="slidenum">
              <a:rPr lang="en-GB" smtClean="0"/>
              <a:t>8</a:t>
            </a:fld>
            <a:endParaRPr lang="en-GB"/>
          </a:p>
        </p:txBody>
      </p:sp>
    </p:spTree>
    <p:extLst>
      <p:ext uri="{BB962C8B-B14F-4D97-AF65-F5344CB8AC3E}">
        <p14:creationId xmlns:p14="http://schemas.microsoft.com/office/powerpoint/2010/main" val="1558831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8/30/2020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8/30/2020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package" Target="../embeddings/Microsoft_Visio_Drawing.vsdx"/></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800"/>
            <a:ext cx="10602097" cy="2440578"/>
          </a:xfrm>
        </p:spPr>
        <p:txBody>
          <a:bodyPr>
            <a:normAutofit/>
          </a:bodyPr>
          <a:lstStyle/>
          <a:p>
            <a:pPr algn="ctr"/>
            <a:r>
              <a:rPr lang="en-US" b="1" dirty="0">
                <a:solidFill>
                  <a:srgbClr val="FFFFFF"/>
                </a:solidFill>
              </a:rPr>
              <a:t>Infrastructure Automation with Terraform &amp; Azure </a:t>
            </a:r>
            <a:r>
              <a:rPr lang="en-US" b="1" dirty="0" err="1">
                <a:solidFill>
                  <a:srgbClr val="FFFFFF"/>
                </a:solidFill>
              </a:rPr>
              <a:t>Devops</a:t>
            </a:r>
            <a:r>
              <a:rPr lang="en-US" b="1" dirty="0">
                <a:solidFill>
                  <a:srgbClr val="FFFFFF"/>
                </a:solidFill>
              </a:rPr>
              <a:t> on Azure cloud</a:t>
            </a:r>
            <a:endParaRPr lang="en-GB" b="1" dirty="0"/>
          </a:p>
        </p:txBody>
      </p:sp>
      <p:sp>
        <p:nvSpPr>
          <p:cNvPr id="3" name="Subtitle 2"/>
          <p:cNvSpPr>
            <a:spLocks noGrp="1"/>
          </p:cNvSpPr>
          <p:nvPr>
            <p:ph type="subTitle" idx="1"/>
          </p:nvPr>
        </p:nvSpPr>
        <p:spPr>
          <a:xfrm>
            <a:off x="684212" y="5320937"/>
            <a:ext cx="6400800" cy="470263"/>
          </a:xfrm>
        </p:spPr>
        <p:txBody>
          <a:bodyPr>
            <a:normAutofit/>
          </a:bodyPr>
          <a:lstStyle/>
          <a:p>
            <a:r>
              <a:rPr lang="en-GB" sz="2400" b="1" dirty="0">
                <a:solidFill>
                  <a:schemeClr val="tx1"/>
                </a:solidFill>
              </a:rPr>
              <a:t>Harshal Mittal</a:t>
            </a:r>
          </a:p>
        </p:txBody>
      </p:sp>
    </p:spTree>
    <p:extLst>
      <p:ext uri="{BB962C8B-B14F-4D97-AF65-F5344CB8AC3E}">
        <p14:creationId xmlns:p14="http://schemas.microsoft.com/office/powerpoint/2010/main" val="543680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028" y="685800"/>
            <a:ext cx="10179732" cy="2743200"/>
          </a:xfrm>
        </p:spPr>
        <p:txBody>
          <a:bodyPr>
            <a:normAutofit/>
          </a:bodyPr>
          <a:lstStyle/>
          <a:p>
            <a:pPr algn="ctr"/>
            <a:r>
              <a:rPr lang="en-GB" sz="4800" b="1" cap="none" dirty="0"/>
              <a:t>Input, Output Variables and Remote State Storage</a:t>
            </a:r>
            <a:br>
              <a:rPr lang="en-GB" sz="4800" b="1" cap="none" dirty="0"/>
            </a:br>
            <a:br>
              <a:rPr lang="en-GB" sz="2000" b="1" cap="none" dirty="0"/>
            </a:br>
            <a:r>
              <a:rPr lang="en-GB" sz="2800" b="1" cap="none" dirty="0"/>
              <a:t>Section 5</a:t>
            </a:r>
          </a:p>
        </p:txBody>
      </p:sp>
    </p:spTree>
    <p:extLst>
      <p:ext uri="{BB962C8B-B14F-4D97-AF65-F5344CB8AC3E}">
        <p14:creationId xmlns:p14="http://schemas.microsoft.com/office/powerpoint/2010/main" val="518673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444929"/>
            <a:ext cx="10959149" cy="1148344"/>
          </a:xfrm>
        </p:spPr>
        <p:txBody>
          <a:bodyPr>
            <a:noAutofit/>
          </a:bodyPr>
          <a:lstStyle/>
          <a:p>
            <a:pPr algn="ctr"/>
            <a:r>
              <a:rPr lang="en-GB" sz="4800" b="1" cap="none" dirty="0"/>
              <a:t>Section Overview</a:t>
            </a:r>
          </a:p>
        </p:txBody>
      </p:sp>
      <p:sp>
        <p:nvSpPr>
          <p:cNvPr id="3" name="Text Placeholder 2"/>
          <p:cNvSpPr>
            <a:spLocks noGrp="1"/>
          </p:cNvSpPr>
          <p:nvPr>
            <p:ph type="body" idx="1"/>
          </p:nvPr>
        </p:nvSpPr>
        <p:spPr>
          <a:xfrm>
            <a:off x="684211" y="2202873"/>
            <a:ext cx="10959147" cy="4085508"/>
          </a:xfrm>
        </p:spPr>
        <p:txBody>
          <a:bodyPr>
            <a:noAutofit/>
          </a:bodyPr>
          <a:lstStyle/>
          <a:p>
            <a:pPr marL="457200" indent="-457200">
              <a:buFont typeface="Wingdings" panose="05000000000000000000" pitchFamily="2" charset="2"/>
              <a:buChar char="v"/>
            </a:pPr>
            <a:r>
              <a:rPr lang="en-GB" sz="2800" b="1" dirty="0">
                <a:solidFill>
                  <a:schemeClr val="accent6">
                    <a:lumMod val="50000"/>
                  </a:schemeClr>
                </a:solidFill>
              </a:rPr>
              <a:t>Input variables.</a:t>
            </a:r>
            <a:endParaRPr lang="en-GB" sz="1600" b="1" dirty="0">
              <a:solidFill>
                <a:schemeClr val="accent6">
                  <a:lumMod val="50000"/>
                </a:schemeClr>
              </a:solidFill>
            </a:endParaRPr>
          </a:p>
          <a:p>
            <a:pPr marL="457200" indent="-457200">
              <a:buFont typeface="Wingdings" panose="05000000000000000000" pitchFamily="2" charset="2"/>
              <a:buChar char="v"/>
            </a:pPr>
            <a:endParaRPr lang="en-GB" sz="1600" b="1" dirty="0">
              <a:solidFill>
                <a:schemeClr val="accent6">
                  <a:lumMod val="50000"/>
                </a:schemeClr>
              </a:solidFill>
            </a:endParaRPr>
          </a:p>
          <a:p>
            <a:pPr marL="457200" indent="-457200">
              <a:buFont typeface="Wingdings" panose="05000000000000000000" pitchFamily="2" charset="2"/>
              <a:buChar char="v"/>
            </a:pPr>
            <a:r>
              <a:rPr lang="en-GB" sz="2800" b="1" dirty="0">
                <a:solidFill>
                  <a:schemeClr val="accent6">
                    <a:lumMod val="50000"/>
                  </a:schemeClr>
                </a:solidFill>
              </a:rPr>
              <a:t>Output variables.</a:t>
            </a:r>
          </a:p>
          <a:p>
            <a:pPr marL="457200" indent="-457200">
              <a:buFont typeface="Wingdings" panose="05000000000000000000" pitchFamily="2" charset="2"/>
              <a:buChar char="v"/>
            </a:pPr>
            <a:endParaRPr lang="en-GB" sz="1600" b="1" dirty="0">
              <a:solidFill>
                <a:schemeClr val="accent6">
                  <a:lumMod val="50000"/>
                </a:schemeClr>
              </a:solidFill>
            </a:endParaRPr>
          </a:p>
          <a:p>
            <a:pPr marL="457200" indent="-457200">
              <a:buFont typeface="Wingdings" panose="05000000000000000000" pitchFamily="2" charset="2"/>
              <a:buChar char="v"/>
            </a:pPr>
            <a:r>
              <a:rPr lang="en-GB" sz="2800" b="1" dirty="0">
                <a:solidFill>
                  <a:schemeClr val="accent6">
                    <a:lumMod val="50000"/>
                  </a:schemeClr>
                </a:solidFill>
              </a:rPr>
              <a:t>Remote state storage.</a:t>
            </a:r>
          </a:p>
          <a:p>
            <a:pPr marL="457200" indent="-457200">
              <a:buFont typeface="Wingdings" panose="05000000000000000000" pitchFamily="2" charset="2"/>
              <a:buChar char="v"/>
            </a:pPr>
            <a:endParaRPr lang="en-GB" sz="1600" b="1" dirty="0">
              <a:solidFill>
                <a:schemeClr val="accent6">
                  <a:lumMod val="50000"/>
                </a:schemeClr>
              </a:solidFill>
            </a:endParaRPr>
          </a:p>
          <a:p>
            <a:pPr marL="457200" indent="-457200">
              <a:buFont typeface="Wingdings" panose="05000000000000000000" pitchFamily="2" charset="2"/>
              <a:buChar char="v"/>
            </a:pPr>
            <a:r>
              <a:rPr lang="en-GB" sz="2800" b="1" dirty="0">
                <a:solidFill>
                  <a:schemeClr val="accent6">
                    <a:lumMod val="50000"/>
                  </a:schemeClr>
                </a:solidFill>
              </a:rPr>
              <a:t>Interpolation of variables values.</a:t>
            </a:r>
          </a:p>
        </p:txBody>
      </p:sp>
    </p:spTree>
    <p:extLst>
      <p:ext uri="{BB962C8B-B14F-4D97-AF65-F5344CB8AC3E}">
        <p14:creationId xmlns:p14="http://schemas.microsoft.com/office/powerpoint/2010/main" val="2021064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425" y="152631"/>
            <a:ext cx="10959149" cy="666519"/>
          </a:xfrm>
        </p:spPr>
        <p:txBody>
          <a:bodyPr>
            <a:noAutofit/>
          </a:bodyPr>
          <a:lstStyle/>
          <a:p>
            <a:pPr algn="ctr"/>
            <a:r>
              <a:rPr lang="en-GB" sz="4800" b="1" cap="none" dirty="0"/>
              <a:t>Terraform Lab using Input variables </a:t>
            </a:r>
          </a:p>
        </p:txBody>
      </p:sp>
      <p:graphicFrame>
        <p:nvGraphicFramePr>
          <p:cNvPr id="3" name="Object 2">
            <a:extLst>
              <a:ext uri="{FF2B5EF4-FFF2-40B4-BE49-F238E27FC236}">
                <a16:creationId xmlns:a16="http://schemas.microsoft.com/office/drawing/2014/main" id="{8AB8C39C-F83D-4A18-A687-9B2260EB7E12}"/>
              </a:ext>
            </a:extLst>
          </p:cNvPr>
          <p:cNvGraphicFramePr>
            <a:graphicFrameLocks noChangeAspect="1"/>
          </p:cNvGraphicFramePr>
          <p:nvPr>
            <p:extLst>
              <p:ext uri="{D42A27DB-BD31-4B8C-83A1-F6EECF244321}">
                <p14:modId xmlns:p14="http://schemas.microsoft.com/office/powerpoint/2010/main" val="2728163479"/>
              </p:ext>
            </p:extLst>
          </p:nvPr>
        </p:nvGraphicFramePr>
        <p:xfrm>
          <a:off x="793987" y="819150"/>
          <a:ext cx="10604024" cy="5536624"/>
        </p:xfrm>
        <a:graphic>
          <a:graphicData uri="http://schemas.openxmlformats.org/presentationml/2006/ole">
            <mc:AlternateContent xmlns:mc="http://schemas.openxmlformats.org/markup-compatibility/2006">
              <mc:Choice xmlns:v="urn:schemas-microsoft-com:vml" Requires="v">
                <p:oleObj spid="_x0000_s1067" name="Visio" r:id="rId4" imgW="10728858" imgH="7597236" progId="Visio.Drawing.15">
                  <p:embed/>
                </p:oleObj>
              </mc:Choice>
              <mc:Fallback>
                <p:oleObj name="Visio" r:id="rId4" imgW="10728858" imgH="7597236" progId="Visio.Drawing.15">
                  <p:embed/>
                  <p:pic>
                    <p:nvPicPr>
                      <p:cNvPr id="0" name=""/>
                      <p:cNvPicPr/>
                      <p:nvPr/>
                    </p:nvPicPr>
                    <p:blipFill>
                      <a:blip r:embed="rId5"/>
                      <a:stretch>
                        <a:fillRect/>
                      </a:stretch>
                    </p:blipFill>
                    <p:spPr>
                      <a:xfrm>
                        <a:off x="793987" y="819150"/>
                        <a:ext cx="10604024" cy="5536624"/>
                      </a:xfrm>
                      <a:prstGeom prst="rect">
                        <a:avLst/>
                      </a:prstGeom>
                    </p:spPr>
                  </p:pic>
                </p:oleObj>
              </mc:Fallback>
            </mc:AlternateContent>
          </a:graphicData>
        </a:graphic>
      </p:graphicFrame>
    </p:spTree>
    <p:extLst>
      <p:ext uri="{BB962C8B-B14F-4D97-AF65-F5344CB8AC3E}">
        <p14:creationId xmlns:p14="http://schemas.microsoft.com/office/powerpoint/2010/main" val="2936387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444929"/>
            <a:ext cx="10959149" cy="843544"/>
          </a:xfrm>
        </p:spPr>
        <p:txBody>
          <a:bodyPr>
            <a:noAutofit/>
          </a:bodyPr>
          <a:lstStyle/>
          <a:p>
            <a:pPr algn="ctr"/>
            <a:r>
              <a:rPr lang="en-GB" sz="4800" b="1" cap="none" dirty="0"/>
              <a:t>Using Input Variables</a:t>
            </a:r>
          </a:p>
        </p:txBody>
      </p:sp>
      <p:sp>
        <p:nvSpPr>
          <p:cNvPr id="3" name="Text Placeholder 2"/>
          <p:cNvSpPr>
            <a:spLocks noGrp="1"/>
          </p:cNvSpPr>
          <p:nvPr>
            <p:ph type="body" idx="1"/>
          </p:nvPr>
        </p:nvSpPr>
        <p:spPr>
          <a:xfrm>
            <a:off x="684211" y="1288474"/>
            <a:ext cx="11189134" cy="4999908"/>
          </a:xfrm>
        </p:spPr>
        <p:txBody>
          <a:bodyPr>
            <a:noAutofit/>
          </a:bodyPr>
          <a:lstStyle/>
          <a:p>
            <a:r>
              <a:rPr lang="en-GB" sz="2800" b="1" dirty="0">
                <a:solidFill>
                  <a:schemeClr val="accent6">
                    <a:lumMod val="50000"/>
                  </a:schemeClr>
                </a:solidFill>
              </a:rPr>
              <a:t>As Terraform runs in a working directory, it plans and applies the configuration based on all the configuration files in the directory so it is good practice to splitting the code into multiple configuration files. </a:t>
            </a:r>
          </a:p>
          <a:p>
            <a:r>
              <a:rPr lang="en-GB" sz="2800" b="1" dirty="0">
                <a:solidFill>
                  <a:schemeClr val="accent6">
                    <a:lumMod val="50000"/>
                  </a:schemeClr>
                </a:solidFill>
              </a:rPr>
              <a:t>Using variables.tf file and declaring the variables for example</a:t>
            </a:r>
          </a:p>
          <a:p>
            <a:r>
              <a:rPr lang="en-GB" sz="2800" b="1" spc="-300" dirty="0">
                <a:solidFill>
                  <a:schemeClr val="accent6">
                    <a:lumMod val="50000"/>
                  </a:schemeClr>
                </a:solidFill>
                <a:latin typeface="Courier New" panose="02070309020205020404" pitchFamily="49" charset="0"/>
                <a:cs typeface="Courier New" panose="02070309020205020404" pitchFamily="49" charset="0"/>
              </a:rPr>
              <a:t>variable "admin-username" {</a:t>
            </a:r>
          </a:p>
          <a:p>
            <a:r>
              <a:rPr lang="en-GB" sz="2800" b="1" spc="-300" dirty="0">
                <a:solidFill>
                  <a:schemeClr val="accent6">
                    <a:lumMod val="50000"/>
                  </a:schemeClr>
                </a:solidFill>
                <a:latin typeface="Courier New" panose="02070309020205020404" pitchFamily="49" charset="0"/>
                <a:cs typeface="Courier New" panose="02070309020205020404" pitchFamily="49" charset="0"/>
              </a:rPr>
              <a:t>    type = "string"</a:t>
            </a:r>
          </a:p>
          <a:p>
            <a:r>
              <a:rPr lang="en-GB" sz="2800" b="1" spc="-300" dirty="0">
                <a:solidFill>
                  <a:schemeClr val="accent6">
                    <a:lumMod val="50000"/>
                  </a:schemeClr>
                </a:solidFill>
                <a:latin typeface="Courier New" panose="02070309020205020404" pitchFamily="49" charset="0"/>
                <a:cs typeface="Courier New" panose="02070309020205020404" pitchFamily="49" charset="0"/>
              </a:rPr>
              <a:t>    description = "Administrator user name for virtual machine"</a:t>
            </a:r>
          </a:p>
          <a:p>
            <a:r>
              <a:rPr lang="en-GB" sz="2800" b="1" spc="-300" dirty="0">
                <a:solidFill>
                  <a:schemeClr val="accent6">
                    <a:lumMod val="50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09827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09" y="147846"/>
            <a:ext cx="10959149" cy="843544"/>
          </a:xfrm>
        </p:spPr>
        <p:txBody>
          <a:bodyPr>
            <a:noAutofit/>
          </a:bodyPr>
          <a:lstStyle/>
          <a:p>
            <a:pPr algn="ctr"/>
            <a:r>
              <a:rPr lang="en-GB" sz="4800" b="1" cap="none" dirty="0"/>
              <a:t>More Examples</a:t>
            </a:r>
          </a:p>
        </p:txBody>
      </p:sp>
      <p:sp>
        <p:nvSpPr>
          <p:cNvPr id="3" name="Text Placeholder 2"/>
          <p:cNvSpPr>
            <a:spLocks noGrp="1"/>
          </p:cNvSpPr>
          <p:nvPr>
            <p:ph type="body" idx="1"/>
          </p:nvPr>
        </p:nvSpPr>
        <p:spPr>
          <a:xfrm>
            <a:off x="318655" y="991390"/>
            <a:ext cx="5777345" cy="5296992"/>
          </a:xfrm>
        </p:spPr>
        <p:txBody>
          <a:bodyPr>
            <a:noAutofit/>
          </a:bodyPr>
          <a:lstStyle/>
          <a:p>
            <a:pPr marL="514350" indent="-514350">
              <a:spcBef>
                <a:spcPts val="600"/>
              </a:spcBef>
              <a:buFont typeface="+mj-lt"/>
              <a:buAutoNum type="arabicPeriod"/>
            </a:pPr>
            <a:r>
              <a:rPr lang="en-GB" sz="2800" b="1" spc="-300" dirty="0">
                <a:solidFill>
                  <a:schemeClr val="accent6">
                    <a:lumMod val="50000"/>
                  </a:schemeClr>
                </a:solidFill>
                <a:latin typeface="Courier New" panose="02070309020205020404" pitchFamily="49" charset="0"/>
                <a:cs typeface="Courier New" panose="02070309020205020404" pitchFamily="49" charset="0"/>
              </a:rPr>
              <a:t>variable "location" {}</a:t>
            </a:r>
          </a:p>
          <a:p>
            <a:pPr marL="514350" indent="-514350">
              <a:spcBef>
                <a:spcPts val="600"/>
              </a:spcBef>
              <a:buFont typeface="+mj-lt"/>
              <a:buAutoNum type="arabicPeriod"/>
            </a:pPr>
            <a:endParaRPr lang="en-GB" sz="2800" b="1" dirty="0">
              <a:solidFill>
                <a:schemeClr val="accent6">
                  <a:lumMod val="50000"/>
                </a:schemeClr>
              </a:solidFill>
              <a:latin typeface="Courier New" panose="02070309020205020404" pitchFamily="49" charset="0"/>
              <a:cs typeface="Courier New" panose="02070309020205020404" pitchFamily="49" charset="0"/>
            </a:endParaRPr>
          </a:p>
          <a:p>
            <a:pPr marL="514350" indent="-514350">
              <a:spcBef>
                <a:spcPts val="200"/>
              </a:spcBef>
              <a:spcAft>
                <a:spcPts val="200"/>
              </a:spcAft>
              <a:buFont typeface="+mj-lt"/>
              <a:buAutoNum type="arabicPeriod"/>
            </a:pPr>
            <a:r>
              <a:rPr lang="en-GB" sz="2800" b="1" spc="-300" dirty="0">
                <a:solidFill>
                  <a:schemeClr val="accent6">
                    <a:lumMod val="50000"/>
                  </a:schemeClr>
                </a:solidFill>
                <a:latin typeface="Courier New" panose="02070309020205020404" pitchFamily="49" charset="0"/>
                <a:cs typeface="Courier New" panose="02070309020205020404" pitchFamily="49" charset="0"/>
              </a:rPr>
              <a:t>variable "tags" {</a:t>
            </a:r>
          </a:p>
          <a:p>
            <a:pPr>
              <a:spcBef>
                <a:spcPts val="200"/>
              </a:spcBef>
              <a:spcAft>
                <a:spcPts val="200"/>
              </a:spcAft>
            </a:pPr>
            <a:r>
              <a:rPr lang="en-GB" sz="2800" b="1" spc="-300" dirty="0">
                <a:solidFill>
                  <a:schemeClr val="accent6">
                    <a:lumMod val="50000"/>
                  </a:schemeClr>
                </a:solidFill>
                <a:latin typeface="Courier New" panose="02070309020205020404" pitchFamily="49" charset="0"/>
                <a:cs typeface="Courier New" panose="02070309020205020404" pitchFamily="49" charset="0"/>
              </a:rPr>
              <a:t>    type = "map"</a:t>
            </a:r>
          </a:p>
          <a:p>
            <a:pPr>
              <a:spcBef>
                <a:spcPts val="200"/>
              </a:spcBef>
              <a:spcAft>
                <a:spcPts val="200"/>
              </a:spcAft>
            </a:pPr>
            <a:r>
              <a:rPr lang="en-GB" sz="2800" b="1" spc="-300" dirty="0">
                <a:solidFill>
                  <a:schemeClr val="accent6">
                    <a:lumMod val="50000"/>
                  </a:schemeClr>
                </a:solidFill>
                <a:latin typeface="Courier New" panose="02070309020205020404" pitchFamily="49" charset="0"/>
                <a:cs typeface="Courier New" panose="02070309020205020404" pitchFamily="49" charset="0"/>
              </a:rPr>
              <a:t>    default = {</a:t>
            </a:r>
          </a:p>
          <a:p>
            <a:pPr>
              <a:spcBef>
                <a:spcPts val="200"/>
              </a:spcBef>
              <a:spcAft>
                <a:spcPts val="200"/>
              </a:spcAft>
            </a:pPr>
            <a:r>
              <a:rPr lang="en-GB" sz="2800" b="1" spc="-300" dirty="0">
                <a:solidFill>
                  <a:schemeClr val="accent6">
                    <a:lumMod val="50000"/>
                  </a:schemeClr>
                </a:solidFill>
                <a:latin typeface="Courier New" panose="02070309020205020404" pitchFamily="49" charset="0"/>
                <a:cs typeface="Courier New" panose="02070309020205020404" pitchFamily="49" charset="0"/>
              </a:rPr>
              <a:t>      Environment = “Test"</a:t>
            </a:r>
          </a:p>
          <a:p>
            <a:pPr>
              <a:spcBef>
                <a:spcPts val="200"/>
              </a:spcBef>
              <a:spcAft>
                <a:spcPts val="200"/>
              </a:spcAft>
            </a:pPr>
            <a:r>
              <a:rPr lang="en-GB" sz="2800" b="1" spc="-300" dirty="0">
                <a:solidFill>
                  <a:schemeClr val="accent6">
                    <a:lumMod val="50000"/>
                  </a:schemeClr>
                </a:solidFill>
                <a:latin typeface="Courier New" panose="02070309020205020404" pitchFamily="49" charset="0"/>
                <a:cs typeface="Courier New" panose="02070309020205020404" pitchFamily="49" charset="0"/>
              </a:rPr>
              <a:t>      Dept = "Engineering"</a:t>
            </a:r>
          </a:p>
          <a:p>
            <a:pPr>
              <a:spcBef>
                <a:spcPts val="200"/>
              </a:spcBef>
              <a:spcAft>
                <a:spcPts val="200"/>
              </a:spcAft>
            </a:pPr>
            <a:r>
              <a:rPr lang="en-GB" sz="2800" b="1" spc="-300" dirty="0">
                <a:solidFill>
                  <a:schemeClr val="accent6">
                    <a:lumMod val="50000"/>
                  </a:schemeClr>
                </a:solidFill>
                <a:latin typeface="Courier New" panose="02070309020205020404" pitchFamily="49" charset="0"/>
                <a:cs typeface="Courier New" panose="02070309020205020404" pitchFamily="49" charset="0"/>
              </a:rPr>
              <a:t>    }</a:t>
            </a:r>
          </a:p>
          <a:p>
            <a:pPr>
              <a:spcBef>
                <a:spcPts val="200"/>
              </a:spcBef>
              <a:spcAft>
                <a:spcPts val="200"/>
              </a:spcAft>
            </a:pPr>
            <a:r>
              <a:rPr lang="en-GB" sz="2800" b="1" spc="-300" dirty="0">
                <a:solidFill>
                  <a:schemeClr val="accent6">
                    <a:lumMod val="50000"/>
                  </a:schemeClr>
                </a:solidFill>
                <a:latin typeface="Courier New" panose="02070309020205020404" pitchFamily="49" charset="0"/>
                <a:cs typeface="Courier New" panose="02070309020205020404" pitchFamily="49" charset="0"/>
              </a:rPr>
              <a:t>   }</a:t>
            </a:r>
          </a:p>
        </p:txBody>
      </p:sp>
      <p:sp>
        <p:nvSpPr>
          <p:cNvPr id="5" name="Text Placeholder 2">
            <a:extLst>
              <a:ext uri="{FF2B5EF4-FFF2-40B4-BE49-F238E27FC236}">
                <a16:creationId xmlns:a16="http://schemas.microsoft.com/office/drawing/2014/main" id="{677227EB-A1BA-4C85-A325-44B15C59E341}"/>
              </a:ext>
            </a:extLst>
          </p:cNvPr>
          <p:cNvSpPr txBox="1">
            <a:spLocks/>
          </p:cNvSpPr>
          <p:nvPr/>
        </p:nvSpPr>
        <p:spPr>
          <a:xfrm>
            <a:off x="5935083" y="991390"/>
            <a:ext cx="5827425" cy="5296992"/>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GB" sz="2800" b="1" dirty="0">
              <a:solidFill>
                <a:schemeClr val="accent6">
                  <a:lumMod val="50000"/>
                </a:schemeClr>
              </a:solidFill>
            </a:endParaRPr>
          </a:p>
        </p:txBody>
      </p:sp>
      <p:sp>
        <p:nvSpPr>
          <p:cNvPr id="6" name="Text Placeholder 2">
            <a:extLst>
              <a:ext uri="{FF2B5EF4-FFF2-40B4-BE49-F238E27FC236}">
                <a16:creationId xmlns:a16="http://schemas.microsoft.com/office/drawing/2014/main" id="{89633751-026C-4E0A-BBF1-23FA59B0E9F5}"/>
              </a:ext>
            </a:extLst>
          </p:cNvPr>
          <p:cNvSpPr txBox="1">
            <a:spLocks/>
          </p:cNvSpPr>
          <p:nvPr/>
        </p:nvSpPr>
        <p:spPr>
          <a:xfrm>
            <a:off x="6255019" y="991390"/>
            <a:ext cx="5618326" cy="5296992"/>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spcBef>
                <a:spcPts val="200"/>
              </a:spcBef>
              <a:spcAft>
                <a:spcPts val="200"/>
              </a:spcAft>
            </a:pPr>
            <a:r>
              <a:rPr lang="en-GB" sz="2400" b="1" dirty="0">
                <a:solidFill>
                  <a:schemeClr val="tx1"/>
                </a:solidFill>
              </a:rPr>
              <a:t>3. </a:t>
            </a:r>
            <a:r>
              <a:rPr lang="en-GB" sz="2800" b="1" spc="-300" dirty="0">
                <a:solidFill>
                  <a:schemeClr val="accent6">
                    <a:lumMod val="50000"/>
                  </a:schemeClr>
                </a:solidFill>
                <a:latin typeface="Courier New" panose="02070309020205020404" pitchFamily="49" charset="0"/>
                <a:cs typeface="Courier New" panose="02070309020205020404" pitchFamily="49" charset="0"/>
              </a:rPr>
              <a:t>variable "</a:t>
            </a:r>
            <a:r>
              <a:rPr lang="en-GB" sz="2800" b="1" spc="-300" dirty="0" err="1">
                <a:solidFill>
                  <a:schemeClr val="accent6">
                    <a:lumMod val="50000"/>
                  </a:schemeClr>
                </a:solidFill>
                <a:latin typeface="Courier New" panose="02070309020205020404" pitchFamily="49" charset="0"/>
                <a:cs typeface="Courier New" panose="02070309020205020404" pitchFamily="49" charset="0"/>
              </a:rPr>
              <a:t>sku</a:t>
            </a:r>
            <a:r>
              <a:rPr lang="en-GB" sz="2800" b="1" spc="-300" dirty="0">
                <a:solidFill>
                  <a:schemeClr val="accent6">
                    <a:lumMod val="50000"/>
                  </a:schemeClr>
                </a:solidFill>
                <a:latin typeface="Courier New" panose="02070309020205020404" pitchFamily="49" charset="0"/>
                <a:cs typeface="Courier New" panose="02070309020205020404" pitchFamily="49" charset="0"/>
              </a:rPr>
              <a:t>" {</a:t>
            </a:r>
          </a:p>
          <a:p>
            <a:pPr>
              <a:spcBef>
                <a:spcPts val="200"/>
              </a:spcBef>
              <a:spcAft>
                <a:spcPts val="200"/>
              </a:spcAft>
            </a:pPr>
            <a:r>
              <a:rPr lang="en-GB" sz="2800" b="1" spc="-300" dirty="0">
                <a:solidFill>
                  <a:schemeClr val="accent6">
                    <a:lumMod val="50000"/>
                  </a:schemeClr>
                </a:solidFill>
                <a:latin typeface="Courier New" panose="02070309020205020404" pitchFamily="49" charset="0"/>
                <a:cs typeface="Courier New" panose="02070309020205020404" pitchFamily="49" charset="0"/>
              </a:rPr>
              <a:t>   default = {</a:t>
            </a:r>
          </a:p>
          <a:p>
            <a:pPr>
              <a:spcBef>
                <a:spcPts val="200"/>
              </a:spcBef>
              <a:spcAft>
                <a:spcPts val="200"/>
              </a:spcAft>
            </a:pPr>
            <a:r>
              <a:rPr lang="en-GB" sz="2800" b="1" spc="-300" dirty="0">
                <a:solidFill>
                  <a:schemeClr val="accent6">
                    <a:lumMod val="50000"/>
                  </a:schemeClr>
                </a:solidFill>
                <a:latin typeface="Courier New" panose="02070309020205020404" pitchFamily="49" charset="0"/>
                <a:cs typeface="Courier New" panose="02070309020205020404" pitchFamily="49" charset="0"/>
              </a:rPr>
              <a:t>     </a:t>
            </a:r>
            <a:r>
              <a:rPr lang="en-GB" sz="2800" b="1" spc="-300" dirty="0" err="1">
                <a:solidFill>
                  <a:schemeClr val="accent6">
                    <a:lumMod val="50000"/>
                  </a:schemeClr>
                </a:solidFill>
                <a:latin typeface="Courier New" panose="02070309020205020404" pitchFamily="49" charset="0"/>
                <a:cs typeface="Courier New" panose="02070309020205020404" pitchFamily="49" charset="0"/>
              </a:rPr>
              <a:t>westus</a:t>
            </a:r>
            <a:r>
              <a:rPr lang="en-GB" sz="2800" b="1" spc="-300" dirty="0">
                <a:solidFill>
                  <a:schemeClr val="accent6">
                    <a:lumMod val="50000"/>
                  </a:schemeClr>
                </a:solidFill>
                <a:latin typeface="Courier New" panose="02070309020205020404" pitchFamily="49" charset="0"/>
                <a:cs typeface="Courier New" panose="02070309020205020404" pitchFamily="49" charset="0"/>
              </a:rPr>
              <a:t> = "16.04-LTS"</a:t>
            </a:r>
          </a:p>
          <a:p>
            <a:pPr>
              <a:spcBef>
                <a:spcPts val="200"/>
              </a:spcBef>
              <a:spcAft>
                <a:spcPts val="200"/>
              </a:spcAft>
            </a:pPr>
            <a:r>
              <a:rPr lang="en-GB" sz="2800" b="1" spc="-300" dirty="0">
                <a:solidFill>
                  <a:schemeClr val="accent6">
                    <a:lumMod val="50000"/>
                  </a:schemeClr>
                </a:solidFill>
                <a:latin typeface="Courier New" panose="02070309020205020404" pitchFamily="49" charset="0"/>
                <a:cs typeface="Courier New" panose="02070309020205020404" pitchFamily="49" charset="0"/>
              </a:rPr>
              <a:t>     </a:t>
            </a:r>
            <a:r>
              <a:rPr lang="en-GB" sz="2800" b="1" spc="-300" dirty="0" err="1">
                <a:solidFill>
                  <a:schemeClr val="accent6">
                    <a:lumMod val="50000"/>
                  </a:schemeClr>
                </a:solidFill>
                <a:latin typeface="Courier New" panose="02070309020205020404" pitchFamily="49" charset="0"/>
                <a:cs typeface="Courier New" panose="02070309020205020404" pitchFamily="49" charset="0"/>
              </a:rPr>
              <a:t>eastus</a:t>
            </a:r>
            <a:r>
              <a:rPr lang="en-GB" sz="2800" b="1" spc="-300" dirty="0">
                <a:solidFill>
                  <a:schemeClr val="accent6">
                    <a:lumMod val="50000"/>
                  </a:schemeClr>
                </a:solidFill>
                <a:latin typeface="Courier New" panose="02070309020205020404" pitchFamily="49" charset="0"/>
                <a:cs typeface="Courier New" panose="02070309020205020404" pitchFamily="49" charset="0"/>
              </a:rPr>
              <a:t> = "18.04-LTS"</a:t>
            </a:r>
          </a:p>
          <a:p>
            <a:pPr>
              <a:spcBef>
                <a:spcPts val="200"/>
              </a:spcBef>
              <a:spcAft>
                <a:spcPts val="200"/>
              </a:spcAft>
            </a:pPr>
            <a:r>
              <a:rPr lang="en-GB" sz="2800" b="1" spc="-300" dirty="0">
                <a:solidFill>
                  <a:schemeClr val="accent6">
                    <a:lumMod val="50000"/>
                  </a:schemeClr>
                </a:solidFill>
                <a:latin typeface="Courier New" panose="02070309020205020404" pitchFamily="49" charset="0"/>
                <a:cs typeface="Courier New" panose="02070309020205020404" pitchFamily="49" charset="0"/>
              </a:rPr>
              <a:t>   }</a:t>
            </a:r>
          </a:p>
          <a:p>
            <a:pPr>
              <a:spcBef>
                <a:spcPts val="200"/>
              </a:spcBef>
              <a:spcAft>
                <a:spcPts val="200"/>
              </a:spcAft>
            </a:pPr>
            <a:r>
              <a:rPr lang="en-GB" sz="2800" b="1" spc="-300" dirty="0">
                <a:solidFill>
                  <a:schemeClr val="accent6">
                    <a:lumMod val="50000"/>
                  </a:schemeClr>
                </a:solidFill>
                <a:latin typeface="Courier New" panose="02070309020205020404" pitchFamily="49" charset="0"/>
                <a:cs typeface="Courier New" panose="02070309020205020404" pitchFamily="49" charset="0"/>
              </a:rPr>
              <a:t>  }</a:t>
            </a:r>
          </a:p>
          <a:p>
            <a:pPr>
              <a:spcBef>
                <a:spcPts val="200"/>
              </a:spcBef>
              <a:spcAft>
                <a:spcPts val="200"/>
              </a:spcAft>
            </a:pPr>
            <a:r>
              <a:rPr lang="en-GB" sz="2800" b="1" dirty="0">
                <a:solidFill>
                  <a:schemeClr val="tx1"/>
                </a:solidFill>
                <a:latin typeface="Courier New" panose="02070309020205020404" pitchFamily="49" charset="0"/>
                <a:cs typeface="Courier New" panose="02070309020205020404" pitchFamily="49" charset="0"/>
              </a:rPr>
              <a:t>4. </a:t>
            </a:r>
            <a:r>
              <a:rPr lang="en-GB" sz="2800" b="1" spc="-300" dirty="0">
                <a:solidFill>
                  <a:schemeClr val="accent6">
                    <a:lumMod val="50000"/>
                  </a:schemeClr>
                </a:solidFill>
                <a:latin typeface="Courier New" panose="02070309020205020404" pitchFamily="49" charset="0"/>
                <a:cs typeface="Courier New" panose="02070309020205020404" pitchFamily="49" charset="0"/>
              </a:rPr>
              <a:t>variable "prefix" {</a:t>
            </a:r>
          </a:p>
          <a:p>
            <a:pPr>
              <a:spcBef>
                <a:spcPts val="200"/>
              </a:spcBef>
              <a:spcAft>
                <a:spcPts val="200"/>
              </a:spcAft>
            </a:pPr>
            <a:r>
              <a:rPr lang="en-GB" sz="2800" b="1" spc="-300" dirty="0">
                <a:solidFill>
                  <a:schemeClr val="accent6">
                    <a:lumMod val="50000"/>
                  </a:schemeClr>
                </a:solidFill>
                <a:latin typeface="Courier New" panose="02070309020205020404" pitchFamily="49" charset="0"/>
                <a:cs typeface="Courier New" panose="02070309020205020404" pitchFamily="49" charset="0"/>
              </a:rPr>
              <a:t>     type = "string"</a:t>
            </a:r>
          </a:p>
          <a:p>
            <a:pPr>
              <a:spcBef>
                <a:spcPts val="200"/>
              </a:spcBef>
              <a:spcAft>
                <a:spcPts val="200"/>
              </a:spcAft>
            </a:pPr>
            <a:r>
              <a:rPr lang="en-GB" sz="2800" b="1" spc="-300" dirty="0">
                <a:solidFill>
                  <a:schemeClr val="accent6">
                    <a:lumMod val="50000"/>
                  </a:schemeClr>
                </a:solidFill>
                <a:latin typeface="Courier New" panose="02070309020205020404" pitchFamily="49" charset="0"/>
                <a:cs typeface="Courier New" panose="02070309020205020404" pitchFamily="49" charset="0"/>
              </a:rPr>
              <a:t>     default = "my"</a:t>
            </a:r>
          </a:p>
          <a:p>
            <a:pPr>
              <a:spcBef>
                <a:spcPts val="200"/>
              </a:spcBef>
              <a:spcAft>
                <a:spcPts val="200"/>
              </a:spcAft>
            </a:pPr>
            <a:r>
              <a:rPr lang="en-GB" sz="2800" b="1" spc="-300" dirty="0">
                <a:solidFill>
                  <a:schemeClr val="accent6">
                    <a:lumMod val="50000"/>
                  </a:schemeClr>
                </a:solidFill>
                <a:latin typeface="Courier New" panose="02070309020205020404" pitchFamily="49" charset="0"/>
                <a:cs typeface="Courier New" panose="02070309020205020404" pitchFamily="49" charset="0"/>
              </a:rPr>
              <a:t>  }</a:t>
            </a:r>
          </a:p>
          <a:p>
            <a:pPr>
              <a:spcBef>
                <a:spcPts val="600"/>
              </a:spcBef>
            </a:pPr>
            <a:endParaRPr lang="en-GB" sz="2400" b="1" dirty="0">
              <a:solidFill>
                <a:schemeClr val="accent6">
                  <a:lumMod val="50000"/>
                </a:schemeClr>
              </a:solidFill>
            </a:endParaRPr>
          </a:p>
        </p:txBody>
      </p:sp>
    </p:spTree>
    <p:extLst>
      <p:ext uri="{BB962C8B-B14F-4D97-AF65-F5344CB8AC3E}">
        <p14:creationId xmlns:p14="http://schemas.microsoft.com/office/powerpoint/2010/main" val="507786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1000"/>
                                        <p:tgtEl>
                                          <p:spTgt spid="3">
                                            <p:txEl>
                                              <p:pRg st="8" end="8"/>
                                            </p:txEl>
                                          </p:spTgt>
                                        </p:tgtEl>
                                      </p:cBhvr>
                                    </p:animEffect>
                                    <p:anim calcmode="lin" valueType="num">
                                      <p:cBhvr>
                                        <p:cTn id="4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animEffect transition="in" filter="fade">
                                      <p:cBhvr>
                                        <p:cTn id="51" dur="1000"/>
                                        <p:tgtEl>
                                          <p:spTgt spid="6">
                                            <p:txEl>
                                              <p:pRg st="0" end="0"/>
                                            </p:txEl>
                                          </p:spTgt>
                                        </p:tgtEl>
                                      </p:cBhvr>
                                    </p:animEffect>
                                    <p:anim calcmode="lin" valueType="num">
                                      <p:cBhvr>
                                        <p:cTn id="5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53" dur="1000" fill="hold"/>
                                        <p:tgtEl>
                                          <p:spTgt spid="6">
                                            <p:txEl>
                                              <p:pRg st="0" end="0"/>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6">
                                            <p:txEl>
                                              <p:pRg st="1" end="1"/>
                                            </p:txEl>
                                          </p:spTgt>
                                        </p:tgtEl>
                                        <p:attrNameLst>
                                          <p:attrName>style.visibility</p:attrName>
                                        </p:attrNameLst>
                                      </p:cBhvr>
                                      <p:to>
                                        <p:strVal val="visible"/>
                                      </p:to>
                                    </p:set>
                                    <p:animEffect transition="in" filter="fade">
                                      <p:cBhvr>
                                        <p:cTn id="56" dur="1000"/>
                                        <p:tgtEl>
                                          <p:spTgt spid="6">
                                            <p:txEl>
                                              <p:pRg st="1" end="1"/>
                                            </p:txEl>
                                          </p:spTgt>
                                        </p:tgtEl>
                                      </p:cBhvr>
                                    </p:animEffect>
                                    <p:anim calcmode="lin" valueType="num">
                                      <p:cBhvr>
                                        <p:cTn id="57"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58" dur="1000" fill="hold"/>
                                        <p:tgtEl>
                                          <p:spTgt spid="6">
                                            <p:txEl>
                                              <p:pRg st="1" end="1"/>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6">
                                            <p:txEl>
                                              <p:pRg st="2" end="2"/>
                                            </p:txEl>
                                          </p:spTgt>
                                        </p:tgtEl>
                                        <p:attrNameLst>
                                          <p:attrName>style.visibility</p:attrName>
                                        </p:attrNameLst>
                                      </p:cBhvr>
                                      <p:to>
                                        <p:strVal val="visible"/>
                                      </p:to>
                                    </p:set>
                                    <p:animEffect transition="in" filter="fade">
                                      <p:cBhvr>
                                        <p:cTn id="61" dur="1000"/>
                                        <p:tgtEl>
                                          <p:spTgt spid="6">
                                            <p:txEl>
                                              <p:pRg st="2" end="2"/>
                                            </p:txEl>
                                          </p:spTgt>
                                        </p:tgtEl>
                                      </p:cBhvr>
                                    </p:animEffect>
                                    <p:anim calcmode="lin" valueType="num">
                                      <p:cBhvr>
                                        <p:cTn id="6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63" dur="1000" fill="hold"/>
                                        <p:tgtEl>
                                          <p:spTgt spid="6">
                                            <p:txEl>
                                              <p:pRg st="2" end="2"/>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6">
                                            <p:txEl>
                                              <p:pRg st="3" end="3"/>
                                            </p:txEl>
                                          </p:spTgt>
                                        </p:tgtEl>
                                        <p:attrNameLst>
                                          <p:attrName>style.visibility</p:attrName>
                                        </p:attrNameLst>
                                      </p:cBhvr>
                                      <p:to>
                                        <p:strVal val="visible"/>
                                      </p:to>
                                    </p:set>
                                    <p:animEffect transition="in" filter="fade">
                                      <p:cBhvr>
                                        <p:cTn id="66" dur="1000"/>
                                        <p:tgtEl>
                                          <p:spTgt spid="6">
                                            <p:txEl>
                                              <p:pRg st="3" end="3"/>
                                            </p:txEl>
                                          </p:spTgt>
                                        </p:tgtEl>
                                      </p:cBhvr>
                                    </p:animEffect>
                                    <p:anim calcmode="lin" valueType="num">
                                      <p:cBhvr>
                                        <p:cTn id="67"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68" dur="1000" fill="hold"/>
                                        <p:tgtEl>
                                          <p:spTgt spid="6">
                                            <p:txEl>
                                              <p:pRg st="3" end="3"/>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6">
                                            <p:txEl>
                                              <p:pRg st="4" end="4"/>
                                            </p:txEl>
                                          </p:spTgt>
                                        </p:tgtEl>
                                        <p:attrNameLst>
                                          <p:attrName>style.visibility</p:attrName>
                                        </p:attrNameLst>
                                      </p:cBhvr>
                                      <p:to>
                                        <p:strVal val="visible"/>
                                      </p:to>
                                    </p:set>
                                    <p:animEffect transition="in" filter="fade">
                                      <p:cBhvr>
                                        <p:cTn id="71" dur="1000"/>
                                        <p:tgtEl>
                                          <p:spTgt spid="6">
                                            <p:txEl>
                                              <p:pRg st="4" end="4"/>
                                            </p:txEl>
                                          </p:spTgt>
                                        </p:tgtEl>
                                      </p:cBhvr>
                                    </p:animEffect>
                                    <p:anim calcmode="lin" valueType="num">
                                      <p:cBhvr>
                                        <p:cTn id="72"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73" dur="1000" fill="hold"/>
                                        <p:tgtEl>
                                          <p:spTgt spid="6">
                                            <p:txEl>
                                              <p:pRg st="4" end="4"/>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6">
                                            <p:txEl>
                                              <p:pRg st="5" end="5"/>
                                            </p:txEl>
                                          </p:spTgt>
                                        </p:tgtEl>
                                        <p:attrNameLst>
                                          <p:attrName>style.visibility</p:attrName>
                                        </p:attrNameLst>
                                      </p:cBhvr>
                                      <p:to>
                                        <p:strVal val="visible"/>
                                      </p:to>
                                    </p:set>
                                    <p:animEffect transition="in" filter="fade">
                                      <p:cBhvr>
                                        <p:cTn id="76" dur="1000"/>
                                        <p:tgtEl>
                                          <p:spTgt spid="6">
                                            <p:txEl>
                                              <p:pRg st="5" end="5"/>
                                            </p:txEl>
                                          </p:spTgt>
                                        </p:tgtEl>
                                      </p:cBhvr>
                                    </p:animEffect>
                                    <p:anim calcmode="lin" valueType="num">
                                      <p:cBhvr>
                                        <p:cTn id="77"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78"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6">
                                            <p:txEl>
                                              <p:pRg st="6" end="6"/>
                                            </p:txEl>
                                          </p:spTgt>
                                        </p:tgtEl>
                                        <p:attrNameLst>
                                          <p:attrName>style.visibility</p:attrName>
                                        </p:attrNameLst>
                                      </p:cBhvr>
                                      <p:to>
                                        <p:strVal val="visible"/>
                                      </p:to>
                                    </p:set>
                                    <p:animEffect transition="in" filter="fade">
                                      <p:cBhvr>
                                        <p:cTn id="83" dur="1000"/>
                                        <p:tgtEl>
                                          <p:spTgt spid="6">
                                            <p:txEl>
                                              <p:pRg st="6" end="6"/>
                                            </p:txEl>
                                          </p:spTgt>
                                        </p:tgtEl>
                                      </p:cBhvr>
                                    </p:animEffect>
                                    <p:anim calcmode="lin" valueType="num">
                                      <p:cBhvr>
                                        <p:cTn id="84"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85" dur="1000" fill="hold"/>
                                        <p:tgtEl>
                                          <p:spTgt spid="6">
                                            <p:txEl>
                                              <p:pRg st="6" end="6"/>
                                            </p:txEl>
                                          </p:spTgt>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6">
                                            <p:txEl>
                                              <p:pRg st="7" end="7"/>
                                            </p:txEl>
                                          </p:spTgt>
                                        </p:tgtEl>
                                        <p:attrNameLst>
                                          <p:attrName>style.visibility</p:attrName>
                                        </p:attrNameLst>
                                      </p:cBhvr>
                                      <p:to>
                                        <p:strVal val="visible"/>
                                      </p:to>
                                    </p:set>
                                    <p:animEffect transition="in" filter="fade">
                                      <p:cBhvr>
                                        <p:cTn id="88" dur="1000"/>
                                        <p:tgtEl>
                                          <p:spTgt spid="6">
                                            <p:txEl>
                                              <p:pRg st="7" end="7"/>
                                            </p:txEl>
                                          </p:spTgt>
                                        </p:tgtEl>
                                      </p:cBhvr>
                                    </p:animEffect>
                                    <p:anim calcmode="lin" valueType="num">
                                      <p:cBhvr>
                                        <p:cTn id="89"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90" dur="1000" fill="hold"/>
                                        <p:tgtEl>
                                          <p:spTgt spid="6">
                                            <p:txEl>
                                              <p:pRg st="7" end="7"/>
                                            </p:txEl>
                                          </p:spTgt>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6">
                                            <p:txEl>
                                              <p:pRg st="8" end="8"/>
                                            </p:txEl>
                                          </p:spTgt>
                                        </p:tgtEl>
                                        <p:attrNameLst>
                                          <p:attrName>style.visibility</p:attrName>
                                        </p:attrNameLst>
                                      </p:cBhvr>
                                      <p:to>
                                        <p:strVal val="visible"/>
                                      </p:to>
                                    </p:set>
                                    <p:animEffect transition="in" filter="fade">
                                      <p:cBhvr>
                                        <p:cTn id="93" dur="1000"/>
                                        <p:tgtEl>
                                          <p:spTgt spid="6">
                                            <p:txEl>
                                              <p:pRg st="8" end="8"/>
                                            </p:txEl>
                                          </p:spTgt>
                                        </p:tgtEl>
                                      </p:cBhvr>
                                    </p:animEffect>
                                    <p:anim calcmode="lin" valueType="num">
                                      <p:cBhvr>
                                        <p:cTn id="94"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95" dur="1000" fill="hold"/>
                                        <p:tgtEl>
                                          <p:spTgt spid="6">
                                            <p:txEl>
                                              <p:pRg st="8" end="8"/>
                                            </p:txEl>
                                          </p:spTgt>
                                        </p:tgtEl>
                                        <p:attrNameLst>
                                          <p:attrName>ppt_y</p:attrName>
                                        </p:attrNameLst>
                                      </p:cBhvr>
                                      <p:tavLst>
                                        <p:tav tm="0">
                                          <p:val>
                                            <p:strVal val="#ppt_y+.1"/>
                                          </p:val>
                                        </p:tav>
                                        <p:tav tm="100000">
                                          <p:val>
                                            <p:strVal val="#ppt_y"/>
                                          </p:val>
                                        </p:tav>
                                      </p:tavLst>
                                    </p:anim>
                                  </p:childTnLst>
                                </p:cTn>
                              </p:par>
                              <p:par>
                                <p:cTn id="96" presetID="42" presetClass="entr" presetSubtype="0" fill="hold" nodeType="withEffect">
                                  <p:stCondLst>
                                    <p:cond delay="0"/>
                                  </p:stCondLst>
                                  <p:childTnLst>
                                    <p:set>
                                      <p:cBhvr>
                                        <p:cTn id="97" dur="1" fill="hold">
                                          <p:stCondLst>
                                            <p:cond delay="0"/>
                                          </p:stCondLst>
                                        </p:cTn>
                                        <p:tgtEl>
                                          <p:spTgt spid="6">
                                            <p:txEl>
                                              <p:pRg st="9" end="9"/>
                                            </p:txEl>
                                          </p:spTgt>
                                        </p:tgtEl>
                                        <p:attrNameLst>
                                          <p:attrName>style.visibility</p:attrName>
                                        </p:attrNameLst>
                                      </p:cBhvr>
                                      <p:to>
                                        <p:strVal val="visible"/>
                                      </p:to>
                                    </p:set>
                                    <p:animEffect transition="in" filter="fade">
                                      <p:cBhvr>
                                        <p:cTn id="98" dur="1000"/>
                                        <p:tgtEl>
                                          <p:spTgt spid="6">
                                            <p:txEl>
                                              <p:pRg st="9" end="9"/>
                                            </p:txEl>
                                          </p:spTgt>
                                        </p:tgtEl>
                                      </p:cBhvr>
                                    </p:animEffect>
                                    <p:anim calcmode="lin" valueType="num">
                                      <p:cBhvr>
                                        <p:cTn id="99"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100" dur="1000" fill="hold"/>
                                        <p:tgtEl>
                                          <p:spTgt spid="6">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2272145"/>
            <a:ext cx="10959149" cy="1454728"/>
          </a:xfrm>
        </p:spPr>
        <p:txBody>
          <a:bodyPr>
            <a:noAutofit/>
          </a:bodyPr>
          <a:lstStyle/>
          <a:p>
            <a:pPr algn="ctr"/>
            <a:r>
              <a:rPr lang="en-GB" sz="4800" b="1" cap="none" dirty="0"/>
              <a:t>Demo</a:t>
            </a:r>
          </a:p>
        </p:txBody>
      </p:sp>
    </p:spTree>
    <p:extLst>
      <p:ext uri="{BB962C8B-B14F-4D97-AF65-F5344CB8AC3E}">
        <p14:creationId xmlns:p14="http://schemas.microsoft.com/office/powerpoint/2010/main" val="2044690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A4E70-DCB2-4777-BDC3-DCD69BFA98B8}"/>
              </a:ext>
            </a:extLst>
          </p:cNvPr>
          <p:cNvSpPr>
            <a:spLocks noGrp="1"/>
          </p:cNvSpPr>
          <p:nvPr>
            <p:ph type="title"/>
          </p:nvPr>
        </p:nvSpPr>
        <p:spPr>
          <a:xfrm>
            <a:off x="684211" y="2006600"/>
            <a:ext cx="10705839" cy="1165225"/>
          </a:xfrm>
        </p:spPr>
        <p:txBody>
          <a:bodyPr>
            <a:noAutofit/>
          </a:bodyPr>
          <a:lstStyle/>
          <a:p>
            <a:pPr algn="ctr"/>
            <a:r>
              <a:rPr lang="en-GB" sz="4800" b="1" cap="none" dirty="0"/>
              <a:t>Output Variables</a:t>
            </a:r>
          </a:p>
        </p:txBody>
      </p:sp>
      <p:sp>
        <p:nvSpPr>
          <p:cNvPr id="3" name="Text Placeholder 2">
            <a:extLst>
              <a:ext uri="{FF2B5EF4-FFF2-40B4-BE49-F238E27FC236}">
                <a16:creationId xmlns:a16="http://schemas.microsoft.com/office/drawing/2014/main" id="{D1259013-9303-42EB-9D1A-E43C406A35FD}"/>
              </a:ext>
            </a:extLst>
          </p:cNvPr>
          <p:cNvSpPr>
            <a:spLocks noGrp="1"/>
          </p:cNvSpPr>
          <p:nvPr>
            <p:ph type="body" idx="1"/>
          </p:nvPr>
        </p:nvSpPr>
        <p:spPr/>
        <p:txBody>
          <a:bodyPr>
            <a:normAutofit fontScale="92500" lnSpcReduction="10000"/>
          </a:bodyPr>
          <a:lstStyle/>
          <a:p>
            <a:endParaRPr lang="en-GB" sz="2800" b="1" dirty="0">
              <a:solidFill>
                <a:schemeClr val="accent6">
                  <a:lumMod val="50000"/>
                </a:schemeClr>
              </a:solidFill>
            </a:endParaRPr>
          </a:p>
          <a:p>
            <a:endParaRPr lang="en-GB" sz="2800" b="1" dirty="0">
              <a:solidFill>
                <a:schemeClr val="accent6">
                  <a:lumMod val="50000"/>
                </a:schemeClr>
              </a:solidFill>
            </a:endParaRPr>
          </a:p>
          <a:p>
            <a:r>
              <a:rPr lang="en-GB" sz="2800" b="1" dirty="0">
                <a:solidFill>
                  <a:schemeClr val="accent6">
                    <a:lumMod val="50000"/>
                  </a:schemeClr>
                </a:solidFill>
              </a:rPr>
              <a:t>Next video</a:t>
            </a:r>
          </a:p>
        </p:txBody>
      </p:sp>
    </p:spTree>
    <p:extLst>
      <p:ext uri="{BB962C8B-B14F-4D97-AF65-F5344CB8AC3E}">
        <p14:creationId xmlns:p14="http://schemas.microsoft.com/office/powerpoint/2010/main" val="419995655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4598</TotalTime>
  <Words>826</Words>
  <Application>Microsoft Office PowerPoint</Application>
  <PresentationFormat>Widescreen</PresentationFormat>
  <Paragraphs>74</Paragraphs>
  <Slides>8</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6" baseType="lpstr">
      <vt:lpstr>Arial</vt:lpstr>
      <vt:lpstr>Calibri</vt:lpstr>
      <vt:lpstr>Century Gothic</vt:lpstr>
      <vt:lpstr>Courier New</vt:lpstr>
      <vt:lpstr>Wingdings</vt:lpstr>
      <vt:lpstr>Wingdings 3</vt:lpstr>
      <vt:lpstr>Slice</vt:lpstr>
      <vt:lpstr>Visio</vt:lpstr>
      <vt:lpstr>Infrastructure Automation with Terraform &amp; Azure Devops on Azure cloud</vt:lpstr>
      <vt:lpstr>Input, Output Variables and Remote State Storage  Section 5</vt:lpstr>
      <vt:lpstr>Section Overview</vt:lpstr>
      <vt:lpstr>Terraform Lab using Input variables </vt:lpstr>
      <vt:lpstr>Using Input Variables</vt:lpstr>
      <vt:lpstr>More Examples</vt:lpstr>
      <vt:lpstr>Demo</vt:lpstr>
      <vt:lpstr>Output Variables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Automation with Terraform &amp; Devops on Azure</dc:title>
  <dc:creator>Mittal, Harshal</dc:creator>
  <cp:lastModifiedBy>Mittal, Harshal</cp:lastModifiedBy>
  <cp:revision>115</cp:revision>
  <dcterms:created xsi:type="dcterms:W3CDTF">2020-07-06T15:04:00Z</dcterms:created>
  <dcterms:modified xsi:type="dcterms:W3CDTF">2020-08-30T14:13:10Z</dcterms:modified>
</cp:coreProperties>
</file>