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71" r:id="rId4"/>
    <p:sldId id="259" r:id="rId5"/>
    <p:sldId id="272" r:id="rId6"/>
    <p:sldId id="270"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00" autoAdjust="0"/>
  </p:normalViewPr>
  <p:slideViewPr>
    <p:cSldViewPr snapToGrid="0">
      <p:cViewPr varScale="1">
        <p:scale>
          <a:sx n="55" d="100"/>
          <a:sy n="55" d="100"/>
        </p:scale>
        <p:origin x="174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31/08/2020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7641CA2-D29D-4576-9613-2B9DB261A8C6}" type="slidenum">
              <a:rPr lang="en-GB" smtClean="0"/>
              <a:t>1</a:t>
            </a:fld>
            <a:endParaRPr lang="en-GB"/>
          </a:p>
        </p:txBody>
      </p:sp>
    </p:spTree>
    <p:extLst>
      <p:ext uri="{BB962C8B-B14F-4D97-AF65-F5344CB8AC3E}">
        <p14:creationId xmlns:p14="http://schemas.microsoft.com/office/powerpoint/2010/main" val="2161520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section 5, In this section we are going to learn about output variables </a:t>
            </a:r>
            <a:endParaRPr lang="en-GB" b="0" dirty="0"/>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variables is a Way to organize data to be easily queried and shown back to terraform users. </a:t>
            </a:r>
          </a:p>
          <a:p>
            <a:r>
              <a:rPr lang="en-GB" dirty="0"/>
              <a:t>These hold the values of resources attributes generated after apply the configuration files.</a:t>
            </a:r>
          </a:p>
          <a:p>
            <a:r>
              <a:rPr lang="en-GB" dirty="0"/>
              <a:t>It is a way to tell terraform what data is important.</a:t>
            </a:r>
          </a:p>
          <a:p>
            <a:r>
              <a:rPr lang="en-GB" dirty="0"/>
              <a:t>for example, the Ip address of Jump box virtual machine which we will get to know only after creating the </a:t>
            </a:r>
            <a:r>
              <a:rPr lang="en-GB" dirty="0" err="1"/>
              <a:t>jumpbox</a:t>
            </a:r>
            <a:r>
              <a:rPr lang="en-GB" dirty="0"/>
              <a:t> </a:t>
            </a:r>
            <a:r>
              <a:rPr lang="en-GB" dirty="0" err="1"/>
              <a:t>vm</a:t>
            </a:r>
            <a:r>
              <a:rPr lang="en-GB" dirty="0"/>
              <a:t>, so its value will be exported as an output variable, which can be used later in the code to create firewall Nat rules, where we allow </a:t>
            </a:r>
            <a:r>
              <a:rPr lang="en-GB" dirty="0" err="1"/>
              <a:t>rdp</a:t>
            </a:r>
            <a:r>
              <a:rPr lang="en-GB" dirty="0"/>
              <a:t> access to </a:t>
            </a:r>
            <a:r>
              <a:rPr lang="en-GB" dirty="0" err="1"/>
              <a:t>jumpbox</a:t>
            </a:r>
            <a:r>
              <a:rPr lang="en-GB" dirty="0"/>
              <a:t> virtual machine through firewall from the internet.</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you more examples of output variables using our original lab.</a:t>
            </a:r>
          </a:p>
          <a:p>
            <a:r>
              <a:rPr lang="en-GB" dirty="0"/>
              <a:t>Suppose the whole lab was split among three different cloud professionals A B C.</a:t>
            </a:r>
          </a:p>
          <a:p>
            <a:r>
              <a:rPr lang="en-GB" dirty="0"/>
              <a:t>A has the responsibility of deploying the front end and B is responsible of back end and C has the responsibility of </a:t>
            </a:r>
            <a:r>
              <a:rPr lang="en-GB" dirty="0" err="1"/>
              <a:t>jumpbox</a:t>
            </a:r>
            <a:r>
              <a:rPr lang="en-GB" dirty="0"/>
              <a:t> environment.</a:t>
            </a:r>
          </a:p>
          <a:p>
            <a:r>
              <a:rPr lang="en-GB" dirty="0"/>
              <a:t>All three professional need to wait for certain attributes of the resources which have been deployed by others.</a:t>
            </a:r>
          </a:p>
          <a:p>
            <a:r>
              <a:rPr lang="en-GB" dirty="0"/>
              <a:t>For </a:t>
            </a:r>
            <a:r>
              <a:rPr lang="en-GB" dirty="0" err="1"/>
              <a:t>eg</a:t>
            </a:r>
            <a:r>
              <a:rPr lang="en-GB" dirty="0"/>
              <a:t> A has to wait for Web server IP address and for </a:t>
            </a:r>
            <a:r>
              <a:rPr lang="en-GB" dirty="0" err="1"/>
              <a:t>jumpbox</a:t>
            </a:r>
            <a:r>
              <a:rPr lang="en-GB" dirty="0"/>
              <a:t> virtual machine </a:t>
            </a:r>
            <a:r>
              <a:rPr lang="en-GB" dirty="0" err="1"/>
              <a:t>ip</a:t>
            </a:r>
            <a:r>
              <a:rPr lang="en-GB" dirty="0"/>
              <a:t> address, which are going to be deployed by B and C.</a:t>
            </a:r>
          </a:p>
          <a:p>
            <a:r>
              <a:rPr lang="en-GB" dirty="0"/>
              <a:t>B has to wait for front </a:t>
            </a:r>
            <a:r>
              <a:rPr lang="en-GB" dirty="0" err="1"/>
              <a:t>vnet</a:t>
            </a:r>
            <a:r>
              <a:rPr lang="en-GB" dirty="0"/>
              <a:t> id to configure peering and </a:t>
            </a:r>
            <a:r>
              <a:rPr lang="en-GB" dirty="0" err="1"/>
              <a:t>jumpbox</a:t>
            </a:r>
            <a:r>
              <a:rPr lang="en-GB" dirty="0"/>
              <a:t> </a:t>
            </a:r>
            <a:r>
              <a:rPr lang="en-GB" dirty="0" err="1"/>
              <a:t>vm</a:t>
            </a:r>
            <a:r>
              <a:rPr lang="en-GB" dirty="0"/>
              <a:t> </a:t>
            </a:r>
            <a:r>
              <a:rPr lang="en-GB" dirty="0" err="1"/>
              <a:t>ip</a:t>
            </a:r>
            <a:r>
              <a:rPr lang="en-GB" dirty="0"/>
              <a:t> address, which are going to be deployed by A and C</a:t>
            </a:r>
          </a:p>
          <a:p>
            <a:r>
              <a:rPr lang="en-GB" dirty="0"/>
              <a:t>In the same way C has to wait for </a:t>
            </a:r>
            <a:r>
              <a:rPr lang="en-GB" dirty="0" err="1"/>
              <a:t>jumpbox</a:t>
            </a:r>
            <a:r>
              <a:rPr lang="en-GB" dirty="0"/>
              <a:t> subnet id from A, so these all resources attributes will be considered as important data and exported as output variables, these output from one block needs to be fed as input for other blocks to carry out the deployment smoothly.</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variables can be defined in the same way as input variables, you can give a meaningful name for an output variable, </a:t>
            </a:r>
          </a:p>
          <a:p>
            <a:pPr marL="171450" indent="-171450">
              <a:buFont typeface="Arial" panose="020B0604020202020204" pitchFamily="34" charset="0"/>
              <a:buChar char="•"/>
            </a:pPr>
            <a:r>
              <a:rPr lang="en-GB" dirty="0"/>
              <a:t>like in this example, I called the output variable as jump-box-</a:t>
            </a:r>
            <a:r>
              <a:rPr lang="en-GB" dirty="0" err="1"/>
              <a:t>ip</a:t>
            </a:r>
            <a:r>
              <a:rPr lang="en-GB" dirty="0"/>
              <a:t>  and it value will be generated after deployment and exported by value field specified  by Interpolation, since the output data is typically dynamic. </a:t>
            </a:r>
          </a:p>
          <a:p>
            <a:pPr marL="171450" indent="-171450">
              <a:buFont typeface="Arial" panose="020B0604020202020204" pitchFamily="34" charset="0"/>
              <a:buChar char="•"/>
            </a:pPr>
            <a:r>
              <a:rPr lang="en-GB" dirty="0"/>
              <a:t>In the second output example I have exported the </a:t>
            </a:r>
            <a:r>
              <a:rPr lang="en-GB" sz="1200" b="1" dirty="0" err="1">
                <a:solidFill>
                  <a:schemeClr val="accent6">
                    <a:lumMod val="50000"/>
                  </a:schemeClr>
                </a:solidFill>
                <a:latin typeface="Courier New" panose="02070309020205020404" pitchFamily="49" charset="0"/>
                <a:cs typeface="Courier New" panose="02070309020205020404" pitchFamily="49" charset="0"/>
              </a:rPr>
              <a:t>vm</a:t>
            </a:r>
            <a:r>
              <a:rPr lang="en-GB" sz="1200" b="1" dirty="0">
                <a:solidFill>
                  <a:schemeClr val="accent6">
                    <a:lumMod val="50000"/>
                  </a:schemeClr>
                </a:solidFill>
                <a:latin typeface="Courier New" panose="02070309020205020404" pitchFamily="49" charset="0"/>
                <a:cs typeface="Courier New" panose="02070309020205020404" pitchFamily="49" charset="0"/>
              </a:rPr>
              <a:t>_ </a:t>
            </a:r>
            <a:r>
              <a:rPr lang="en-GB" sz="1200" b="1" dirty="0" err="1">
                <a:solidFill>
                  <a:schemeClr val="accent6">
                    <a:lumMod val="50000"/>
                  </a:schemeClr>
                </a:solidFill>
                <a:latin typeface="Courier New" panose="02070309020205020404" pitchFamily="49" charset="0"/>
                <a:cs typeface="Courier New" panose="02070309020205020404" pitchFamily="49" charset="0"/>
              </a:rPr>
              <a:t>principal_id</a:t>
            </a:r>
            <a:r>
              <a:rPr lang="en-GB" dirty="0"/>
              <a:t>, as it is sensitive information and you don’t want it to be shown on the screen as output but you want to export it and use it in the code for different purpose so you can set sensitive as true and so that it won’t be show on console as an output.</a:t>
            </a:r>
          </a:p>
          <a:p>
            <a:pPr marL="0" indent="0">
              <a:buFont typeface="Arial" panose="020B0604020202020204" pitchFamily="34" charset="0"/>
              <a:buNone/>
            </a:pPr>
            <a:r>
              <a:rPr lang="en-GB" sz="1200" b="0" i="0" kern="1200" dirty="0">
                <a:solidFill>
                  <a:schemeClr val="tx1"/>
                </a:solidFill>
                <a:effectLst/>
                <a:latin typeface="+mn-lt"/>
                <a:ea typeface="+mn-ea"/>
                <a:cs typeface="+mn-cs"/>
              </a:rPr>
              <a:t>Interpolation is new term which I will use quite often in this course which means the insertion of resource attributes value to a variable.</a:t>
            </a:r>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234617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give you a demo, on output variable. I will export the public </a:t>
            </a:r>
            <a:r>
              <a:rPr lang="en-GB" dirty="0" err="1"/>
              <a:t>ip</a:t>
            </a:r>
            <a:r>
              <a:rPr lang="en-GB" dirty="0"/>
              <a:t> address of the firewall from deployment, so that I don’t need to log on the azure portal to find the firewall </a:t>
            </a:r>
            <a:r>
              <a:rPr lang="en-GB" dirty="0" err="1"/>
              <a:t>ip</a:t>
            </a:r>
            <a:r>
              <a:rPr lang="en-GB" dirty="0"/>
              <a:t> address and then I can log on to </a:t>
            </a:r>
            <a:r>
              <a:rPr lang="en-GB" dirty="0" err="1"/>
              <a:t>jumpbox</a:t>
            </a:r>
            <a:r>
              <a:rPr lang="en-GB" dirty="0"/>
              <a:t> and also access the website just using the </a:t>
            </a:r>
            <a:r>
              <a:rPr lang="en-GB" dirty="0" err="1"/>
              <a:t>ip</a:t>
            </a:r>
            <a:r>
              <a:rPr lang="en-GB" dirty="0"/>
              <a:t> address. I can also check the output after apply-time using the command </a:t>
            </a:r>
            <a:r>
              <a:rPr lang="en-GB" sz="1200" b="0" i="0" kern="1200" dirty="0">
                <a:solidFill>
                  <a:schemeClr val="tx1"/>
                </a:solidFill>
                <a:effectLst/>
                <a:latin typeface="+mn-lt"/>
                <a:ea typeface="+mn-ea"/>
                <a:cs typeface="+mn-cs"/>
              </a:rPr>
              <a:t>terraform output. This command is useful for scripts to extract outputs.</a:t>
            </a:r>
            <a:endParaRPr lang="en-GB" dirty="0"/>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setup output variables, In next video we will learn how to setup remote state storage and its usage.</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1558831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Output Variables</a:t>
            </a:r>
            <a:br>
              <a:rPr lang="en-GB" sz="4800" b="1" cap="none" dirty="0"/>
            </a:br>
            <a:br>
              <a:rPr lang="en-GB" sz="4800" b="1" cap="none" dirty="0"/>
            </a:br>
            <a:r>
              <a:rPr lang="en-GB" sz="2800" b="1" cap="none" dirty="0"/>
              <a:t>Section 5</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75656"/>
            <a:ext cx="10959149" cy="704999"/>
          </a:xfrm>
        </p:spPr>
        <p:txBody>
          <a:bodyPr>
            <a:noAutofit/>
          </a:bodyPr>
          <a:lstStyle/>
          <a:p>
            <a:pPr algn="ctr"/>
            <a:r>
              <a:rPr lang="en-GB" sz="4800" b="1" cap="none" dirty="0"/>
              <a:t>Using Output Variables</a:t>
            </a:r>
          </a:p>
        </p:txBody>
      </p:sp>
      <p:sp>
        <p:nvSpPr>
          <p:cNvPr id="3" name="Text Placeholder 2"/>
          <p:cNvSpPr>
            <a:spLocks noGrp="1"/>
          </p:cNvSpPr>
          <p:nvPr>
            <p:ph type="body" idx="1"/>
          </p:nvPr>
        </p:nvSpPr>
        <p:spPr>
          <a:xfrm>
            <a:off x="684212" y="1288473"/>
            <a:ext cx="10959147" cy="4705928"/>
          </a:xfrm>
        </p:spPr>
        <p:txBody>
          <a:bodyPr>
            <a:noAutofit/>
          </a:bodyPr>
          <a:lstStyle/>
          <a:p>
            <a:pPr marL="457200" indent="-457200">
              <a:lnSpc>
                <a:spcPct val="150000"/>
              </a:lnSpc>
              <a:buFont typeface="Wingdings" panose="05000000000000000000" pitchFamily="2" charset="2"/>
              <a:buChar char="v"/>
            </a:pPr>
            <a:r>
              <a:rPr lang="en-GB" sz="2800" b="1" dirty="0">
                <a:solidFill>
                  <a:schemeClr val="accent6">
                    <a:lumMod val="50000"/>
                  </a:schemeClr>
                </a:solidFill>
              </a:rPr>
              <a:t>Way to organize data to be easily queried and shown back to users.</a:t>
            </a:r>
          </a:p>
          <a:p>
            <a:pPr marL="457200" indent="-457200">
              <a:lnSpc>
                <a:spcPct val="150000"/>
              </a:lnSpc>
              <a:buFont typeface="Wingdings" panose="05000000000000000000" pitchFamily="2" charset="2"/>
              <a:buChar char="v"/>
            </a:pPr>
            <a:r>
              <a:rPr lang="en-GB" sz="2800" b="1" dirty="0">
                <a:solidFill>
                  <a:schemeClr val="accent6">
                    <a:lumMod val="50000"/>
                  </a:schemeClr>
                </a:solidFill>
              </a:rPr>
              <a:t>These hold the values of attributes of resources generated after apply the configuration files.</a:t>
            </a:r>
          </a:p>
          <a:p>
            <a:pPr marL="457200" indent="-457200">
              <a:lnSpc>
                <a:spcPct val="150000"/>
              </a:lnSpc>
              <a:buFont typeface="Wingdings" panose="05000000000000000000" pitchFamily="2" charset="2"/>
              <a:buChar char="v"/>
            </a:pPr>
            <a:r>
              <a:rPr lang="en-GB" sz="2800" b="1" dirty="0">
                <a:solidFill>
                  <a:schemeClr val="accent6">
                    <a:lumMod val="50000"/>
                  </a:schemeClr>
                </a:solidFill>
              </a:rPr>
              <a:t>It is a way to tell terraform what data is important.</a:t>
            </a:r>
          </a:p>
          <a:p>
            <a:pPr lvl="1">
              <a:lnSpc>
                <a:spcPct val="150000"/>
              </a:lnSpc>
            </a:pPr>
            <a:r>
              <a:rPr lang="en-GB" sz="2800" b="1" dirty="0">
                <a:solidFill>
                  <a:schemeClr val="accent6">
                    <a:lumMod val="50000"/>
                  </a:schemeClr>
                </a:solidFill>
              </a:rPr>
              <a:t>for example, Ip address of Jump box, which we used to set   firewall NAT rule.</a:t>
            </a:r>
          </a:p>
        </p:txBody>
      </p:sp>
    </p:spTree>
    <p:extLst>
      <p:ext uri="{BB962C8B-B14F-4D97-AF65-F5344CB8AC3E}">
        <p14:creationId xmlns:p14="http://schemas.microsoft.com/office/powerpoint/2010/main" val="293592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4" y="114151"/>
            <a:ext cx="10959149" cy="704999"/>
          </a:xfrm>
        </p:spPr>
        <p:txBody>
          <a:bodyPr>
            <a:noAutofit/>
          </a:bodyPr>
          <a:lstStyle/>
          <a:p>
            <a:pPr algn="ctr"/>
            <a:r>
              <a:rPr lang="en-GB" sz="4400" b="1" cap="none" dirty="0"/>
              <a:t>More </a:t>
            </a:r>
            <a:r>
              <a:rPr lang="en-GB" sz="4400" b="1" cap="none" dirty="0" err="1"/>
              <a:t>exmaples</a:t>
            </a:r>
            <a:r>
              <a:rPr lang="en-GB" sz="4400" b="1" cap="none" dirty="0"/>
              <a:t> of Output variable</a:t>
            </a:r>
          </a:p>
        </p:txBody>
      </p:sp>
      <p:graphicFrame>
        <p:nvGraphicFramePr>
          <p:cNvPr id="7" name="Object 6">
            <a:extLst>
              <a:ext uri="{FF2B5EF4-FFF2-40B4-BE49-F238E27FC236}">
                <a16:creationId xmlns:a16="http://schemas.microsoft.com/office/drawing/2014/main" id="{37E1DE70-80F3-443B-B6A2-DE371CAE349C}"/>
              </a:ext>
            </a:extLst>
          </p:cNvPr>
          <p:cNvGraphicFramePr>
            <a:graphicFrameLocks noChangeAspect="1"/>
          </p:cNvGraphicFramePr>
          <p:nvPr>
            <p:extLst>
              <p:ext uri="{D42A27DB-BD31-4B8C-83A1-F6EECF244321}">
                <p14:modId xmlns:p14="http://schemas.microsoft.com/office/powerpoint/2010/main" val="2349238055"/>
              </p:ext>
            </p:extLst>
          </p:nvPr>
        </p:nvGraphicFramePr>
        <p:xfrm>
          <a:off x="793987" y="819150"/>
          <a:ext cx="10604024" cy="5536624"/>
        </p:xfrm>
        <a:graphic>
          <a:graphicData uri="http://schemas.openxmlformats.org/presentationml/2006/ole">
            <mc:AlternateContent xmlns:mc="http://schemas.openxmlformats.org/markup-compatibility/2006">
              <mc:Choice xmlns:v="urn:schemas-microsoft-com:vml" Requires="v">
                <p:oleObj spid="_x0000_s1054" name="Visio" r:id="rId4" imgW="10728858" imgH="7597236" progId="Visio.Drawing.15">
                  <p:embed/>
                </p:oleObj>
              </mc:Choice>
              <mc:Fallback>
                <p:oleObj name="Visio" r:id="rId4" imgW="10728858" imgH="7597236" progId="Visio.Drawing.15">
                  <p:embed/>
                  <p:pic>
                    <p:nvPicPr>
                      <p:cNvPr id="3" name="Object 2">
                        <a:extLst>
                          <a:ext uri="{FF2B5EF4-FFF2-40B4-BE49-F238E27FC236}">
                            <a16:creationId xmlns:a16="http://schemas.microsoft.com/office/drawing/2014/main" id="{8AB8C39C-F83D-4A18-A687-9B2260EB7E12}"/>
                          </a:ext>
                        </a:extLst>
                      </p:cNvPr>
                      <p:cNvPicPr/>
                      <p:nvPr/>
                    </p:nvPicPr>
                    <p:blipFill>
                      <a:blip r:embed="rId5"/>
                      <a:stretch>
                        <a:fillRect/>
                      </a:stretch>
                    </p:blipFill>
                    <p:spPr>
                      <a:xfrm>
                        <a:off x="793987" y="819150"/>
                        <a:ext cx="10604024" cy="5536624"/>
                      </a:xfrm>
                      <a:prstGeom prst="rect">
                        <a:avLst/>
                      </a:prstGeom>
                    </p:spPr>
                  </p:pic>
                </p:oleObj>
              </mc:Fallback>
            </mc:AlternateContent>
          </a:graphicData>
        </a:graphic>
      </p:graphicFrame>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75656"/>
            <a:ext cx="10959149" cy="704999"/>
          </a:xfrm>
        </p:spPr>
        <p:txBody>
          <a:bodyPr>
            <a:noAutofit/>
          </a:bodyPr>
          <a:lstStyle/>
          <a:p>
            <a:pPr algn="ctr"/>
            <a:r>
              <a:rPr lang="en-GB" sz="4800" b="1" cap="none" dirty="0"/>
              <a:t>Defining Output Variables</a:t>
            </a:r>
          </a:p>
        </p:txBody>
      </p:sp>
      <p:sp>
        <p:nvSpPr>
          <p:cNvPr id="3" name="Text Placeholder 2"/>
          <p:cNvSpPr>
            <a:spLocks noGrp="1"/>
          </p:cNvSpPr>
          <p:nvPr>
            <p:ph type="body" idx="1"/>
          </p:nvPr>
        </p:nvSpPr>
        <p:spPr>
          <a:xfrm>
            <a:off x="124691" y="1288473"/>
            <a:ext cx="11859491" cy="4705928"/>
          </a:xfrm>
        </p:spPr>
        <p:txBody>
          <a:bodyPr>
            <a:noAutofit/>
          </a:bodyPr>
          <a:lstStyle/>
          <a:p>
            <a:pPr>
              <a:lnSpc>
                <a:spcPct val="150000"/>
              </a:lnSpc>
            </a:pPr>
            <a:r>
              <a:rPr lang="en-GB" sz="2800" b="1" dirty="0">
                <a:solidFill>
                  <a:schemeClr val="accent6">
                    <a:lumMod val="50000"/>
                  </a:schemeClr>
                </a:solidFill>
              </a:rPr>
              <a:t>Output variables can be defined in a separate output.tf file.</a:t>
            </a:r>
          </a:p>
          <a:p>
            <a:r>
              <a:rPr lang="en-GB" sz="2800" b="1" dirty="0">
                <a:solidFill>
                  <a:schemeClr val="accent6">
                    <a:lumMod val="50000"/>
                  </a:schemeClr>
                </a:solidFill>
                <a:latin typeface="Courier New" panose="02070309020205020404" pitchFamily="49" charset="0"/>
                <a:cs typeface="Courier New" panose="02070309020205020404" pitchFamily="49" charset="0"/>
              </a:rPr>
              <a:t>output “jump-box-</a:t>
            </a:r>
            <a:r>
              <a:rPr lang="en-GB" sz="2800" b="1" dirty="0" err="1">
                <a:solidFill>
                  <a:schemeClr val="accent6">
                    <a:lumMod val="50000"/>
                  </a:schemeClr>
                </a:solidFill>
                <a:latin typeface="Courier New" panose="02070309020205020404" pitchFamily="49" charset="0"/>
                <a:cs typeface="Courier New" panose="02070309020205020404" pitchFamily="49" charset="0"/>
              </a:rPr>
              <a:t>ip</a:t>
            </a:r>
            <a:r>
              <a:rPr lang="en-GB" sz="2800" b="1" dirty="0">
                <a:solidFill>
                  <a:schemeClr val="accent6">
                    <a:lumMod val="50000"/>
                  </a:schemeClr>
                </a:solidFill>
                <a:latin typeface="Courier New" panose="02070309020205020404" pitchFamily="49" charset="0"/>
                <a:cs typeface="Courier New" panose="02070309020205020404" pitchFamily="49" charset="0"/>
              </a:rPr>
              <a:t>" {</a:t>
            </a:r>
          </a:p>
          <a:p>
            <a:pPr>
              <a:spcBef>
                <a:spcPts val="600"/>
              </a:spcBef>
            </a:pPr>
            <a:r>
              <a:rPr lang="en-GB" sz="2800" b="1" spc="-150" dirty="0">
                <a:solidFill>
                  <a:schemeClr val="accent6">
                    <a:lumMod val="50000"/>
                  </a:schemeClr>
                </a:solidFill>
                <a:latin typeface="Courier New" panose="02070309020205020404" pitchFamily="49" charset="0"/>
                <a:cs typeface="Courier New" panose="02070309020205020404" pitchFamily="49" charset="0"/>
              </a:rPr>
              <a:t>value = azurerm_network_interface.jbox-rg.private_ip_address</a:t>
            </a:r>
          </a:p>
          <a:p>
            <a:r>
              <a:rPr lang="en-GB" sz="2800" b="1" dirty="0">
                <a:solidFill>
                  <a:schemeClr val="accent6">
                    <a:lumMod val="50000"/>
                  </a:schemeClr>
                </a:solidFill>
                <a:latin typeface="Courier New" panose="02070309020205020404" pitchFamily="49" charset="0"/>
                <a:cs typeface="Courier New" panose="02070309020205020404" pitchFamily="49" charset="0"/>
              </a:rPr>
              <a:t>}</a:t>
            </a:r>
          </a:p>
          <a:p>
            <a:r>
              <a:rPr lang="en-GB" sz="2800" b="1" dirty="0">
                <a:solidFill>
                  <a:schemeClr val="accent6">
                    <a:lumMod val="50000"/>
                  </a:schemeClr>
                </a:solidFill>
                <a:latin typeface="Courier New" panose="02070309020205020404" pitchFamily="49" charset="0"/>
                <a:cs typeface="Courier New" panose="02070309020205020404" pitchFamily="49" charset="0"/>
              </a:rPr>
              <a:t>Output “</a:t>
            </a:r>
            <a:r>
              <a:rPr lang="en-GB" sz="2800" b="1" dirty="0" err="1">
                <a:solidFill>
                  <a:schemeClr val="accent6">
                    <a:lumMod val="50000"/>
                  </a:schemeClr>
                </a:solidFill>
                <a:latin typeface="Courier New" panose="02070309020205020404" pitchFamily="49" charset="0"/>
                <a:cs typeface="Courier New" panose="02070309020205020404" pitchFamily="49" charset="0"/>
              </a:rPr>
              <a:t>vm</a:t>
            </a:r>
            <a:r>
              <a:rPr lang="en-GB" sz="2800" b="1" dirty="0">
                <a:solidFill>
                  <a:schemeClr val="accent6">
                    <a:lumMod val="50000"/>
                  </a:schemeClr>
                </a:solidFill>
                <a:latin typeface="Courier New" panose="02070309020205020404" pitchFamily="49" charset="0"/>
                <a:cs typeface="Courier New" panose="02070309020205020404" pitchFamily="49" charset="0"/>
              </a:rPr>
              <a:t>_ </a:t>
            </a:r>
            <a:r>
              <a:rPr lang="en-GB" sz="2800" b="1" dirty="0" err="1">
                <a:solidFill>
                  <a:schemeClr val="accent6">
                    <a:lumMod val="50000"/>
                  </a:schemeClr>
                </a:solidFill>
                <a:latin typeface="Courier New" panose="02070309020205020404" pitchFamily="49" charset="0"/>
                <a:cs typeface="Courier New" panose="02070309020205020404" pitchFamily="49" charset="0"/>
              </a:rPr>
              <a:t>principal_id</a:t>
            </a:r>
            <a:r>
              <a:rPr lang="en-GB" sz="2800" b="1" dirty="0">
                <a:solidFill>
                  <a:schemeClr val="accent6">
                    <a:lumMod val="50000"/>
                  </a:schemeClr>
                </a:solidFill>
                <a:latin typeface="Courier New" panose="02070309020205020404" pitchFamily="49" charset="0"/>
                <a:cs typeface="Courier New" panose="02070309020205020404" pitchFamily="49" charset="0"/>
              </a:rPr>
              <a:t>” {</a:t>
            </a:r>
          </a:p>
          <a:p>
            <a:r>
              <a:rPr lang="en-GB" sz="2800" b="1" dirty="0">
                <a:solidFill>
                  <a:schemeClr val="accent6">
                    <a:lumMod val="50000"/>
                  </a:schemeClr>
                </a:solidFill>
                <a:latin typeface="Courier New" panose="02070309020205020404" pitchFamily="49" charset="0"/>
                <a:cs typeface="Courier New" panose="02070309020205020404" pitchFamily="49" charset="0"/>
              </a:rPr>
              <a:t>value       = </a:t>
            </a:r>
            <a:r>
              <a:rPr lang="en-GB" sz="2800" b="1" dirty="0" err="1">
                <a:solidFill>
                  <a:schemeClr val="accent6">
                    <a:lumMod val="50000"/>
                  </a:schemeClr>
                </a:solidFill>
                <a:latin typeface="Courier New" panose="02070309020205020404" pitchFamily="49" charset="0"/>
                <a:cs typeface="Courier New" panose="02070309020205020404" pitchFamily="49" charset="0"/>
              </a:rPr>
              <a:t>azurerm_virtual_machine.vm.principal_id</a:t>
            </a:r>
            <a:endParaRPr lang="en-GB" sz="2800" b="1" dirty="0">
              <a:solidFill>
                <a:schemeClr val="accent6">
                  <a:lumMod val="50000"/>
                </a:schemeClr>
              </a:solidFill>
              <a:latin typeface="Courier New" panose="02070309020205020404" pitchFamily="49" charset="0"/>
              <a:cs typeface="Courier New" panose="02070309020205020404" pitchFamily="49" charset="0"/>
            </a:endParaRPr>
          </a:p>
          <a:p>
            <a:r>
              <a:rPr lang="en-GB" sz="2800" b="1" dirty="0">
                <a:solidFill>
                  <a:schemeClr val="accent6">
                    <a:lumMod val="50000"/>
                  </a:schemeClr>
                </a:solidFill>
                <a:latin typeface="Courier New" panose="02070309020205020404" pitchFamily="49" charset="0"/>
                <a:cs typeface="Courier New" panose="02070309020205020404" pitchFamily="49" charset="0"/>
              </a:rPr>
              <a:t>sensitive   = true</a:t>
            </a:r>
          </a:p>
          <a:p>
            <a:r>
              <a:rPr lang="en-GB" sz="2800" b="1" dirty="0">
                <a:solidFill>
                  <a:schemeClr val="accent6">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726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Remote State Storage</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3193</TotalTime>
  <Words>730</Words>
  <Application>Microsoft Office PowerPoint</Application>
  <PresentationFormat>Widescreen</PresentationFormat>
  <Paragraphs>49</Paragraphs>
  <Slides>7</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Century Gothic</vt:lpstr>
      <vt:lpstr>Courier New</vt:lpstr>
      <vt:lpstr>Wingdings</vt:lpstr>
      <vt:lpstr>Wingdings 3</vt:lpstr>
      <vt:lpstr>Slice</vt:lpstr>
      <vt:lpstr>Visio</vt:lpstr>
      <vt:lpstr>Infrastructure Automation with Terraform &amp; Azure Devops on Azure cloud</vt:lpstr>
      <vt:lpstr>Output Variables  Section 5</vt:lpstr>
      <vt:lpstr>Using Output Variables</vt:lpstr>
      <vt:lpstr>More exmaples of Output variable</vt:lpstr>
      <vt:lpstr>Defining Output Variables</vt:lpstr>
      <vt:lpstr>Demo</vt:lpstr>
      <vt:lpstr>Remote State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108</cp:revision>
  <dcterms:created xsi:type="dcterms:W3CDTF">2020-07-06T15:04:00Z</dcterms:created>
  <dcterms:modified xsi:type="dcterms:W3CDTF">2020-08-31T06:05:07Z</dcterms:modified>
</cp:coreProperties>
</file>