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73" r:id="rId5"/>
    <p:sldId id="270"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31/08/2020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erraform.io/docs/state/index.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Lets learn about remote state storage.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500" b="0" i="0" kern="1200" dirty="0">
                <a:solidFill>
                  <a:schemeClr val="tx1"/>
                </a:solidFill>
                <a:effectLst/>
                <a:latin typeface="+mn-lt"/>
                <a:ea typeface="+mn-ea"/>
                <a:cs typeface="+mn-cs"/>
              </a:rPr>
              <a:t>Let us discuss the need of remote state.</a:t>
            </a:r>
          </a:p>
          <a:p>
            <a:pPr marL="171450" indent="-171450">
              <a:buFont typeface="Arial" panose="020B0604020202020204" pitchFamily="34" charset="0"/>
              <a:buChar char="•"/>
            </a:pPr>
            <a:r>
              <a:rPr lang="en-GB" sz="500" b="0" i="0" kern="1200" dirty="0">
                <a:solidFill>
                  <a:schemeClr val="tx1"/>
                </a:solidFill>
                <a:effectLst/>
                <a:latin typeface="+mn-lt"/>
                <a:ea typeface="+mn-ea"/>
                <a:cs typeface="+mn-cs"/>
              </a:rPr>
              <a:t>Terraform </a:t>
            </a:r>
            <a:r>
              <a:rPr lang="en-GB" sz="500" b="0" i="0" u="none" strike="noStrike" kern="1200" dirty="0">
                <a:solidFill>
                  <a:schemeClr val="tx1"/>
                </a:solidFill>
                <a:effectLst/>
                <a:latin typeface="+mn-lt"/>
                <a:ea typeface="+mn-ea"/>
                <a:cs typeface="+mn-cs"/>
                <a:hlinkClick r:id="rId3"/>
              </a:rPr>
              <a:t>state</a:t>
            </a:r>
            <a:r>
              <a:rPr lang="en-GB" sz="500" b="0" i="0" kern="1200" dirty="0">
                <a:solidFill>
                  <a:schemeClr val="tx1"/>
                </a:solidFill>
                <a:effectLst/>
                <a:latin typeface="+mn-lt"/>
                <a:ea typeface="+mn-ea"/>
                <a:cs typeface="+mn-cs"/>
              </a:rPr>
              <a:t> file includes the settings for all of the resources maintained in the configuration. </a:t>
            </a:r>
          </a:p>
          <a:p>
            <a:pPr marL="171450" indent="-171450">
              <a:buFont typeface="Arial" panose="020B0604020202020204" pitchFamily="34" charset="0"/>
              <a:buChar char="•"/>
            </a:pPr>
            <a:r>
              <a:rPr lang="en-GB" sz="500" b="0" i="0" kern="1200" dirty="0">
                <a:solidFill>
                  <a:schemeClr val="tx1"/>
                </a:solidFill>
                <a:effectLst/>
                <a:latin typeface="+mn-lt"/>
                <a:ea typeface="+mn-ea"/>
                <a:cs typeface="+mn-cs"/>
              </a:rPr>
              <a:t>It is the map of the </a:t>
            </a:r>
            <a:r>
              <a:rPr lang="en-GB" sz="500" b="0" i="1" kern="1200" dirty="0">
                <a:solidFill>
                  <a:schemeClr val="tx1"/>
                </a:solidFill>
                <a:effectLst/>
                <a:latin typeface="+mn-lt"/>
                <a:ea typeface="+mn-ea"/>
                <a:cs typeface="+mn-cs"/>
              </a:rPr>
              <a:t>actual state</a:t>
            </a:r>
            <a:r>
              <a:rPr lang="en-GB" sz="500" b="0" i="0" kern="1200" dirty="0">
                <a:solidFill>
                  <a:schemeClr val="tx1"/>
                </a:solidFill>
                <a:effectLst/>
                <a:latin typeface="+mn-lt"/>
                <a:ea typeface="+mn-ea"/>
                <a:cs typeface="+mn-cs"/>
              </a:rPr>
              <a:t> of Azure infrastructure configuration, along with metadata that Terraform uses to track changes. </a:t>
            </a:r>
          </a:p>
          <a:p>
            <a:pPr marL="171450" indent="-171450">
              <a:buFont typeface="Arial" panose="020B0604020202020204" pitchFamily="34" charset="0"/>
              <a:buChar char="•"/>
            </a:pPr>
            <a:r>
              <a:rPr lang="en-GB" sz="500" b="0" i="0" kern="1200" dirty="0">
                <a:solidFill>
                  <a:schemeClr val="tx1"/>
                </a:solidFill>
                <a:effectLst/>
                <a:latin typeface="+mn-lt"/>
                <a:ea typeface="+mn-ea"/>
                <a:cs typeface="+mn-cs"/>
              </a:rPr>
              <a:t>By default terraform saves state on local file system which works well for development and testing. it presents a challenge, because team workflows often require access to state at more than one stage and by more than one terraform users. </a:t>
            </a:r>
          </a:p>
          <a:p>
            <a:pPr marL="171450" indent="-171450">
              <a:buFont typeface="Arial" panose="020B0604020202020204" pitchFamily="34" charset="0"/>
              <a:buChar char="•"/>
            </a:pPr>
            <a:r>
              <a:rPr lang="en-GB" sz="500" b="0" i="0" kern="1200" dirty="0">
                <a:solidFill>
                  <a:schemeClr val="tx1"/>
                </a:solidFill>
                <a:effectLst/>
                <a:latin typeface="+mn-lt"/>
                <a:ea typeface="+mn-ea"/>
                <a:cs typeface="+mn-cs"/>
              </a:rPr>
              <a:t>Terraform state has to be protected just like a security credential. As it contains many sensitive data in plain text. You don’t want to share the state file with everyone. </a:t>
            </a:r>
          </a:p>
          <a:p>
            <a:pPr marL="171450" indent="-171450">
              <a:buFont typeface="Arial" panose="020B0604020202020204" pitchFamily="34" charset="0"/>
              <a:buChar char="•"/>
            </a:pPr>
            <a:r>
              <a:rPr lang="en-GB" sz="500" b="0" i="0" kern="1200" dirty="0">
                <a:solidFill>
                  <a:schemeClr val="tx1"/>
                </a:solidFill>
                <a:effectLst/>
                <a:latin typeface="+mn-lt"/>
                <a:ea typeface="+mn-ea"/>
                <a:cs typeface="+mn-cs"/>
              </a:rPr>
              <a:t>Terraform supports team-based workflows with a feature known as remote backend. It allows terraform to use a shared storage space for state file. It solves many problems described above in local file system. Terraform remote backend provides many benefits like support for working in a team, keeping sensitive information off disk, support for remote operations.</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There are various ways we can save the state file on remote locations. As we are working with azure so I am going to configure the remote backend in azure blob storage. This block of code works with all type of Azure providers like azure cli, service principal and managed identity. Basically it is a way to tell terraform to use azurerm for remote backend and specifying the details of storage.</a:t>
            </a:r>
          </a:p>
          <a:p>
            <a:pPr marL="171450" indent="-171450">
              <a:buFont typeface="Arial" panose="020B0604020202020204" pitchFamily="34" charset="0"/>
              <a:buChar char="•"/>
            </a:pPr>
            <a:r>
              <a:rPr lang="en-GB" dirty="0"/>
              <a:t>For example in this block of code where I am defining the backend for remote state storage mentioning which storage account to use and  which blob container to use and what will be the terraform state file name.</a:t>
            </a:r>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11549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configure the remote backend for our lab and migrate the terraform state file to remote storage.</a:t>
            </a:r>
          </a:p>
          <a:p>
            <a:r>
              <a:rPr lang="en-GB" dirty="0"/>
              <a:t>When you run it first time it ask you to migrate it and you can allow terraform to migrate the state file to remote location by pressing yes.</a:t>
            </a:r>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setup remote state storage, In the next video we are going to learn about interpolation and its usage.</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Remote State Storage</a:t>
            </a:r>
            <a:br>
              <a:rPr lang="en-GB" sz="4800" b="1" cap="none" dirty="0"/>
            </a:br>
            <a:br>
              <a:rPr lang="en-GB" sz="4800" b="1" cap="none" dirty="0"/>
            </a:br>
            <a:r>
              <a:rPr lang="en-GB" sz="2800" b="1" cap="none" dirty="0"/>
              <a:t>Section 5</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Need of Remote State</a:t>
            </a:r>
          </a:p>
        </p:txBody>
      </p:sp>
      <p:sp>
        <p:nvSpPr>
          <p:cNvPr id="3" name="Text Placeholder 2"/>
          <p:cNvSpPr>
            <a:spLocks noGrp="1"/>
          </p:cNvSpPr>
          <p:nvPr>
            <p:ph type="body" idx="1"/>
          </p:nvPr>
        </p:nvSpPr>
        <p:spPr>
          <a:xfrm>
            <a:off x="332510" y="863598"/>
            <a:ext cx="11416146" cy="5634183"/>
          </a:xfrm>
        </p:spPr>
        <p:txBody>
          <a:bodyPr>
            <a:noAutofit/>
          </a:bodyPr>
          <a:lstStyle/>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Terraform state file includes all the resources settings maintained in the configuration.</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Map of the actual state of azure infrastructure configuration.</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Terraform saves state on local filesystem doesn’t support team workflows.</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State file also holds many sensitive data in plain text so it need to be protected.</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Terraform support remote backends which allows terraform to use a shared storage space for state data, it solve many problems described above.</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507" y="158600"/>
            <a:ext cx="10959149" cy="704999"/>
          </a:xfrm>
        </p:spPr>
        <p:txBody>
          <a:bodyPr>
            <a:noAutofit/>
          </a:bodyPr>
          <a:lstStyle/>
          <a:p>
            <a:pPr algn="ctr"/>
            <a:r>
              <a:rPr lang="en-GB" sz="4800" b="1" cap="none" dirty="0"/>
              <a:t>Configuring remote backend</a:t>
            </a:r>
          </a:p>
        </p:txBody>
      </p:sp>
      <p:sp>
        <p:nvSpPr>
          <p:cNvPr id="3" name="Text Placeholder 2"/>
          <p:cNvSpPr>
            <a:spLocks noGrp="1"/>
          </p:cNvSpPr>
          <p:nvPr>
            <p:ph type="body" idx="1"/>
          </p:nvPr>
        </p:nvSpPr>
        <p:spPr>
          <a:xfrm>
            <a:off x="332510" y="983672"/>
            <a:ext cx="11416146" cy="5611091"/>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rPr>
              <a:t>Azurerm backend stores remote state in azure storage, it is entirely native to the azure cloud. This works with all type of Azure providers like azure cli, service principal and managed identity.</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terraform {</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  backend "azurerm" {</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    resource_group_name  = “Terra-</a:t>
            </a:r>
            <a:r>
              <a:rPr lang="en-GB" sz="2800" b="1" dirty="0" err="1">
                <a:solidFill>
                  <a:schemeClr val="accent6">
                    <a:lumMod val="50000"/>
                  </a:schemeClr>
                </a:solidFill>
                <a:latin typeface="Courier New" panose="02070309020205020404" pitchFamily="49" charset="0"/>
                <a:cs typeface="Courier New" panose="02070309020205020404" pitchFamily="49" charset="0"/>
              </a:rPr>
              <a:t>rg</a:t>
            </a:r>
            <a:r>
              <a:rPr lang="en-GB" sz="2800" b="1" dirty="0">
                <a:solidFill>
                  <a:schemeClr val="accent6">
                    <a:lumMod val="50000"/>
                  </a:schemeClr>
                </a:solidFill>
                <a:latin typeface="Courier New" panose="02070309020205020404" pitchFamily="49" charset="0"/>
                <a:cs typeface="Courier New" panose="02070309020205020404" pitchFamily="49" charset="0"/>
              </a:rPr>
              <a:t>"</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    storage_account_name = “remotesa01"</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    container_name       = "tfstate"</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    key                  = “Lab-state.tfstate"</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  }</a:t>
            </a:r>
          </a:p>
          <a:p>
            <a:pPr lvl="1">
              <a:spcBef>
                <a:spcPts val="200"/>
              </a:spcBef>
              <a:spcAft>
                <a:spcPts val="200"/>
              </a:spcAft>
            </a:pPr>
            <a:r>
              <a:rPr lang="en-GB" sz="2800" b="1" dirty="0">
                <a:solidFill>
                  <a:schemeClr val="accent6">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28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Interpolation of variables values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3736</TotalTime>
  <Words>574</Words>
  <Application>Microsoft Office PowerPoint</Application>
  <PresentationFormat>Widescreen</PresentationFormat>
  <Paragraphs>41</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Courier New</vt:lpstr>
      <vt:lpstr>Wingdings</vt:lpstr>
      <vt:lpstr>Wingdings 3</vt:lpstr>
      <vt:lpstr>Slice</vt:lpstr>
      <vt:lpstr>Infrastructure Automation with Terraform &amp; Azure Devops on Azure cloud</vt:lpstr>
      <vt:lpstr>Remote State Storage  Section 5</vt:lpstr>
      <vt:lpstr>Need of Remote State</vt:lpstr>
      <vt:lpstr>Configuring remote backend</vt:lpstr>
      <vt:lpstr>Demo</vt:lpstr>
      <vt:lpstr>Interpolation of variables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107</cp:revision>
  <dcterms:created xsi:type="dcterms:W3CDTF">2020-07-06T15:04:00Z</dcterms:created>
  <dcterms:modified xsi:type="dcterms:W3CDTF">2020-08-31T06:38:19Z</dcterms:modified>
</cp:coreProperties>
</file>