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9" r:id="rId4"/>
    <p:sldId id="268" r:id="rId5"/>
    <p:sldId id="281" r:id="rId6"/>
    <p:sldId id="272" r:id="rId7"/>
    <p:sldId id="273" r:id="rId8"/>
    <p:sldId id="275" r:id="rId9"/>
    <p:sldId id="269" r:id="rId10"/>
    <p:sldId id="276" r:id="rId11"/>
    <p:sldId id="277" r:id="rId12"/>
    <p:sldId id="278" r:id="rId13"/>
    <p:sldId id="279" r:id="rId14"/>
    <p:sldId id="280" r:id="rId15"/>
    <p:sldId id="270"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31/08/2020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earn.hashicorp.com/terraform/modules/modules-overview"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terraform.io/docs/modules/index.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https://learn.hashicorp.com/terraform/modules/modules-overview</a:t>
            </a:r>
            <a:endParaRPr lang="en-GB" dirty="0"/>
          </a:p>
          <a:p>
            <a:r>
              <a:rPr lang="en-GB" dirty="0">
                <a:hlinkClick r:id="rId4"/>
              </a:rPr>
              <a:t>https://www.terraform.io/docs/modules/index.html</a:t>
            </a:r>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1</a:t>
            </a:fld>
            <a:endParaRPr lang="en-GB"/>
          </a:p>
        </p:txBody>
      </p:sp>
    </p:spTree>
    <p:extLst>
      <p:ext uri="{BB962C8B-B14F-4D97-AF65-F5344CB8AC3E}">
        <p14:creationId xmlns:p14="http://schemas.microsoft.com/office/powerpoint/2010/main" val="2885667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benefit of using modules is to encapsulate configuration into distinct logical</a:t>
            </a:r>
          </a:p>
          <a:p>
            <a:r>
              <a:rPr lang="en-GB" dirty="0"/>
              <a:t>  components. Encapsulation can help prevent unintended consequences, such as a change to</a:t>
            </a:r>
          </a:p>
          <a:p>
            <a:r>
              <a:rPr lang="en-GB" dirty="0"/>
              <a:t>   one part of your configuration accidentally causing changes to other infrastructure, and</a:t>
            </a:r>
          </a:p>
          <a:p>
            <a:r>
              <a:rPr lang="en-GB" dirty="0"/>
              <a:t>    reduce the chances of simple errors like using the same name for two different resources.</a:t>
            </a:r>
          </a:p>
        </p:txBody>
      </p:sp>
      <p:sp>
        <p:nvSpPr>
          <p:cNvPr id="4" name="Slide Number Placeholder 3"/>
          <p:cNvSpPr>
            <a:spLocks noGrp="1"/>
          </p:cNvSpPr>
          <p:nvPr>
            <p:ph type="sldNum" sz="quarter" idx="5"/>
          </p:nvPr>
        </p:nvSpPr>
        <p:spPr/>
        <p:txBody>
          <a:bodyPr/>
          <a:lstStyle/>
          <a:p>
            <a:fld id="{A7641CA2-D29D-4576-9613-2B9DB261A8C6}" type="slidenum">
              <a:rPr lang="en-GB" smtClean="0"/>
              <a:t>10</a:t>
            </a:fld>
            <a:endParaRPr lang="en-GB"/>
          </a:p>
        </p:txBody>
      </p:sp>
    </p:spTree>
    <p:extLst>
      <p:ext uri="{BB962C8B-B14F-4D97-AF65-F5344CB8AC3E}">
        <p14:creationId xmlns:p14="http://schemas.microsoft.com/office/powerpoint/2010/main" val="284755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Re-use configuration - Writing all of your configuration from scratch can be time consuming</a:t>
            </a:r>
          </a:p>
          <a:p>
            <a:r>
              <a:rPr lang="en-GB" dirty="0"/>
              <a:t> and error prone. Using modules can save time and reduce costly errors by re-using configuration</a:t>
            </a:r>
          </a:p>
          <a:p>
            <a:r>
              <a:rPr lang="en-GB" dirty="0"/>
              <a:t>  written either by yourself, other members of your team, or other Terraform practitioners who have</a:t>
            </a:r>
          </a:p>
          <a:p>
            <a:r>
              <a:rPr lang="en-GB" dirty="0"/>
              <a:t>   published modules for you to use. You can also share modules that you have written with your</a:t>
            </a:r>
          </a:p>
          <a:p>
            <a:r>
              <a:rPr lang="en-GB" dirty="0"/>
              <a:t>    team or the general public, giving them the benefit of your hard work.</a:t>
            </a:r>
          </a:p>
        </p:txBody>
      </p:sp>
      <p:sp>
        <p:nvSpPr>
          <p:cNvPr id="4" name="Slide Number Placeholder 3"/>
          <p:cNvSpPr>
            <a:spLocks noGrp="1"/>
          </p:cNvSpPr>
          <p:nvPr>
            <p:ph type="sldNum" sz="quarter" idx="5"/>
          </p:nvPr>
        </p:nvSpPr>
        <p:spPr/>
        <p:txBody>
          <a:bodyPr/>
          <a:lstStyle/>
          <a:p>
            <a:fld id="{A7641CA2-D29D-4576-9613-2B9DB261A8C6}" type="slidenum">
              <a:rPr lang="en-GB" smtClean="0"/>
              <a:t>11</a:t>
            </a:fld>
            <a:endParaRPr lang="en-GB"/>
          </a:p>
        </p:txBody>
      </p:sp>
    </p:spTree>
    <p:extLst>
      <p:ext uri="{BB962C8B-B14F-4D97-AF65-F5344CB8AC3E}">
        <p14:creationId xmlns:p14="http://schemas.microsoft.com/office/powerpoint/2010/main" val="3722883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 consistency and ensure best practices - Modules also help to provide consistency in your</a:t>
            </a:r>
          </a:p>
          <a:p>
            <a:r>
              <a:rPr lang="en-GB" dirty="0"/>
              <a:t> configurations. Not only does consistency make complex configurations easier to understand, it</a:t>
            </a:r>
          </a:p>
          <a:p>
            <a:r>
              <a:rPr lang="en-GB" dirty="0"/>
              <a:t>  also helps to ensure that best practices are applied across all of your configuration. For instance,</a:t>
            </a:r>
          </a:p>
          <a:p>
            <a:r>
              <a:rPr lang="en-GB" dirty="0"/>
              <a:t>   cloud providers give many options for configuring object storage services, such as Azure blob storage.</a:t>
            </a:r>
          </a:p>
          <a:p>
            <a:r>
              <a:rPr lang="en-GB" dirty="0"/>
              <a:t> There have been many high-profile security incidents involving</a:t>
            </a:r>
          </a:p>
          <a:p>
            <a:r>
              <a:rPr lang="en-GB" dirty="0"/>
              <a:t>     incorrectly secured object storage, and given the number of complex configuration options involved,</a:t>
            </a:r>
          </a:p>
          <a:p>
            <a:r>
              <a:rPr lang="en-GB" dirty="0"/>
              <a:t>      it is easy to accidentally misconfigure these services.</a:t>
            </a:r>
          </a:p>
        </p:txBody>
      </p:sp>
      <p:sp>
        <p:nvSpPr>
          <p:cNvPr id="4" name="Slide Number Placeholder 3"/>
          <p:cNvSpPr>
            <a:spLocks noGrp="1"/>
          </p:cNvSpPr>
          <p:nvPr>
            <p:ph type="sldNum" sz="quarter" idx="5"/>
          </p:nvPr>
        </p:nvSpPr>
        <p:spPr/>
        <p:txBody>
          <a:bodyPr/>
          <a:lstStyle/>
          <a:p>
            <a:fld id="{A7641CA2-D29D-4576-9613-2B9DB261A8C6}" type="slidenum">
              <a:rPr lang="en-GB" smtClean="0"/>
              <a:t>12</a:t>
            </a:fld>
            <a:endParaRPr lang="en-GB"/>
          </a:p>
        </p:txBody>
      </p:sp>
    </p:spTree>
    <p:extLst>
      <p:ext uri="{BB962C8B-B14F-4D97-AF65-F5344CB8AC3E}">
        <p14:creationId xmlns:p14="http://schemas.microsoft.com/office/powerpoint/2010/main" val="15299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Terraform module is a set of Terraform configuration files in a single directory.</a:t>
            </a:r>
          </a:p>
          <a:p>
            <a:r>
              <a:rPr lang="en-GB" dirty="0"/>
              <a:t>A module is a container for multiple resources that are used together.</a:t>
            </a:r>
          </a:p>
          <a:p>
            <a:r>
              <a:rPr lang="en-GB" dirty="0"/>
              <a:t>Modules can be used to create lightweight abstractions, so that you can describe your infrastructure</a:t>
            </a:r>
          </a:p>
          <a:p>
            <a:r>
              <a:rPr lang="en-GB" dirty="0"/>
              <a:t>  in terms of its architecture, rather than directly in terms of physical objects.</a:t>
            </a:r>
          </a:p>
          <a:p>
            <a:r>
              <a:rPr lang="en-GB" dirty="0"/>
              <a:t>When you run Terraform commands directly from such a directory, it is considered the root module.</a:t>
            </a:r>
          </a:p>
        </p:txBody>
      </p:sp>
      <p:sp>
        <p:nvSpPr>
          <p:cNvPr id="4" name="Slide Number Placeholder 3"/>
          <p:cNvSpPr>
            <a:spLocks noGrp="1"/>
          </p:cNvSpPr>
          <p:nvPr>
            <p:ph type="sldNum" sz="quarter" idx="5"/>
          </p:nvPr>
        </p:nvSpPr>
        <p:spPr/>
        <p:txBody>
          <a:bodyPr/>
          <a:lstStyle/>
          <a:p>
            <a:fld id="{A7641CA2-D29D-4576-9613-2B9DB261A8C6}" type="slidenum">
              <a:rPr lang="en-GB" smtClean="0"/>
              <a:t>13</a:t>
            </a:fld>
            <a:endParaRPr lang="en-GB"/>
          </a:p>
        </p:txBody>
      </p:sp>
    </p:spTree>
    <p:extLst>
      <p:ext uri="{BB962C8B-B14F-4D97-AF65-F5344CB8AC3E}">
        <p14:creationId xmlns:p14="http://schemas.microsoft.com/office/powerpoint/2010/main" val="788915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have a simple set of Terraform configuration files inside a module directory, which normally you can find in a basic terraform configuration directory such as.</a:t>
            </a:r>
          </a:p>
          <a:p>
            <a:r>
              <a:rPr lang="en-GB" dirty="0"/>
              <a:t>├── variables.tf containing input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main.tf containing related parts of Terraform configuration together.</a:t>
            </a:r>
          </a:p>
          <a:p>
            <a:r>
              <a:rPr lang="en-GB" dirty="0"/>
              <a:t>├── outputs.tf containing out put variables.</a:t>
            </a:r>
          </a:p>
        </p:txBody>
      </p:sp>
      <p:sp>
        <p:nvSpPr>
          <p:cNvPr id="4" name="Slide Number Placeholder 3"/>
          <p:cNvSpPr>
            <a:spLocks noGrp="1"/>
          </p:cNvSpPr>
          <p:nvPr>
            <p:ph type="sldNum" sz="quarter" idx="5"/>
          </p:nvPr>
        </p:nvSpPr>
        <p:spPr/>
        <p:txBody>
          <a:bodyPr/>
          <a:lstStyle/>
          <a:p>
            <a:fld id="{A7641CA2-D29D-4576-9613-2B9DB261A8C6}" type="slidenum">
              <a:rPr lang="en-GB" smtClean="0"/>
              <a:t>14</a:t>
            </a:fld>
            <a:endParaRPr lang="en-GB"/>
          </a:p>
        </p:txBody>
      </p:sp>
    </p:spTree>
    <p:extLst>
      <p:ext uri="{BB962C8B-B14F-4D97-AF65-F5344CB8AC3E}">
        <p14:creationId xmlns:p14="http://schemas.microsoft.com/office/powerpoint/2010/main" val="386422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give you a demo of </a:t>
            </a:r>
            <a:r>
              <a:rPr lang="en-GB"/>
              <a:t>root module.</a:t>
            </a:r>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15</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next video, We will learn about child modules and how to call the root modules and various supported source types for child modules in next video.</a:t>
            </a:r>
          </a:p>
        </p:txBody>
      </p:sp>
      <p:sp>
        <p:nvSpPr>
          <p:cNvPr id="4" name="Slide Number Placeholder 3"/>
          <p:cNvSpPr>
            <a:spLocks noGrp="1"/>
          </p:cNvSpPr>
          <p:nvPr>
            <p:ph type="sldNum" sz="quarter" idx="5"/>
          </p:nvPr>
        </p:nvSpPr>
        <p:spPr/>
        <p:txBody>
          <a:bodyPr/>
          <a:lstStyle/>
          <a:p>
            <a:fld id="{A7641CA2-D29D-4576-9613-2B9DB261A8C6}" type="slidenum">
              <a:rPr lang="en-GB" smtClean="0"/>
              <a:t>16</a:t>
            </a:fld>
            <a:endParaRPr lang="en-GB"/>
          </a:p>
        </p:txBody>
      </p:sp>
    </p:spTree>
    <p:extLst>
      <p:ext uri="{BB962C8B-B14F-4D97-AF65-F5344CB8AC3E}">
        <p14:creationId xmlns:p14="http://schemas.microsoft.com/office/powerpoint/2010/main" val="155883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section 6, In this section we are going to Learn about Modules and their usage. Modules make life easier for developers to understand and update the configuration by keeping related parts of your configuration together.</a:t>
            </a:r>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Section 6 is split into 4 sections</a:t>
            </a:r>
          </a:p>
          <a:p>
            <a:pPr marL="171450" indent="-171450">
              <a:buFont typeface="Arial" panose="020B0604020202020204" pitchFamily="34" charset="0"/>
              <a:buChar char="•"/>
            </a:pPr>
            <a:r>
              <a:rPr lang="en-GB" dirty="0"/>
              <a:t>In the first part, we will learn about modules and its structure.</a:t>
            </a:r>
          </a:p>
          <a:p>
            <a:pPr marL="171450" indent="-171450">
              <a:buFont typeface="Arial" panose="020B0604020202020204" pitchFamily="34" charset="0"/>
              <a:buChar char="•"/>
            </a:pPr>
            <a:r>
              <a:rPr lang="en-GB" dirty="0"/>
              <a:t>In second part, we will learn how to use a module and its source types.</a:t>
            </a:r>
          </a:p>
          <a:p>
            <a:pPr marL="171450" indent="-171450">
              <a:buFont typeface="Arial" panose="020B0604020202020204" pitchFamily="34" charset="0"/>
              <a:buChar char="•"/>
            </a:pPr>
            <a:r>
              <a:rPr lang="en-GB" dirty="0"/>
              <a:t>In third part, I will using a local source paths and modify our existing lab to use modules and implement the whole lab using a module. </a:t>
            </a:r>
          </a:p>
          <a:p>
            <a:pPr marL="171450" indent="-171450">
              <a:buFont typeface="Arial" panose="020B0604020202020204" pitchFamily="34" charset="0"/>
              <a:buChar char="•"/>
            </a:pPr>
            <a:r>
              <a:rPr lang="en-GB" dirty="0"/>
              <a:t>In last part, I will be using a Terraform registry module and call that module to deploy our infrastructure.</a:t>
            </a:r>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with Modules overview.</a:t>
            </a:r>
          </a:p>
          <a:p>
            <a:r>
              <a:rPr lang="en-GB" dirty="0"/>
              <a:t>As you manage infrastructure </a:t>
            </a:r>
          </a:p>
          <a:p>
            <a:r>
              <a:rPr lang="en-GB" dirty="0"/>
              <a:t>create increasingly complex configurations</a:t>
            </a:r>
          </a:p>
          <a:p>
            <a:r>
              <a:rPr lang="en-GB" dirty="0"/>
              <a:t>you may encounter one or more problems.</a:t>
            </a:r>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3702751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Understanding and navigating the configuration files will become increasingly difficult.</a:t>
            </a:r>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3144196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Updating the configuration will become more risky, as an update to one section may cause</a:t>
            </a:r>
          </a:p>
          <a:p>
            <a:r>
              <a:rPr lang="en-GB" dirty="0"/>
              <a:t> unintended consequences to other parts of your configuration.</a:t>
            </a:r>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2739412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will be an increasing amount of duplication of similar blocks of configuration, for</a:t>
            </a:r>
          </a:p>
          <a:p>
            <a:r>
              <a:rPr lang="en-GB" dirty="0"/>
              <a:t> instance when configuring separate dev/staging/production environments, which will cause</a:t>
            </a:r>
          </a:p>
          <a:p>
            <a:r>
              <a:rPr lang="en-GB" dirty="0"/>
              <a:t>  an increasing burden when updating those parts of your configuration.</a:t>
            </a: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738681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wish to share parts of your configuration between projects and teams, and will </a:t>
            </a:r>
          </a:p>
          <a:p>
            <a:r>
              <a:rPr lang="en-GB" dirty="0"/>
              <a:t> quickly find that cutting and pasting blocks of configuration between projects is error</a:t>
            </a:r>
          </a:p>
          <a:p>
            <a:r>
              <a:rPr lang="en-GB" dirty="0"/>
              <a:t> prone and hard to maintain.</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8</a:t>
            </a:fld>
            <a:endParaRPr lang="en-GB"/>
          </a:p>
        </p:txBody>
      </p:sp>
    </p:spTree>
    <p:extLst>
      <p:ext uri="{BB962C8B-B14F-4D97-AF65-F5344CB8AC3E}">
        <p14:creationId xmlns:p14="http://schemas.microsoft.com/office/powerpoint/2010/main" val="122245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modules can address these problems and comes with following best practices of code management.</a:t>
            </a:r>
          </a:p>
          <a:p>
            <a:r>
              <a:rPr lang="en-GB" dirty="0"/>
              <a:t>Modules make it easier to navigate, understand, and update your configuration by keeping</a:t>
            </a:r>
          </a:p>
          <a:p>
            <a:r>
              <a:rPr lang="en-GB" dirty="0"/>
              <a:t>  related parts of your configuration together. Even moderately complex infrastructure can</a:t>
            </a:r>
          </a:p>
          <a:p>
            <a:r>
              <a:rPr lang="en-GB" dirty="0"/>
              <a:t>   require hundreds or thousands of lines of configuration to implement. By using modules,</a:t>
            </a:r>
          </a:p>
          <a:p>
            <a:r>
              <a:rPr lang="en-GB" dirty="0"/>
              <a:t>    you can organize your configuration into logical components.</a:t>
            </a:r>
          </a:p>
        </p:txBody>
      </p:sp>
      <p:sp>
        <p:nvSpPr>
          <p:cNvPr id="4" name="Slide Number Placeholder 3"/>
          <p:cNvSpPr>
            <a:spLocks noGrp="1"/>
          </p:cNvSpPr>
          <p:nvPr>
            <p:ph type="sldNum" sz="quarter" idx="5"/>
          </p:nvPr>
        </p:nvSpPr>
        <p:spPr/>
        <p:txBody>
          <a:bodyPr/>
          <a:lstStyle/>
          <a:p>
            <a:fld id="{A7641CA2-D29D-4576-9613-2B9DB261A8C6}" type="slidenum">
              <a:rPr lang="en-GB" smtClean="0"/>
              <a:t>9</a:t>
            </a:fld>
            <a:endParaRPr lang="en-GB"/>
          </a:p>
        </p:txBody>
      </p:sp>
    </p:spTree>
    <p:extLst>
      <p:ext uri="{BB962C8B-B14F-4D97-AF65-F5344CB8AC3E}">
        <p14:creationId xmlns:p14="http://schemas.microsoft.com/office/powerpoint/2010/main" val="98191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8/31/2020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227" y="147846"/>
            <a:ext cx="11419118" cy="843544"/>
          </a:xfrm>
        </p:spPr>
        <p:txBody>
          <a:bodyPr>
            <a:noAutofit/>
          </a:bodyPr>
          <a:lstStyle/>
          <a:p>
            <a:pPr algn="ctr"/>
            <a:r>
              <a:rPr lang="en-GB" sz="4800" b="1" cap="none" dirty="0"/>
              <a:t>Modules can address these problems</a:t>
            </a:r>
          </a:p>
        </p:txBody>
      </p:sp>
      <p:sp>
        <p:nvSpPr>
          <p:cNvPr id="3" name="Text Placeholder 2"/>
          <p:cNvSpPr>
            <a:spLocks noGrp="1"/>
          </p:cNvSpPr>
          <p:nvPr>
            <p:ph type="body" idx="1"/>
          </p:nvPr>
        </p:nvSpPr>
        <p:spPr>
          <a:xfrm>
            <a:off x="684211" y="1288474"/>
            <a:ext cx="11189134" cy="4999908"/>
          </a:xfrm>
        </p:spPr>
        <p:txBody>
          <a:bodyPr>
            <a:noAutofit/>
          </a:bodyPr>
          <a:lstStyle/>
          <a:p>
            <a:pPr marL="457200" indent="-457200">
              <a:buFont typeface="Wingdings" panose="05000000000000000000" pitchFamily="2" charset="2"/>
              <a:buChar char="v"/>
            </a:pPr>
            <a:r>
              <a:rPr lang="en-GB" sz="2800" dirty="0">
                <a:solidFill>
                  <a:schemeClr val="accent6">
                    <a:lumMod val="50000"/>
                  </a:schemeClr>
                </a:solidFill>
                <a:cs typeface="Courier New" panose="02070309020205020404" pitchFamily="49" charset="0"/>
              </a:rPr>
              <a:t>Organize configuration.</a:t>
            </a:r>
          </a:p>
          <a:p>
            <a:pPr marL="457200" indent="-457200">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Encapsulate configuration.</a:t>
            </a:r>
          </a:p>
          <a:p>
            <a:pPr marL="457200" indent="-457200">
              <a:buFont typeface="Wingdings" panose="05000000000000000000" pitchFamily="2" charset="2"/>
              <a:buChar char="v"/>
            </a:pPr>
            <a:endParaRPr lang="en-GB" sz="2800" b="1" dirty="0">
              <a:solidFill>
                <a:schemeClr val="accent6">
                  <a:lumMod val="50000"/>
                </a:schemeClr>
              </a:solidFill>
              <a:cs typeface="Courier New" panose="02070309020205020404" pitchFamily="49" charset="0"/>
            </a:endParaRPr>
          </a:p>
          <a:p>
            <a:pPr marL="457200" indent="-457200">
              <a:buFont typeface="Wingdings" panose="05000000000000000000" pitchFamily="2" charset="2"/>
              <a:buChar char="v"/>
            </a:pPr>
            <a:endParaRPr lang="en-GB" sz="2800" b="1" dirty="0">
              <a:solidFill>
                <a:schemeClr val="accent6">
                  <a:lumMod val="50000"/>
                </a:schemeClr>
              </a:solidFill>
              <a:cs typeface="Courier New" panose="02070309020205020404" pitchFamily="49" charset="0"/>
            </a:endParaRPr>
          </a:p>
        </p:txBody>
      </p:sp>
    </p:spTree>
    <p:extLst>
      <p:ext uri="{BB962C8B-B14F-4D97-AF65-F5344CB8AC3E}">
        <p14:creationId xmlns:p14="http://schemas.microsoft.com/office/powerpoint/2010/main" val="2640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227" y="147846"/>
            <a:ext cx="11419118" cy="843544"/>
          </a:xfrm>
        </p:spPr>
        <p:txBody>
          <a:bodyPr>
            <a:noAutofit/>
          </a:bodyPr>
          <a:lstStyle/>
          <a:p>
            <a:pPr algn="ctr"/>
            <a:r>
              <a:rPr lang="en-GB" sz="4800" b="1" cap="none" dirty="0"/>
              <a:t>Modules can address these problems</a:t>
            </a:r>
          </a:p>
        </p:txBody>
      </p:sp>
      <p:sp>
        <p:nvSpPr>
          <p:cNvPr id="3" name="Text Placeholder 2"/>
          <p:cNvSpPr>
            <a:spLocks noGrp="1"/>
          </p:cNvSpPr>
          <p:nvPr>
            <p:ph type="body" idx="1"/>
          </p:nvPr>
        </p:nvSpPr>
        <p:spPr>
          <a:xfrm>
            <a:off x="684211" y="1288474"/>
            <a:ext cx="11189134" cy="4999908"/>
          </a:xfrm>
        </p:spPr>
        <p:txBody>
          <a:bodyPr>
            <a:noAutofit/>
          </a:bodyPr>
          <a:lstStyle/>
          <a:p>
            <a:pPr marL="457200" indent="-457200">
              <a:buFont typeface="Wingdings" panose="05000000000000000000" pitchFamily="2" charset="2"/>
              <a:buChar char="v"/>
            </a:pPr>
            <a:r>
              <a:rPr lang="en-GB" sz="2800" dirty="0">
                <a:solidFill>
                  <a:schemeClr val="accent6">
                    <a:lumMod val="50000"/>
                  </a:schemeClr>
                </a:solidFill>
                <a:cs typeface="Courier New" panose="02070309020205020404" pitchFamily="49" charset="0"/>
              </a:rPr>
              <a:t>Organize configuration.</a:t>
            </a:r>
          </a:p>
          <a:p>
            <a:pPr marL="457200" indent="-457200">
              <a:buFont typeface="Wingdings" panose="05000000000000000000" pitchFamily="2" charset="2"/>
              <a:buChar char="v"/>
            </a:pPr>
            <a:r>
              <a:rPr lang="en-GB" sz="2800" dirty="0">
                <a:solidFill>
                  <a:schemeClr val="accent6">
                    <a:lumMod val="50000"/>
                  </a:schemeClr>
                </a:solidFill>
                <a:cs typeface="Courier New" panose="02070309020205020404" pitchFamily="49" charset="0"/>
              </a:rPr>
              <a:t>Encapsulate configuration.</a:t>
            </a:r>
          </a:p>
          <a:p>
            <a:pPr marL="457200" indent="-457200">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Re-use configuration.</a:t>
            </a:r>
          </a:p>
          <a:p>
            <a:pPr marL="457200" indent="-457200">
              <a:buFont typeface="Wingdings" panose="05000000000000000000" pitchFamily="2" charset="2"/>
              <a:buChar char="v"/>
            </a:pPr>
            <a:endParaRPr lang="en-GB" sz="2800" b="1" dirty="0">
              <a:solidFill>
                <a:schemeClr val="accent6">
                  <a:lumMod val="50000"/>
                </a:schemeClr>
              </a:solidFill>
              <a:cs typeface="Courier New" panose="02070309020205020404" pitchFamily="49" charset="0"/>
            </a:endParaRPr>
          </a:p>
          <a:p>
            <a:pPr marL="457200" indent="-457200">
              <a:buFont typeface="Wingdings" panose="05000000000000000000" pitchFamily="2" charset="2"/>
              <a:buChar char="v"/>
            </a:pPr>
            <a:endParaRPr lang="en-GB" sz="2800" b="1" dirty="0">
              <a:solidFill>
                <a:schemeClr val="accent6">
                  <a:lumMod val="50000"/>
                </a:schemeClr>
              </a:solidFill>
              <a:cs typeface="Courier New" panose="02070309020205020404" pitchFamily="49" charset="0"/>
            </a:endParaRPr>
          </a:p>
          <a:p>
            <a:pPr marL="457200" indent="-457200">
              <a:buFont typeface="Wingdings" panose="05000000000000000000" pitchFamily="2" charset="2"/>
              <a:buChar char="v"/>
            </a:pPr>
            <a:endParaRPr lang="en-GB" sz="2800" b="1" dirty="0">
              <a:solidFill>
                <a:schemeClr val="accent6">
                  <a:lumMod val="50000"/>
                </a:schemeClr>
              </a:solidFill>
              <a:cs typeface="Courier New" panose="02070309020205020404" pitchFamily="49" charset="0"/>
            </a:endParaRPr>
          </a:p>
        </p:txBody>
      </p:sp>
    </p:spTree>
    <p:extLst>
      <p:ext uri="{BB962C8B-B14F-4D97-AF65-F5344CB8AC3E}">
        <p14:creationId xmlns:p14="http://schemas.microsoft.com/office/powerpoint/2010/main" val="364976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227" y="147846"/>
            <a:ext cx="11419118" cy="843544"/>
          </a:xfrm>
        </p:spPr>
        <p:txBody>
          <a:bodyPr>
            <a:noAutofit/>
          </a:bodyPr>
          <a:lstStyle/>
          <a:p>
            <a:pPr algn="ctr"/>
            <a:r>
              <a:rPr lang="en-GB" sz="4800" b="1" cap="none" dirty="0"/>
              <a:t>Modules can address these problems</a:t>
            </a:r>
          </a:p>
        </p:txBody>
      </p:sp>
      <p:sp>
        <p:nvSpPr>
          <p:cNvPr id="3" name="Text Placeholder 2"/>
          <p:cNvSpPr>
            <a:spLocks noGrp="1"/>
          </p:cNvSpPr>
          <p:nvPr>
            <p:ph type="body" idx="1"/>
          </p:nvPr>
        </p:nvSpPr>
        <p:spPr>
          <a:xfrm>
            <a:off x="684211" y="1288474"/>
            <a:ext cx="11189134" cy="4999908"/>
          </a:xfrm>
        </p:spPr>
        <p:txBody>
          <a:bodyPr>
            <a:noAutofit/>
          </a:bodyPr>
          <a:lstStyle/>
          <a:p>
            <a:pPr marL="457200" indent="-457200">
              <a:buFont typeface="Wingdings" panose="05000000000000000000" pitchFamily="2" charset="2"/>
              <a:buChar char="v"/>
            </a:pPr>
            <a:r>
              <a:rPr lang="en-GB" sz="2800" dirty="0">
                <a:solidFill>
                  <a:schemeClr val="accent6">
                    <a:lumMod val="50000"/>
                  </a:schemeClr>
                </a:solidFill>
                <a:cs typeface="Courier New" panose="02070309020205020404" pitchFamily="49" charset="0"/>
              </a:rPr>
              <a:t>Organize configuration.</a:t>
            </a:r>
          </a:p>
          <a:p>
            <a:pPr marL="457200" indent="-457200">
              <a:buFont typeface="Wingdings" panose="05000000000000000000" pitchFamily="2" charset="2"/>
              <a:buChar char="v"/>
            </a:pPr>
            <a:r>
              <a:rPr lang="en-GB" sz="2800" dirty="0">
                <a:solidFill>
                  <a:schemeClr val="accent6">
                    <a:lumMod val="50000"/>
                  </a:schemeClr>
                </a:solidFill>
                <a:cs typeface="Courier New" panose="02070309020205020404" pitchFamily="49" charset="0"/>
              </a:rPr>
              <a:t>Encapsulate configuration.</a:t>
            </a:r>
          </a:p>
          <a:p>
            <a:pPr marL="457200" indent="-457200">
              <a:buFont typeface="Wingdings" panose="05000000000000000000" pitchFamily="2" charset="2"/>
              <a:buChar char="v"/>
            </a:pPr>
            <a:r>
              <a:rPr lang="en-GB" sz="2800" dirty="0">
                <a:solidFill>
                  <a:schemeClr val="accent6">
                    <a:lumMod val="50000"/>
                  </a:schemeClr>
                </a:solidFill>
                <a:cs typeface="Courier New" panose="02070309020205020404" pitchFamily="49" charset="0"/>
              </a:rPr>
              <a:t>Re-use configuration.</a:t>
            </a:r>
          </a:p>
          <a:p>
            <a:pPr marL="457200" indent="-457200">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Provide consistency and ensure best practices</a:t>
            </a:r>
          </a:p>
          <a:p>
            <a:pPr marL="457200" indent="-457200">
              <a:buFont typeface="Wingdings" panose="05000000000000000000" pitchFamily="2" charset="2"/>
              <a:buChar char="v"/>
            </a:pPr>
            <a:endParaRPr lang="en-GB" sz="2800" b="1" dirty="0">
              <a:solidFill>
                <a:schemeClr val="accent6">
                  <a:lumMod val="50000"/>
                </a:schemeClr>
              </a:solidFill>
              <a:cs typeface="Courier New" panose="02070309020205020404" pitchFamily="49" charset="0"/>
            </a:endParaRPr>
          </a:p>
          <a:p>
            <a:pPr marL="457200" indent="-457200">
              <a:buFont typeface="Wingdings" panose="05000000000000000000" pitchFamily="2" charset="2"/>
              <a:buChar char="v"/>
            </a:pPr>
            <a:endParaRPr lang="en-GB" sz="2800" b="1" dirty="0">
              <a:solidFill>
                <a:schemeClr val="accent6">
                  <a:lumMod val="50000"/>
                </a:schemeClr>
              </a:solidFill>
              <a:cs typeface="Courier New" panose="02070309020205020404" pitchFamily="49" charset="0"/>
            </a:endParaRPr>
          </a:p>
          <a:p>
            <a:pPr marL="457200" indent="-457200">
              <a:buFont typeface="Wingdings" panose="05000000000000000000" pitchFamily="2" charset="2"/>
              <a:buChar char="v"/>
            </a:pPr>
            <a:endParaRPr lang="en-GB" sz="2800" b="1" dirty="0">
              <a:solidFill>
                <a:schemeClr val="accent6">
                  <a:lumMod val="50000"/>
                </a:schemeClr>
              </a:solidFill>
              <a:cs typeface="Courier New" panose="02070309020205020404" pitchFamily="49" charset="0"/>
            </a:endParaRPr>
          </a:p>
        </p:txBody>
      </p:sp>
    </p:spTree>
    <p:extLst>
      <p:ext uri="{BB962C8B-B14F-4D97-AF65-F5344CB8AC3E}">
        <p14:creationId xmlns:p14="http://schemas.microsoft.com/office/powerpoint/2010/main" val="96051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227" y="147846"/>
            <a:ext cx="11419118" cy="843544"/>
          </a:xfrm>
        </p:spPr>
        <p:txBody>
          <a:bodyPr>
            <a:noAutofit/>
          </a:bodyPr>
          <a:lstStyle/>
          <a:p>
            <a:pPr algn="ctr"/>
            <a:r>
              <a:rPr lang="en-GB" sz="4800" b="1" cap="none" dirty="0"/>
              <a:t>Terraform Module</a:t>
            </a:r>
          </a:p>
        </p:txBody>
      </p:sp>
      <p:sp>
        <p:nvSpPr>
          <p:cNvPr id="3" name="Text Placeholder 2"/>
          <p:cNvSpPr>
            <a:spLocks noGrp="1"/>
          </p:cNvSpPr>
          <p:nvPr>
            <p:ph type="body" idx="1"/>
          </p:nvPr>
        </p:nvSpPr>
        <p:spPr>
          <a:xfrm>
            <a:off x="454226" y="991390"/>
            <a:ext cx="11585373" cy="5296992"/>
          </a:xfrm>
        </p:spPr>
        <p:txBody>
          <a:bodyPr>
            <a:noAutofit/>
          </a:bodyPr>
          <a:lstStyle/>
          <a:p>
            <a:pPr marL="457200" indent="-457200" algn="just">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A Terraform module is a set of Terraform configuration files in a single directory. A module is a container for multiple resources that are used together. When you run terraform commands directly from such a directory, it is know as root module. A module can be a simple set of terraform configuration files.</a:t>
            </a:r>
          </a:p>
        </p:txBody>
      </p:sp>
    </p:spTree>
    <p:extLst>
      <p:ext uri="{BB962C8B-B14F-4D97-AF65-F5344CB8AC3E}">
        <p14:creationId xmlns:p14="http://schemas.microsoft.com/office/powerpoint/2010/main" val="60614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227" y="147846"/>
            <a:ext cx="11419118" cy="843544"/>
          </a:xfrm>
        </p:spPr>
        <p:txBody>
          <a:bodyPr>
            <a:noAutofit/>
          </a:bodyPr>
          <a:lstStyle/>
          <a:p>
            <a:pPr algn="ctr"/>
            <a:r>
              <a:rPr lang="en-GB" sz="4800" b="1" cap="none" dirty="0"/>
              <a:t>Terraform Module</a:t>
            </a:r>
          </a:p>
        </p:txBody>
      </p:sp>
      <p:sp>
        <p:nvSpPr>
          <p:cNvPr id="3" name="Text Placeholder 2"/>
          <p:cNvSpPr>
            <a:spLocks noGrp="1"/>
          </p:cNvSpPr>
          <p:nvPr>
            <p:ph type="body" idx="1"/>
          </p:nvPr>
        </p:nvSpPr>
        <p:spPr>
          <a:xfrm>
            <a:off x="454226" y="991390"/>
            <a:ext cx="11585373" cy="5296992"/>
          </a:xfrm>
        </p:spPr>
        <p:txBody>
          <a:bodyPr>
            <a:noAutofit/>
          </a:bodyPr>
          <a:lstStyle/>
          <a:p>
            <a:pPr marL="457200" indent="-457200" algn="just">
              <a:buFont typeface="Wingdings" panose="05000000000000000000" pitchFamily="2" charset="2"/>
              <a:buChar char="v"/>
            </a:pPr>
            <a:r>
              <a:rPr lang="en-GB" sz="2800" dirty="0">
                <a:solidFill>
                  <a:schemeClr val="accent6">
                    <a:lumMod val="50000"/>
                  </a:schemeClr>
                </a:solidFill>
                <a:cs typeface="Courier New" panose="02070309020205020404" pitchFamily="49" charset="0"/>
              </a:rPr>
              <a:t>A Terraform module is a set of Terraform configuration files in a single directory. A module is a container for multiple resources that are used together. When you run terraform commands directly from such a directory, it is know as root module. A module can be a simple set of terraform configuration files</a:t>
            </a:r>
          </a:p>
          <a:p>
            <a:pPr marL="457200" indent="-457200">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Module</a:t>
            </a:r>
          </a:p>
          <a:p>
            <a:pPr marL="914400" lvl="1" indent="-457200">
              <a:buFont typeface="Wingdings" panose="05000000000000000000" pitchFamily="2" charset="2"/>
              <a:buChar char="q"/>
            </a:pPr>
            <a:r>
              <a:rPr lang="en-GB" sz="2800" b="1" dirty="0">
                <a:solidFill>
                  <a:schemeClr val="accent6">
                    <a:lumMod val="50000"/>
                  </a:schemeClr>
                </a:solidFill>
                <a:cs typeface="Courier New" panose="02070309020205020404" pitchFamily="49" charset="0"/>
              </a:rPr>
              <a:t>Variables.tf</a:t>
            </a:r>
          </a:p>
          <a:p>
            <a:pPr marL="914400" lvl="1" indent="-457200">
              <a:buFont typeface="Wingdings" panose="05000000000000000000" pitchFamily="2" charset="2"/>
              <a:buChar char="q"/>
            </a:pPr>
            <a:r>
              <a:rPr lang="en-GB" sz="2800" b="1" dirty="0">
                <a:solidFill>
                  <a:schemeClr val="accent6">
                    <a:lumMod val="50000"/>
                  </a:schemeClr>
                </a:solidFill>
                <a:cs typeface="Courier New" panose="02070309020205020404" pitchFamily="49" charset="0"/>
              </a:rPr>
              <a:t>Main.tf</a:t>
            </a:r>
          </a:p>
          <a:p>
            <a:pPr marL="914400" lvl="1" indent="-457200">
              <a:buFont typeface="Wingdings" panose="05000000000000000000" pitchFamily="2" charset="2"/>
              <a:buChar char="q"/>
            </a:pPr>
            <a:r>
              <a:rPr lang="en-GB" sz="2800" b="1" dirty="0">
                <a:solidFill>
                  <a:schemeClr val="accent6">
                    <a:lumMod val="50000"/>
                  </a:schemeClr>
                </a:solidFill>
                <a:cs typeface="Courier New" panose="02070309020205020404" pitchFamily="49" charset="0"/>
              </a:rPr>
              <a:t>Output.tf</a:t>
            </a:r>
          </a:p>
        </p:txBody>
      </p:sp>
    </p:spTree>
    <p:extLst>
      <p:ext uri="{BB962C8B-B14F-4D97-AF65-F5344CB8AC3E}">
        <p14:creationId xmlns:p14="http://schemas.microsoft.com/office/powerpoint/2010/main" val="107513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Calling Modules and its source types</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Creating Terraform Modules and their usage</a:t>
            </a:r>
            <a:br>
              <a:rPr lang="en-GB" sz="4800" b="1" cap="none" dirty="0"/>
            </a:br>
            <a:br>
              <a:rPr lang="en-GB" sz="2000" b="1" cap="none" dirty="0"/>
            </a:br>
            <a:r>
              <a:rPr lang="en-GB" sz="2800" b="1" cap="none" dirty="0"/>
              <a:t>Section 6</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44929"/>
            <a:ext cx="10959149" cy="1148344"/>
          </a:xfrm>
        </p:spPr>
        <p:txBody>
          <a:bodyPr>
            <a:noAutofit/>
          </a:bodyPr>
          <a:lstStyle/>
          <a:p>
            <a:pPr algn="ctr"/>
            <a:r>
              <a:rPr lang="en-GB" sz="4800" b="1" cap="none" dirty="0"/>
              <a:t>Section Overview</a:t>
            </a:r>
          </a:p>
        </p:txBody>
      </p:sp>
      <p:sp>
        <p:nvSpPr>
          <p:cNvPr id="3" name="Text Placeholder 2"/>
          <p:cNvSpPr>
            <a:spLocks noGrp="1"/>
          </p:cNvSpPr>
          <p:nvPr>
            <p:ph type="body" idx="1"/>
          </p:nvPr>
        </p:nvSpPr>
        <p:spPr>
          <a:xfrm>
            <a:off x="684211" y="2202873"/>
            <a:ext cx="10959147" cy="4085508"/>
          </a:xfrm>
        </p:spPr>
        <p:txBody>
          <a:bodyPr>
            <a:noAutofit/>
          </a:bodyPr>
          <a:lstStyle/>
          <a:p>
            <a:pPr marL="457200" indent="-457200">
              <a:buFont typeface="Wingdings" panose="05000000000000000000" pitchFamily="2" charset="2"/>
              <a:buChar char="v"/>
            </a:pPr>
            <a:r>
              <a:rPr lang="en-GB" sz="2800" b="1" dirty="0">
                <a:solidFill>
                  <a:schemeClr val="accent6">
                    <a:lumMod val="50000"/>
                  </a:schemeClr>
                </a:solidFill>
              </a:rPr>
              <a:t>What is module and its structure</a:t>
            </a:r>
            <a:endParaRPr lang="en-GB" sz="1600" b="1" dirty="0">
              <a:solidFill>
                <a:schemeClr val="accent6">
                  <a:lumMod val="50000"/>
                </a:schemeClr>
              </a:solidFill>
            </a:endParaRPr>
          </a:p>
          <a:p>
            <a:pPr marL="457200" indent="-457200">
              <a:buFont typeface="Wingdings" panose="05000000000000000000" pitchFamily="2" charset="2"/>
              <a:buChar char="v"/>
            </a:pPr>
            <a:endParaRPr lang="en-GB" sz="1600" b="1" dirty="0">
              <a:solidFill>
                <a:schemeClr val="accent6">
                  <a:lumMod val="50000"/>
                </a:schemeClr>
              </a:solidFill>
            </a:endParaRPr>
          </a:p>
          <a:p>
            <a:pPr marL="457200" indent="-457200">
              <a:buFont typeface="Wingdings" panose="05000000000000000000" pitchFamily="2" charset="2"/>
              <a:buChar char="v"/>
            </a:pPr>
            <a:r>
              <a:rPr lang="en-GB" sz="2800" b="1" dirty="0">
                <a:solidFill>
                  <a:schemeClr val="accent6">
                    <a:lumMod val="50000"/>
                  </a:schemeClr>
                </a:solidFill>
              </a:rPr>
              <a:t>Calling modules and its source types.</a:t>
            </a:r>
          </a:p>
          <a:p>
            <a:pPr marL="457200" indent="-457200">
              <a:buFont typeface="Wingdings" panose="05000000000000000000" pitchFamily="2" charset="2"/>
              <a:buChar char="v"/>
            </a:pPr>
            <a:endParaRPr lang="en-GB" sz="1600" b="1" dirty="0">
              <a:solidFill>
                <a:schemeClr val="accent6">
                  <a:lumMod val="50000"/>
                </a:schemeClr>
              </a:solidFill>
            </a:endParaRPr>
          </a:p>
          <a:p>
            <a:pPr marL="457200" indent="-457200">
              <a:buFont typeface="Wingdings" panose="05000000000000000000" pitchFamily="2" charset="2"/>
              <a:buChar char="v"/>
            </a:pPr>
            <a:r>
              <a:rPr lang="en-GB" sz="2800" b="1" dirty="0">
                <a:solidFill>
                  <a:schemeClr val="accent6">
                    <a:lumMod val="50000"/>
                  </a:schemeClr>
                </a:solidFill>
              </a:rPr>
              <a:t>Modules using local paths.</a:t>
            </a:r>
          </a:p>
          <a:p>
            <a:pPr marL="457200" indent="-457200">
              <a:buFont typeface="Wingdings" panose="05000000000000000000" pitchFamily="2" charset="2"/>
              <a:buChar char="v"/>
            </a:pPr>
            <a:endParaRPr lang="en-GB" sz="1600" b="1" dirty="0">
              <a:solidFill>
                <a:schemeClr val="accent6">
                  <a:lumMod val="50000"/>
                </a:schemeClr>
              </a:solidFill>
            </a:endParaRPr>
          </a:p>
          <a:p>
            <a:pPr marL="457200" indent="-457200">
              <a:buFont typeface="Wingdings" panose="05000000000000000000" pitchFamily="2" charset="2"/>
              <a:buChar char="v"/>
            </a:pPr>
            <a:r>
              <a:rPr lang="en-GB" sz="2800" b="1" dirty="0">
                <a:solidFill>
                  <a:schemeClr val="accent6">
                    <a:lumMod val="50000"/>
                  </a:schemeClr>
                </a:solidFill>
              </a:rPr>
              <a:t>Modules using terraform registry.</a:t>
            </a:r>
          </a:p>
        </p:txBody>
      </p:sp>
    </p:spTree>
    <p:extLst>
      <p:ext uri="{BB962C8B-B14F-4D97-AF65-F5344CB8AC3E}">
        <p14:creationId xmlns:p14="http://schemas.microsoft.com/office/powerpoint/2010/main" val="20210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152631"/>
            <a:ext cx="10959149" cy="666519"/>
          </a:xfrm>
        </p:spPr>
        <p:txBody>
          <a:bodyPr>
            <a:noAutofit/>
          </a:bodyPr>
          <a:lstStyle/>
          <a:p>
            <a:pPr algn="ctr"/>
            <a:r>
              <a:rPr lang="en-GB" sz="4800" b="1" cap="none" dirty="0"/>
              <a:t>Modules Overview.</a:t>
            </a:r>
          </a:p>
        </p:txBody>
      </p:sp>
      <p:sp>
        <p:nvSpPr>
          <p:cNvPr id="4" name="TextBox 3">
            <a:extLst>
              <a:ext uri="{FF2B5EF4-FFF2-40B4-BE49-F238E27FC236}">
                <a16:creationId xmlns:a16="http://schemas.microsoft.com/office/drawing/2014/main" id="{5A79B7E4-3C00-4F4F-80F7-6A6EF6996858}"/>
              </a:ext>
            </a:extLst>
          </p:cNvPr>
          <p:cNvSpPr txBox="1"/>
          <p:nvPr/>
        </p:nvSpPr>
        <p:spPr>
          <a:xfrm>
            <a:off x="1004454" y="836698"/>
            <a:ext cx="10183091" cy="2594300"/>
          </a:xfrm>
          <a:prstGeom prst="rect">
            <a:avLst/>
          </a:prstGeom>
          <a:noFill/>
        </p:spPr>
        <p:txBody>
          <a:bodyPr wrap="square" rtlCol="0">
            <a:spAutoFit/>
          </a:bodyPr>
          <a:lstStyle/>
          <a:p>
            <a:pPr algn="just">
              <a:lnSpc>
                <a:spcPct val="150000"/>
              </a:lnSpc>
            </a:pPr>
            <a:r>
              <a:rPr lang="en-GB" sz="2800" b="1" dirty="0">
                <a:solidFill>
                  <a:schemeClr val="accent6">
                    <a:lumMod val="50000"/>
                  </a:schemeClr>
                </a:solidFill>
              </a:rPr>
              <a:t>As you manage infrastructure, create increasingly complex configurations. You may encounter one or more problems.</a:t>
            </a:r>
          </a:p>
          <a:p>
            <a:pPr algn="just">
              <a:lnSpc>
                <a:spcPct val="150000"/>
              </a:lnSpc>
            </a:pPr>
            <a:endParaRPr lang="en-GB" sz="2800" b="1" dirty="0">
              <a:solidFill>
                <a:schemeClr val="accent6">
                  <a:lumMod val="50000"/>
                </a:schemeClr>
              </a:solidFill>
            </a:endParaRPr>
          </a:p>
        </p:txBody>
      </p:sp>
    </p:spTree>
    <p:extLst>
      <p:ext uri="{BB962C8B-B14F-4D97-AF65-F5344CB8AC3E}">
        <p14:creationId xmlns:p14="http://schemas.microsoft.com/office/powerpoint/2010/main" val="293638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152631"/>
            <a:ext cx="10959149" cy="666519"/>
          </a:xfrm>
        </p:spPr>
        <p:txBody>
          <a:bodyPr>
            <a:noAutofit/>
          </a:bodyPr>
          <a:lstStyle/>
          <a:p>
            <a:pPr algn="ctr"/>
            <a:r>
              <a:rPr lang="en-GB" sz="4800" b="1" cap="none" dirty="0"/>
              <a:t>Modules Overview.</a:t>
            </a:r>
          </a:p>
        </p:txBody>
      </p:sp>
      <p:sp>
        <p:nvSpPr>
          <p:cNvPr id="4" name="TextBox 3">
            <a:extLst>
              <a:ext uri="{FF2B5EF4-FFF2-40B4-BE49-F238E27FC236}">
                <a16:creationId xmlns:a16="http://schemas.microsoft.com/office/drawing/2014/main" id="{5A79B7E4-3C00-4F4F-80F7-6A6EF6996858}"/>
              </a:ext>
            </a:extLst>
          </p:cNvPr>
          <p:cNvSpPr txBox="1"/>
          <p:nvPr/>
        </p:nvSpPr>
        <p:spPr>
          <a:xfrm>
            <a:off x="1004454" y="836698"/>
            <a:ext cx="10183091" cy="3240631"/>
          </a:xfrm>
          <a:prstGeom prst="rect">
            <a:avLst/>
          </a:prstGeom>
          <a:noFill/>
        </p:spPr>
        <p:txBody>
          <a:bodyPr wrap="square" rtlCol="0">
            <a:spAutoFit/>
          </a:bodyPr>
          <a:lstStyle/>
          <a:p>
            <a:pPr algn="just">
              <a:lnSpc>
                <a:spcPct val="150000"/>
              </a:lnSpc>
            </a:pPr>
            <a:r>
              <a:rPr lang="en-GB" sz="2800" dirty="0">
                <a:solidFill>
                  <a:schemeClr val="accent6">
                    <a:lumMod val="50000"/>
                  </a:schemeClr>
                </a:solidFill>
              </a:rPr>
              <a:t>As you manage infrastructure, create increasingly complex configurations. You may encounter one or more problems.</a:t>
            </a:r>
          </a:p>
          <a:p>
            <a:pPr marL="457200" indent="-457200" algn="just">
              <a:lnSpc>
                <a:spcPct val="150000"/>
              </a:lnSpc>
              <a:buFont typeface="Wingdings" panose="05000000000000000000" pitchFamily="2" charset="2"/>
              <a:buChar char="v"/>
            </a:pPr>
            <a:r>
              <a:rPr lang="en-GB" sz="2800" b="1" dirty="0">
                <a:solidFill>
                  <a:schemeClr val="accent6">
                    <a:lumMod val="50000"/>
                  </a:schemeClr>
                </a:solidFill>
              </a:rPr>
              <a:t>Difficulty in understanding the configuration.</a:t>
            </a:r>
          </a:p>
          <a:p>
            <a:pPr algn="just">
              <a:lnSpc>
                <a:spcPct val="150000"/>
              </a:lnSpc>
            </a:pPr>
            <a:endParaRPr lang="en-GB" sz="2800" b="1" dirty="0">
              <a:solidFill>
                <a:schemeClr val="accent6">
                  <a:lumMod val="50000"/>
                </a:schemeClr>
              </a:solidFill>
            </a:endParaRPr>
          </a:p>
        </p:txBody>
      </p:sp>
    </p:spTree>
    <p:extLst>
      <p:ext uri="{BB962C8B-B14F-4D97-AF65-F5344CB8AC3E}">
        <p14:creationId xmlns:p14="http://schemas.microsoft.com/office/powerpoint/2010/main" val="312063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152631"/>
            <a:ext cx="10959149" cy="666519"/>
          </a:xfrm>
        </p:spPr>
        <p:txBody>
          <a:bodyPr>
            <a:noAutofit/>
          </a:bodyPr>
          <a:lstStyle/>
          <a:p>
            <a:pPr algn="ctr"/>
            <a:r>
              <a:rPr lang="en-GB" sz="4800" b="1" cap="none" dirty="0"/>
              <a:t>Modules Overview.</a:t>
            </a:r>
          </a:p>
        </p:txBody>
      </p:sp>
      <p:sp>
        <p:nvSpPr>
          <p:cNvPr id="4" name="TextBox 3">
            <a:extLst>
              <a:ext uri="{FF2B5EF4-FFF2-40B4-BE49-F238E27FC236}">
                <a16:creationId xmlns:a16="http://schemas.microsoft.com/office/drawing/2014/main" id="{5A79B7E4-3C00-4F4F-80F7-6A6EF6996858}"/>
              </a:ext>
            </a:extLst>
          </p:cNvPr>
          <p:cNvSpPr txBox="1"/>
          <p:nvPr/>
        </p:nvSpPr>
        <p:spPr>
          <a:xfrm>
            <a:off x="1004454" y="836698"/>
            <a:ext cx="10183091" cy="7766357"/>
          </a:xfrm>
          <a:prstGeom prst="rect">
            <a:avLst/>
          </a:prstGeom>
          <a:noFill/>
        </p:spPr>
        <p:txBody>
          <a:bodyPr wrap="square" rtlCol="0">
            <a:spAutoFit/>
          </a:bodyPr>
          <a:lstStyle/>
          <a:p>
            <a:pPr>
              <a:lnSpc>
                <a:spcPct val="150000"/>
              </a:lnSpc>
            </a:pPr>
            <a:r>
              <a:rPr lang="en-GB" sz="2800" dirty="0">
                <a:solidFill>
                  <a:schemeClr val="accent6">
                    <a:lumMod val="50000"/>
                  </a:schemeClr>
                </a:solidFill>
              </a:rPr>
              <a:t>As you manage infrastructure, create increasingly complex configurations. You may encounter one or more problems.</a:t>
            </a:r>
          </a:p>
          <a:p>
            <a:pPr marL="457200" indent="-457200">
              <a:lnSpc>
                <a:spcPct val="150000"/>
              </a:lnSpc>
              <a:buFont typeface="Wingdings" panose="05000000000000000000" pitchFamily="2" charset="2"/>
              <a:buChar char="v"/>
            </a:pPr>
            <a:r>
              <a:rPr lang="en-GB" sz="2800" dirty="0">
                <a:solidFill>
                  <a:schemeClr val="accent6">
                    <a:lumMod val="50000"/>
                  </a:schemeClr>
                </a:solidFill>
              </a:rPr>
              <a:t>Difficulty in understanding the configuration.</a:t>
            </a:r>
          </a:p>
          <a:p>
            <a:pPr marL="457200" indent="-457200">
              <a:lnSpc>
                <a:spcPct val="150000"/>
              </a:lnSpc>
              <a:buFont typeface="Wingdings" panose="05000000000000000000" pitchFamily="2" charset="2"/>
              <a:buChar char="v"/>
            </a:pPr>
            <a:r>
              <a:rPr lang="en-GB" sz="2800" b="1" dirty="0">
                <a:solidFill>
                  <a:schemeClr val="accent6">
                    <a:lumMod val="50000"/>
                  </a:schemeClr>
                </a:solidFill>
              </a:rPr>
              <a:t>Updating the configuration will become more risky.</a:t>
            </a: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p:txBody>
      </p:sp>
    </p:spTree>
    <p:extLst>
      <p:ext uri="{BB962C8B-B14F-4D97-AF65-F5344CB8AC3E}">
        <p14:creationId xmlns:p14="http://schemas.microsoft.com/office/powerpoint/2010/main" val="93159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152631"/>
            <a:ext cx="10959149" cy="666519"/>
          </a:xfrm>
        </p:spPr>
        <p:txBody>
          <a:bodyPr>
            <a:noAutofit/>
          </a:bodyPr>
          <a:lstStyle/>
          <a:p>
            <a:pPr algn="ctr"/>
            <a:r>
              <a:rPr lang="en-GB" sz="4800" b="1" cap="none" dirty="0"/>
              <a:t>Modules Overview.</a:t>
            </a:r>
          </a:p>
        </p:txBody>
      </p:sp>
      <p:sp>
        <p:nvSpPr>
          <p:cNvPr id="4" name="TextBox 3">
            <a:extLst>
              <a:ext uri="{FF2B5EF4-FFF2-40B4-BE49-F238E27FC236}">
                <a16:creationId xmlns:a16="http://schemas.microsoft.com/office/drawing/2014/main" id="{5A79B7E4-3C00-4F4F-80F7-6A6EF6996858}"/>
              </a:ext>
            </a:extLst>
          </p:cNvPr>
          <p:cNvSpPr txBox="1"/>
          <p:nvPr/>
        </p:nvSpPr>
        <p:spPr>
          <a:xfrm>
            <a:off x="1004454" y="836698"/>
            <a:ext cx="10183091" cy="8412688"/>
          </a:xfrm>
          <a:prstGeom prst="rect">
            <a:avLst/>
          </a:prstGeom>
          <a:noFill/>
        </p:spPr>
        <p:txBody>
          <a:bodyPr wrap="square" rtlCol="0">
            <a:spAutoFit/>
          </a:bodyPr>
          <a:lstStyle/>
          <a:p>
            <a:pPr>
              <a:lnSpc>
                <a:spcPct val="150000"/>
              </a:lnSpc>
            </a:pPr>
            <a:r>
              <a:rPr lang="en-GB" sz="2800" dirty="0">
                <a:solidFill>
                  <a:schemeClr val="accent6">
                    <a:lumMod val="50000"/>
                  </a:schemeClr>
                </a:solidFill>
              </a:rPr>
              <a:t>As you manage infrastructure, create increasingly complex configurations. You may encounter one or more problems.</a:t>
            </a:r>
          </a:p>
          <a:p>
            <a:pPr marL="457200" indent="-457200">
              <a:lnSpc>
                <a:spcPct val="150000"/>
              </a:lnSpc>
              <a:buFont typeface="Wingdings" panose="05000000000000000000" pitchFamily="2" charset="2"/>
              <a:buChar char="v"/>
            </a:pPr>
            <a:r>
              <a:rPr lang="en-GB" sz="2800" dirty="0">
                <a:solidFill>
                  <a:schemeClr val="accent6">
                    <a:lumMod val="50000"/>
                  </a:schemeClr>
                </a:solidFill>
              </a:rPr>
              <a:t>Difficulty in understanding the configuration.</a:t>
            </a:r>
          </a:p>
          <a:p>
            <a:pPr marL="457200" indent="-457200">
              <a:lnSpc>
                <a:spcPct val="150000"/>
              </a:lnSpc>
              <a:buFont typeface="Wingdings" panose="05000000000000000000" pitchFamily="2" charset="2"/>
              <a:buChar char="v"/>
            </a:pPr>
            <a:r>
              <a:rPr lang="en-GB" sz="2800" dirty="0">
                <a:solidFill>
                  <a:schemeClr val="accent6">
                    <a:lumMod val="50000"/>
                  </a:schemeClr>
                </a:solidFill>
              </a:rPr>
              <a:t>Updating the configuration will become more risky.</a:t>
            </a:r>
          </a:p>
          <a:p>
            <a:pPr marL="457200" indent="-457200">
              <a:lnSpc>
                <a:spcPct val="150000"/>
              </a:lnSpc>
              <a:buFont typeface="Wingdings" panose="05000000000000000000" pitchFamily="2" charset="2"/>
              <a:buChar char="v"/>
            </a:pPr>
            <a:r>
              <a:rPr lang="en-GB" sz="2800" b="1" dirty="0">
                <a:solidFill>
                  <a:schemeClr val="accent6">
                    <a:lumMod val="50000"/>
                  </a:schemeClr>
                </a:solidFill>
              </a:rPr>
              <a:t>Duplication of similar blocks of configuration.</a:t>
            </a: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p:txBody>
      </p:sp>
    </p:spTree>
    <p:extLst>
      <p:ext uri="{BB962C8B-B14F-4D97-AF65-F5344CB8AC3E}">
        <p14:creationId xmlns:p14="http://schemas.microsoft.com/office/powerpoint/2010/main" val="188867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5" y="152631"/>
            <a:ext cx="10959149" cy="666519"/>
          </a:xfrm>
        </p:spPr>
        <p:txBody>
          <a:bodyPr>
            <a:noAutofit/>
          </a:bodyPr>
          <a:lstStyle/>
          <a:p>
            <a:pPr algn="ctr"/>
            <a:r>
              <a:rPr lang="en-GB" sz="4800" b="1" cap="none" dirty="0"/>
              <a:t>Modules Overview.</a:t>
            </a:r>
          </a:p>
        </p:txBody>
      </p:sp>
      <p:sp>
        <p:nvSpPr>
          <p:cNvPr id="4" name="TextBox 3">
            <a:extLst>
              <a:ext uri="{FF2B5EF4-FFF2-40B4-BE49-F238E27FC236}">
                <a16:creationId xmlns:a16="http://schemas.microsoft.com/office/drawing/2014/main" id="{5A79B7E4-3C00-4F4F-80F7-6A6EF6996858}"/>
              </a:ext>
            </a:extLst>
          </p:cNvPr>
          <p:cNvSpPr txBox="1"/>
          <p:nvPr/>
        </p:nvSpPr>
        <p:spPr>
          <a:xfrm>
            <a:off x="1004454" y="836698"/>
            <a:ext cx="10183091" cy="9705349"/>
          </a:xfrm>
          <a:prstGeom prst="rect">
            <a:avLst/>
          </a:prstGeom>
          <a:noFill/>
        </p:spPr>
        <p:txBody>
          <a:bodyPr wrap="square" rtlCol="0">
            <a:spAutoFit/>
          </a:bodyPr>
          <a:lstStyle/>
          <a:p>
            <a:pPr>
              <a:lnSpc>
                <a:spcPct val="150000"/>
              </a:lnSpc>
            </a:pPr>
            <a:r>
              <a:rPr lang="en-GB" sz="2800" dirty="0">
                <a:solidFill>
                  <a:schemeClr val="accent6">
                    <a:lumMod val="50000"/>
                  </a:schemeClr>
                </a:solidFill>
              </a:rPr>
              <a:t>As you manage infrastructure, create increasingly complex configurations. You may encounter one or more problems.</a:t>
            </a:r>
          </a:p>
          <a:p>
            <a:pPr marL="457200" indent="-457200">
              <a:lnSpc>
                <a:spcPct val="150000"/>
              </a:lnSpc>
              <a:buFont typeface="Wingdings" panose="05000000000000000000" pitchFamily="2" charset="2"/>
              <a:buChar char="v"/>
            </a:pPr>
            <a:r>
              <a:rPr lang="en-GB" sz="2800" dirty="0">
                <a:solidFill>
                  <a:schemeClr val="accent6">
                    <a:lumMod val="50000"/>
                  </a:schemeClr>
                </a:solidFill>
              </a:rPr>
              <a:t>Difficulty in understanding the configuration.</a:t>
            </a:r>
          </a:p>
          <a:p>
            <a:pPr marL="457200" indent="-457200">
              <a:lnSpc>
                <a:spcPct val="150000"/>
              </a:lnSpc>
              <a:buFont typeface="Wingdings" panose="05000000000000000000" pitchFamily="2" charset="2"/>
              <a:buChar char="v"/>
            </a:pPr>
            <a:r>
              <a:rPr lang="en-GB" sz="2800" dirty="0">
                <a:solidFill>
                  <a:schemeClr val="accent6">
                    <a:lumMod val="50000"/>
                  </a:schemeClr>
                </a:solidFill>
              </a:rPr>
              <a:t>Updating the configuration will become more risky.</a:t>
            </a:r>
          </a:p>
          <a:p>
            <a:pPr marL="457200" indent="-457200">
              <a:lnSpc>
                <a:spcPct val="150000"/>
              </a:lnSpc>
              <a:buFont typeface="Wingdings" panose="05000000000000000000" pitchFamily="2" charset="2"/>
              <a:buChar char="v"/>
            </a:pPr>
            <a:r>
              <a:rPr lang="en-GB" sz="2800" dirty="0">
                <a:solidFill>
                  <a:schemeClr val="accent6">
                    <a:lumMod val="50000"/>
                  </a:schemeClr>
                </a:solidFill>
              </a:rPr>
              <a:t>Duplication of similar blocks of configuration.</a:t>
            </a:r>
          </a:p>
          <a:p>
            <a:pPr marL="457200" indent="-457200">
              <a:lnSpc>
                <a:spcPct val="150000"/>
              </a:lnSpc>
              <a:buFont typeface="Wingdings" panose="05000000000000000000" pitchFamily="2" charset="2"/>
              <a:buChar char="v"/>
            </a:pPr>
            <a:r>
              <a:rPr lang="en-GB" sz="2800" b="1" dirty="0">
                <a:solidFill>
                  <a:schemeClr val="accent6">
                    <a:lumMod val="50000"/>
                  </a:schemeClr>
                </a:solidFill>
              </a:rPr>
              <a:t>Difficulty in sharing the code.</a:t>
            </a:r>
          </a:p>
          <a:p>
            <a:pPr marL="457200" indent="-457200">
              <a:lnSpc>
                <a:spcPct val="150000"/>
              </a:lnSpc>
              <a:buFont typeface="Wingdings" panose="05000000000000000000" pitchFamily="2" charset="2"/>
              <a:buChar char="v"/>
            </a:pPr>
            <a:endParaRPr lang="en-GB" sz="2800" b="1"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a:p>
            <a:pPr>
              <a:lnSpc>
                <a:spcPct val="150000"/>
              </a:lnSpc>
            </a:pPr>
            <a:endParaRPr lang="en-GB" sz="2800" dirty="0">
              <a:solidFill>
                <a:schemeClr val="accent6">
                  <a:lumMod val="50000"/>
                </a:schemeClr>
              </a:solidFill>
            </a:endParaRPr>
          </a:p>
        </p:txBody>
      </p:sp>
    </p:spTree>
    <p:extLst>
      <p:ext uri="{BB962C8B-B14F-4D97-AF65-F5344CB8AC3E}">
        <p14:creationId xmlns:p14="http://schemas.microsoft.com/office/powerpoint/2010/main" val="175080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227" y="147846"/>
            <a:ext cx="11419118" cy="843544"/>
          </a:xfrm>
        </p:spPr>
        <p:txBody>
          <a:bodyPr>
            <a:noAutofit/>
          </a:bodyPr>
          <a:lstStyle/>
          <a:p>
            <a:pPr algn="ctr"/>
            <a:r>
              <a:rPr lang="en-GB" sz="4800" b="1" cap="none" dirty="0"/>
              <a:t>Modules can address these problems</a:t>
            </a:r>
          </a:p>
        </p:txBody>
      </p:sp>
      <p:sp>
        <p:nvSpPr>
          <p:cNvPr id="3" name="Text Placeholder 2"/>
          <p:cNvSpPr>
            <a:spLocks noGrp="1"/>
          </p:cNvSpPr>
          <p:nvPr>
            <p:ph type="body" idx="1"/>
          </p:nvPr>
        </p:nvSpPr>
        <p:spPr>
          <a:xfrm>
            <a:off x="684211" y="1288474"/>
            <a:ext cx="11189134" cy="4999908"/>
          </a:xfrm>
        </p:spPr>
        <p:txBody>
          <a:bodyPr>
            <a:noAutofit/>
          </a:bodyPr>
          <a:lstStyle/>
          <a:p>
            <a:pPr marL="457200" indent="-457200">
              <a:buFont typeface="Wingdings" panose="05000000000000000000" pitchFamily="2" charset="2"/>
              <a:buChar char="v"/>
            </a:pPr>
            <a:r>
              <a:rPr lang="en-GB" sz="2800" b="1" dirty="0">
                <a:solidFill>
                  <a:schemeClr val="accent6">
                    <a:lumMod val="50000"/>
                  </a:schemeClr>
                </a:solidFill>
                <a:cs typeface="Courier New" panose="02070309020205020404" pitchFamily="49" charset="0"/>
              </a:rPr>
              <a:t>Organize configuration.</a:t>
            </a:r>
          </a:p>
          <a:p>
            <a:pPr marL="457200" indent="-457200">
              <a:buFont typeface="Wingdings" panose="05000000000000000000" pitchFamily="2" charset="2"/>
              <a:buChar char="v"/>
            </a:pPr>
            <a:endParaRPr lang="en-GB" sz="2800" b="1" dirty="0">
              <a:solidFill>
                <a:schemeClr val="accent6">
                  <a:lumMod val="50000"/>
                </a:schemeClr>
              </a:solidFill>
              <a:cs typeface="Courier New" panose="02070309020205020404" pitchFamily="49" charset="0"/>
            </a:endParaRPr>
          </a:p>
          <a:p>
            <a:pPr marL="457200" indent="-457200">
              <a:buFont typeface="Wingdings" panose="05000000000000000000" pitchFamily="2" charset="2"/>
              <a:buChar char="v"/>
            </a:pPr>
            <a:endParaRPr lang="en-GB" sz="2800" b="1" dirty="0">
              <a:solidFill>
                <a:schemeClr val="accent6">
                  <a:lumMod val="50000"/>
                </a:schemeClr>
              </a:solidFill>
              <a:cs typeface="Courier New" panose="02070309020205020404" pitchFamily="49" charset="0"/>
            </a:endParaRPr>
          </a:p>
        </p:txBody>
      </p:sp>
    </p:spTree>
    <p:extLst>
      <p:ext uri="{BB962C8B-B14F-4D97-AF65-F5344CB8AC3E}">
        <p14:creationId xmlns:p14="http://schemas.microsoft.com/office/powerpoint/2010/main" val="250982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4841</TotalTime>
  <Words>1207</Words>
  <Application>Microsoft Office PowerPoint</Application>
  <PresentationFormat>Widescreen</PresentationFormat>
  <Paragraphs>145</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Wingdings</vt:lpstr>
      <vt:lpstr>Wingdings 3</vt:lpstr>
      <vt:lpstr>Slice</vt:lpstr>
      <vt:lpstr>Infrastructure Automation with Terraform &amp; Azure Devops on Azure cloud</vt:lpstr>
      <vt:lpstr>Creating Terraform Modules and their usage  Section 6</vt:lpstr>
      <vt:lpstr>Section Overview</vt:lpstr>
      <vt:lpstr>Modules Overview.</vt:lpstr>
      <vt:lpstr>Modules Overview.</vt:lpstr>
      <vt:lpstr>Modules Overview.</vt:lpstr>
      <vt:lpstr>Modules Overview.</vt:lpstr>
      <vt:lpstr>Modules Overview.</vt:lpstr>
      <vt:lpstr>Modules can address these problems</vt:lpstr>
      <vt:lpstr>Modules can address these problems</vt:lpstr>
      <vt:lpstr>Modules can address these problems</vt:lpstr>
      <vt:lpstr>Modules can address these problems</vt:lpstr>
      <vt:lpstr>Terraform Module</vt:lpstr>
      <vt:lpstr>Terraform Module</vt:lpstr>
      <vt:lpstr>Demo</vt:lpstr>
      <vt:lpstr>Calling Modules and its source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131</cp:revision>
  <dcterms:created xsi:type="dcterms:W3CDTF">2020-07-06T15:04:00Z</dcterms:created>
  <dcterms:modified xsi:type="dcterms:W3CDTF">2020-08-31T09:48:34Z</dcterms:modified>
</cp:coreProperties>
</file>