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9" r:id="rId4"/>
    <p:sldId id="274" r:id="rId5"/>
    <p:sldId id="275" r:id="rId6"/>
    <p:sldId id="276" r:id="rId7"/>
    <p:sldId id="273" r:id="rId8"/>
    <p:sldId id="277" r:id="rId9"/>
    <p:sldId id="278" r:id="rId10"/>
    <p:sldId id="279" r:id="rId11"/>
    <p:sldId id="280" r:id="rId12"/>
    <p:sldId id="27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045" autoAdjust="0"/>
  </p:normalViewPr>
  <p:slideViewPr>
    <p:cSldViewPr snapToGrid="0">
      <p:cViewPr varScale="1">
        <p:scale>
          <a:sx n="55" d="100"/>
          <a:sy n="55" d="100"/>
        </p:scale>
        <p:origin x="1742"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FC047-8B1F-4A1F-92AF-19790770E1A0}" type="datetimeFigureOut">
              <a:rPr lang="en-GB" smtClean="0"/>
              <a:t>31/08/2020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41CA2-D29D-4576-9613-2B9DB261A8C6}" type="slidenum">
              <a:rPr lang="en-GB" smtClean="0"/>
              <a:t>‹#›</a:t>
            </a:fld>
            <a:endParaRPr lang="en-GB"/>
          </a:p>
        </p:txBody>
      </p:sp>
    </p:spTree>
    <p:extLst>
      <p:ext uri="{BB962C8B-B14F-4D97-AF65-F5344CB8AC3E}">
        <p14:creationId xmlns:p14="http://schemas.microsoft.com/office/powerpoint/2010/main" val="456417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Lets learn about modules and using them with local relative paths.</a:t>
            </a:r>
          </a:p>
        </p:txBody>
      </p:sp>
      <p:sp>
        <p:nvSpPr>
          <p:cNvPr id="4" name="Slide Number Placeholder 3"/>
          <p:cNvSpPr>
            <a:spLocks noGrp="1"/>
          </p:cNvSpPr>
          <p:nvPr>
            <p:ph type="sldNum" sz="quarter" idx="5"/>
          </p:nvPr>
        </p:nvSpPr>
        <p:spPr/>
        <p:txBody>
          <a:bodyPr/>
          <a:lstStyle/>
          <a:p>
            <a:fld id="{A7641CA2-D29D-4576-9613-2B9DB261A8C6}" type="slidenum">
              <a:rPr lang="en-GB" smtClean="0"/>
              <a:t>2</a:t>
            </a:fld>
            <a:endParaRPr lang="en-GB"/>
          </a:p>
        </p:txBody>
      </p:sp>
    </p:spTree>
    <p:extLst>
      <p:ext uri="{BB962C8B-B14F-4D97-AF65-F5344CB8AC3E}">
        <p14:creationId xmlns:p14="http://schemas.microsoft.com/office/powerpoint/2010/main" val="3064873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an output variable point of view, I think we will need network interface private </a:t>
            </a:r>
            <a:r>
              <a:rPr lang="en-GB" dirty="0" err="1"/>
              <a:t>ip</a:t>
            </a:r>
            <a:r>
              <a:rPr lang="en-GB" dirty="0"/>
              <a:t> address for </a:t>
            </a:r>
            <a:r>
              <a:rPr lang="en-GB" dirty="0" err="1"/>
              <a:t>dnat</a:t>
            </a:r>
            <a:r>
              <a:rPr lang="en-GB" dirty="0"/>
              <a:t> and nsg rules </a:t>
            </a:r>
          </a:p>
          <a:p>
            <a:r>
              <a:rPr lang="en-GB" dirty="0"/>
              <a:t>Another required output will be </a:t>
            </a:r>
            <a:r>
              <a:rPr lang="en-GB" dirty="0" err="1"/>
              <a:t>vm</a:t>
            </a:r>
            <a:r>
              <a:rPr lang="en-GB" dirty="0"/>
              <a:t>-id will be required to deploy webserver extension on the </a:t>
            </a:r>
            <a:r>
              <a:rPr lang="en-GB" dirty="0" err="1"/>
              <a:t>vm</a:t>
            </a:r>
            <a:r>
              <a:rPr lang="en-GB" dirty="0"/>
              <a:t> and the </a:t>
            </a:r>
            <a:r>
              <a:rPr lang="en-GB" dirty="0" err="1"/>
              <a:t>nsg</a:t>
            </a:r>
            <a:r>
              <a:rPr lang="en-GB" dirty="0"/>
              <a:t>-name. So in this case we can export the attributes of resources as per our requirements. If this module will be re-used by lots of configurations you may wish to place it in its own version control repository as it will be kept changing over the time. You will always be adding more input and output variables as per your changing requirements over time.</a:t>
            </a:r>
          </a:p>
        </p:txBody>
      </p:sp>
      <p:sp>
        <p:nvSpPr>
          <p:cNvPr id="4" name="Slide Number Placeholder 3"/>
          <p:cNvSpPr>
            <a:spLocks noGrp="1"/>
          </p:cNvSpPr>
          <p:nvPr>
            <p:ph type="sldNum" sz="quarter" idx="5"/>
          </p:nvPr>
        </p:nvSpPr>
        <p:spPr/>
        <p:txBody>
          <a:bodyPr/>
          <a:lstStyle/>
          <a:p>
            <a:fld id="{A7641CA2-D29D-4576-9613-2B9DB261A8C6}" type="slidenum">
              <a:rPr lang="en-GB" smtClean="0"/>
              <a:t>11</a:t>
            </a:fld>
            <a:endParaRPr lang="en-GB"/>
          </a:p>
        </p:txBody>
      </p:sp>
    </p:spTree>
    <p:extLst>
      <p:ext uri="{BB962C8B-B14F-4D97-AF65-F5344CB8AC3E}">
        <p14:creationId xmlns:p14="http://schemas.microsoft.com/office/powerpoint/2010/main" val="1550172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create the root module and using that module to redeploy our lab.</a:t>
            </a:r>
          </a:p>
        </p:txBody>
      </p:sp>
      <p:sp>
        <p:nvSpPr>
          <p:cNvPr id="4" name="Slide Number Placeholder 3"/>
          <p:cNvSpPr>
            <a:spLocks noGrp="1"/>
          </p:cNvSpPr>
          <p:nvPr>
            <p:ph type="sldNum" sz="quarter" idx="5"/>
          </p:nvPr>
        </p:nvSpPr>
        <p:spPr/>
        <p:txBody>
          <a:bodyPr/>
          <a:lstStyle/>
          <a:p>
            <a:fld id="{A7641CA2-D29D-4576-9613-2B9DB261A8C6}" type="slidenum">
              <a:rPr lang="en-GB" smtClean="0"/>
              <a:t>12</a:t>
            </a:fld>
            <a:endParaRPr lang="en-GB"/>
          </a:p>
        </p:txBody>
      </p:sp>
    </p:spTree>
    <p:extLst>
      <p:ext uri="{BB962C8B-B14F-4D97-AF65-F5344CB8AC3E}">
        <p14:creationId xmlns:p14="http://schemas.microsoft.com/office/powerpoint/2010/main" val="1216377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next video we are going to setup another lab on Modules using terraform registry.</a:t>
            </a:r>
          </a:p>
        </p:txBody>
      </p:sp>
      <p:sp>
        <p:nvSpPr>
          <p:cNvPr id="4" name="Slide Number Placeholder 3"/>
          <p:cNvSpPr>
            <a:spLocks noGrp="1"/>
          </p:cNvSpPr>
          <p:nvPr>
            <p:ph type="sldNum" sz="quarter" idx="5"/>
          </p:nvPr>
        </p:nvSpPr>
        <p:spPr/>
        <p:txBody>
          <a:bodyPr/>
          <a:lstStyle/>
          <a:p>
            <a:fld id="{A7641CA2-D29D-4576-9613-2B9DB261A8C6}" type="slidenum">
              <a:rPr lang="en-GB" smtClean="0"/>
              <a:t>13</a:t>
            </a:fld>
            <a:endParaRPr lang="en-GB"/>
          </a:p>
        </p:txBody>
      </p:sp>
    </p:spTree>
    <p:extLst>
      <p:ext uri="{BB962C8B-B14F-4D97-AF65-F5344CB8AC3E}">
        <p14:creationId xmlns:p14="http://schemas.microsoft.com/office/powerpoint/2010/main" val="155883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Modules using local paths. </a:t>
            </a:r>
          </a:p>
          <a:p>
            <a:r>
              <a:rPr lang="en-GB" dirty="0"/>
              <a:t>These are the modules which you create locally as per your requirements.</a:t>
            </a:r>
          </a:p>
          <a:p>
            <a:r>
              <a:rPr lang="en-GB" dirty="0"/>
              <a:t>To define a module, create a new directory for it and place one or more related .</a:t>
            </a:r>
            <a:r>
              <a:rPr lang="en-GB" dirty="0" err="1"/>
              <a:t>tf</a:t>
            </a:r>
            <a:r>
              <a:rPr lang="en-GB" dirty="0"/>
              <a:t> files inside just as you would do</a:t>
            </a:r>
          </a:p>
          <a:p>
            <a:r>
              <a:rPr lang="en-GB" dirty="0"/>
              <a:t> for a root module.</a:t>
            </a:r>
          </a:p>
        </p:txBody>
      </p:sp>
      <p:sp>
        <p:nvSpPr>
          <p:cNvPr id="4" name="Slide Number Placeholder 3"/>
          <p:cNvSpPr>
            <a:spLocks noGrp="1"/>
          </p:cNvSpPr>
          <p:nvPr>
            <p:ph type="sldNum" sz="quarter" idx="5"/>
          </p:nvPr>
        </p:nvSpPr>
        <p:spPr/>
        <p:txBody>
          <a:bodyPr/>
          <a:lstStyle/>
          <a:p>
            <a:fld id="{A7641CA2-D29D-4576-9613-2B9DB261A8C6}" type="slidenum">
              <a:rPr lang="en-GB" smtClean="0"/>
              <a:t>3</a:t>
            </a:fld>
            <a:endParaRPr lang="en-GB"/>
          </a:p>
        </p:txBody>
      </p:sp>
    </p:spTree>
    <p:extLst>
      <p:ext uri="{BB962C8B-B14F-4D97-AF65-F5344CB8AC3E}">
        <p14:creationId xmlns:p14="http://schemas.microsoft.com/office/powerpoint/2010/main" val="11088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Terraform can load modules from local relative paths when they are called by child modules.</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4</a:t>
            </a:fld>
            <a:endParaRPr lang="en-GB"/>
          </a:p>
        </p:txBody>
      </p:sp>
    </p:spTree>
    <p:extLst>
      <p:ext uri="{BB962C8B-B14F-4D97-AF65-F5344CB8AC3E}">
        <p14:creationId xmlns:p14="http://schemas.microsoft.com/office/powerpoint/2010/main" val="3006206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 us create a root module </a:t>
            </a:r>
          </a:p>
          <a:p>
            <a:r>
              <a:rPr lang="en-GB" dirty="0"/>
              <a:t>By creating a directory which includes all the related files like the input variables.tf, all required resources in main.tf file</a:t>
            </a:r>
          </a:p>
          <a:p>
            <a:r>
              <a:rPr lang="en-GB" dirty="0"/>
              <a:t>And to export relevant useful attributes information in an output.tf file. Now our root module is created.</a:t>
            </a:r>
          </a:p>
          <a:p>
            <a:endParaRPr lang="en-GB" dirty="0"/>
          </a:p>
        </p:txBody>
      </p:sp>
      <p:sp>
        <p:nvSpPr>
          <p:cNvPr id="4" name="Slide Number Placeholder 3"/>
          <p:cNvSpPr>
            <a:spLocks noGrp="1"/>
          </p:cNvSpPr>
          <p:nvPr>
            <p:ph type="sldNum" sz="quarter" idx="5"/>
          </p:nvPr>
        </p:nvSpPr>
        <p:spPr/>
        <p:txBody>
          <a:bodyPr/>
          <a:lstStyle/>
          <a:p>
            <a:fld id="{A7641CA2-D29D-4576-9613-2B9DB261A8C6}" type="slidenum">
              <a:rPr lang="en-GB" smtClean="0"/>
              <a:t>5</a:t>
            </a:fld>
            <a:endParaRPr lang="en-GB"/>
          </a:p>
        </p:txBody>
      </p:sp>
    </p:spTree>
    <p:extLst>
      <p:ext uri="{BB962C8B-B14F-4D97-AF65-F5344CB8AC3E}">
        <p14:creationId xmlns:p14="http://schemas.microsoft.com/office/powerpoint/2010/main" val="221197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call the root module through child module by creating a module block in the configuration files of child module and mentioning the only mandatory source field with the argument as local relative path of root module directory. This is the way how modules work and in this way we can reuse the root module code at multiple places.</a:t>
            </a:r>
          </a:p>
        </p:txBody>
      </p:sp>
      <p:sp>
        <p:nvSpPr>
          <p:cNvPr id="4" name="Slide Number Placeholder 3"/>
          <p:cNvSpPr>
            <a:spLocks noGrp="1"/>
          </p:cNvSpPr>
          <p:nvPr>
            <p:ph type="sldNum" sz="quarter" idx="5"/>
          </p:nvPr>
        </p:nvSpPr>
        <p:spPr/>
        <p:txBody>
          <a:bodyPr/>
          <a:lstStyle/>
          <a:p>
            <a:fld id="{A7641CA2-D29D-4576-9613-2B9DB261A8C6}" type="slidenum">
              <a:rPr lang="en-GB" smtClean="0"/>
              <a:t>6</a:t>
            </a:fld>
            <a:endParaRPr lang="en-GB"/>
          </a:p>
        </p:txBody>
      </p:sp>
    </p:spTree>
    <p:extLst>
      <p:ext uri="{BB962C8B-B14F-4D97-AF65-F5344CB8AC3E}">
        <p14:creationId xmlns:p14="http://schemas.microsoft.com/office/powerpoint/2010/main" val="22121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 us redesign our lab using modules concept. Let us rethink by watching this layout, where we can reduce the code duplication and implement modules.</a:t>
            </a:r>
          </a:p>
        </p:txBody>
      </p:sp>
      <p:sp>
        <p:nvSpPr>
          <p:cNvPr id="4" name="Slide Number Placeholder 3"/>
          <p:cNvSpPr>
            <a:spLocks noGrp="1"/>
          </p:cNvSpPr>
          <p:nvPr>
            <p:ph type="sldNum" sz="quarter" idx="5"/>
          </p:nvPr>
        </p:nvSpPr>
        <p:spPr/>
        <p:txBody>
          <a:bodyPr/>
          <a:lstStyle/>
          <a:p>
            <a:fld id="{A7641CA2-D29D-4576-9613-2B9DB261A8C6}" type="slidenum">
              <a:rPr lang="en-GB" smtClean="0"/>
              <a:t>7</a:t>
            </a:fld>
            <a:endParaRPr lang="en-GB"/>
          </a:p>
        </p:txBody>
      </p:sp>
    </p:spTree>
    <p:extLst>
      <p:ext uri="{BB962C8B-B14F-4D97-AF65-F5344CB8AC3E}">
        <p14:creationId xmlns:p14="http://schemas.microsoft.com/office/powerpoint/2010/main" val="3115498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Redesigned layout of our real life infrastructure scenario</a:t>
            </a:r>
          </a:p>
          <a:p>
            <a:r>
              <a:rPr lang="en-GB" dirty="0"/>
              <a:t>I have enclosed the repeatedly deployed resources that we deployed twice in our lab by yellow round shape rectangle in </a:t>
            </a:r>
            <a:r>
              <a:rPr lang="en-GB" dirty="0" err="1"/>
              <a:t>jumpbox</a:t>
            </a:r>
            <a:r>
              <a:rPr lang="en-GB" dirty="0"/>
              <a:t> resource group and a corner snipped yellow rectangle in backend resource group. Now let us create a root module for those resources and then reimplement the lab by calling root module through child module.</a:t>
            </a:r>
          </a:p>
        </p:txBody>
      </p:sp>
      <p:sp>
        <p:nvSpPr>
          <p:cNvPr id="4" name="Slide Number Placeholder 3"/>
          <p:cNvSpPr>
            <a:spLocks noGrp="1"/>
          </p:cNvSpPr>
          <p:nvPr>
            <p:ph type="sldNum" sz="quarter" idx="5"/>
          </p:nvPr>
        </p:nvSpPr>
        <p:spPr/>
        <p:txBody>
          <a:bodyPr/>
          <a:lstStyle/>
          <a:p>
            <a:fld id="{A7641CA2-D29D-4576-9613-2B9DB261A8C6}" type="slidenum">
              <a:rPr lang="en-GB" smtClean="0"/>
              <a:t>8</a:t>
            </a:fld>
            <a:endParaRPr lang="en-GB"/>
          </a:p>
        </p:txBody>
      </p:sp>
    </p:spTree>
    <p:extLst>
      <p:ext uri="{BB962C8B-B14F-4D97-AF65-F5344CB8AC3E}">
        <p14:creationId xmlns:p14="http://schemas.microsoft.com/office/powerpoint/2010/main" val="33334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Steps of root module design</a:t>
            </a:r>
          </a:p>
          <a:p>
            <a:r>
              <a:rPr lang="en-GB" dirty="0"/>
              <a:t>Now based on our scenario, let us design a root module, we need Network interface, NSG and virtual machine to be deployed by root module.</a:t>
            </a:r>
          </a:p>
        </p:txBody>
      </p:sp>
      <p:sp>
        <p:nvSpPr>
          <p:cNvPr id="4" name="Slide Number Placeholder 3"/>
          <p:cNvSpPr>
            <a:spLocks noGrp="1"/>
          </p:cNvSpPr>
          <p:nvPr>
            <p:ph type="sldNum" sz="quarter" idx="5"/>
          </p:nvPr>
        </p:nvSpPr>
        <p:spPr/>
        <p:txBody>
          <a:bodyPr/>
          <a:lstStyle/>
          <a:p>
            <a:fld id="{A7641CA2-D29D-4576-9613-2B9DB261A8C6}" type="slidenum">
              <a:rPr lang="en-GB" smtClean="0"/>
              <a:t>9</a:t>
            </a:fld>
            <a:endParaRPr lang="en-GB"/>
          </a:p>
        </p:txBody>
      </p:sp>
    </p:spTree>
    <p:extLst>
      <p:ext uri="{BB962C8B-B14F-4D97-AF65-F5344CB8AC3E}">
        <p14:creationId xmlns:p14="http://schemas.microsoft.com/office/powerpoint/2010/main" val="394679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deploy all these resources we need to know the resource group name, location, network interface name, </a:t>
            </a:r>
            <a:r>
              <a:rPr lang="en-GB" dirty="0" err="1"/>
              <a:t>nsg</a:t>
            </a:r>
            <a:r>
              <a:rPr lang="en-GB" dirty="0"/>
              <a:t>-name, </a:t>
            </a:r>
            <a:r>
              <a:rPr lang="en-GB" dirty="0" err="1"/>
              <a:t>vm</a:t>
            </a:r>
            <a:r>
              <a:rPr lang="en-GB" dirty="0"/>
              <a:t>-name, subnet-id and admin-password. We can generalise it more as by creating more input variables like vm image reference, vm size, admin-username, managed disk type and other variables. You can do it an exercise in you lab by using them addition input variables. For now let us continue designing the root module.</a:t>
            </a:r>
          </a:p>
        </p:txBody>
      </p:sp>
      <p:sp>
        <p:nvSpPr>
          <p:cNvPr id="4" name="Slide Number Placeholder 3"/>
          <p:cNvSpPr>
            <a:spLocks noGrp="1"/>
          </p:cNvSpPr>
          <p:nvPr>
            <p:ph type="sldNum" sz="quarter" idx="5"/>
          </p:nvPr>
        </p:nvSpPr>
        <p:spPr/>
        <p:txBody>
          <a:bodyPr/>
          <a:lstStyle/>
          <a:p>
            <a:fld id="{A7641CA2-D29D-4576-9613-2B9DB261A8C6}" type="slidenum">
              <a:rPr lang="en-GB" smtClean="0"/>
              <a:t>10</a:t>
            </a:fld>
            <a:endParaRPr lang="en-GB"/>
          </a:p>
        </p:txBody>
      </p:sp>
    </p:spTree>
    <p:extLst>
      <p:ext uri="{BB962C8B-B14F-4D97-AF65-F5344CB8AC3E}">
        <p14:creationId xmlns:p14="http://schemas.microsoft.com/office/powerpoint/2010/main" val="1578379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8/31/2020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2097" cy="2440578"/>
          </a:xfrm>
        </p:spPr>
        <p:txBody>
          <a:bodyPr>
            <a:normAutofit/>
          </a:bodyPr>
          <a:lstStyle/>
          <a:p>
            <a:pPr algn="ctr"/>
            <a:r>
              <a:rPr lang="en-US" b="1" dirty="0">
                <a:solidFill>
                  <a:srgbClr val="FFFFFF"/>
                </a:solidFill>
              </a:rPr>
              <a:t>Infrastructure Automation with Terraform &amp; Azure </a:t>
            </a:r>
            <a:r>
              <a:rPr lang="en-US" b="1" dirty="0" err="1">
                <a:solidFill>
                  <a:srgbClr val="FFFFFF"/>
                </a:solidFill>
              </a:rPr>
              <a:t>Devops</a:t>
            </a:r>
            <a:r>
              <a:rPr lang="en-US" b="1" dirty="0">
                <a:solidFill>
                  <a:srgbClr val="FFFFFF"/>
                </a:solidFill>
              </a:rPr>
              <a:t> on Azure cloud</a:t>
            </a:r>
            <a:endParaRPr lang="en-GB" b="1" dirty="0"/>
          </a:p>
        </p:txBody>
      </p:sp>
      <p:sp>
        <p:nvSpPr>
          <p:cNvPr id="3" name="Subtitle 2"/>
          <p:cNvSpPr>
            <a:spLocks noGrp="1"/>
          </p:cNvSpPr>
          <p:nvPr>
            <p:ph type="subTitle" idx="1"/>
          </p:nvPr>
        </p:nvSpPr>
        <p:spPr>
          <a:xfrm>
            <a:off x="684212" y="5320937"/>
            <a:ext cx="6400800" cy="470263"/>
          </a:xfrm>
        </p:spPr>
        <p:txBody>
          <a:bodyPr>
            <a:normAutofit/>
          </a:bodyPr>
          <a:lstStyle/>
          <a:p>
            <a:r>
              <a:rPr lang="en-GB" sz="2400" b="1" dirty="0">
                <a:solidFill>
                  <a:schemeClr val="tx1"/>
                </a:solidFill>
              </a:rPr>
              <a:t>Harshal Mittal</a:t>
            </a:r>
          </a:p>
        </p:txBody>
      </p:sp>
    </p:spTree>
    <p:extLst>
      <p:ext uri="{BB962C8B-B14F-4D97-AF65-F5344CB8AC3E}">
        <p14:creationId xmlns:p14="http://schemas.microsoft.com/office/powerpoint/2010/main" val="54368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Root Module design</a:t>
            </a:r>
          </a:p>
        </p:txBody>
      </p:sp>
      <p:sp>
        <p:nvSpPr>
          <p:cNvPr id="4" name="Text Placeholder 2">
            <a:extLst>
              <a:ext uri="{FF2B5EF4-FFF2-40B4-BE49-F238E27FC236}">
                <a16:creationId xmlns:a16="http://schemas.microsoft.com/office/drawing/2014/main" id="{03A8420A-26DD-4C6A-81FA-F09C508DD0B3}"/>
              </a:ext>
            </a:extLst>
          </p:cNvPr>
          <p:cNvSpPr txBox="1">
            <a:spLocks/>
          </p:cNvSpPr>
          <p:nvPr/>
        </p:nvSpPr>
        <p:spPr>
          <a:xfrm>
            <a:off x="484910" y="1015999"/>
            <a:ext cx="11416146" cy="509385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Resources to deploy by root module are network interface, NSG and a Virtual machine.</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Input variables required are rg, location, nic-name, nsg-name, vm-name, subnet-id and admin-password.</a:t>
            </a:r>
          </a:p>
        </p:txBody>
      </p:sp>
    </p:spTree>
    <p:extLst>
      <p:ext uri="{BB962C8B-B14F-4D97-AF65-F5344CB8AC3E}">
        <p14:creationId xmlns:p14="http://schemas.microsoft.com/office/powerpoint/2010/main" val="176508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Root Module design</a:t>
            </a:r>
          </a:p>
        </p:txBody>
      </p:sp>
      <p:sp>
        <p:nvSpPr>
          <p:cNvPr id="4" name="Text Placeholder 2">
            <a:extLst>
              <a:ext uri="{FF2B5EF4-FFF2-40B4-BE49-F238E27FC236}">
                <a16:creationId xmlns:a16="http://schemas.microsoft.com/office/drawing/2014/main" id="{03A8420A-26DD-4C6A-81FA-F09C508DD0B3}"/>
              </a:ext>
            </a:extLst>
          </p:cNvPr>
          <p:cNvSpPr txBox="1">
            <a:spLocks/>
          </p:cNvSpPr>
          <p:nvPr/>
        </p:nvSpPr>
        <p:spPr>
          <a:xfrm>
            <a:off x="484910" y="1015999"/>
            <a:ext cx="11416146" cy="509385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Resources to deploy by root module are network interface, NSG and a Virtual machine.</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Input variables required are rg, location, nic-name, nsg-name, vm-name, subnet-id and admin-password.</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Output variables required are nic-private-</a:t>
            </a:r>
            <a:r>
              <a:rPr lang="en-GB" sz="2800" b="1" dirty="0" err="1">
                <a:solidFill>
                  <a:schemeClr val="accent6">
                    <a:lumMod val="50000"/>
                  </a:schemeClr>
                </a:solidFill>
              </a:rPr>
              <a:t>ip</a:t>
            </a:r>
            <a:r>
              <a:rPr lang="en-GB" sz="2800" b="1" dirty="0">
                <a:solidFill>
                  <a:schemeClr val="accent6">
                    <a:lumMod val="50000"/>
                  </a:schemeClr>
                </a:solidFill>
              </a:rPr>
              <a:t>, </a:t>
            </a:r>
            <a:r>
              <a:rPr lang="en-GB" sz="2800" b="1" dirty="0" err="1">
                <a:solidFill>
                  <a:schemeClr val="accent6">
                    <a:lumMod val="50000"/>
                  </a:schemeClr>
                </a:solidFill>
              </a:rPr>
              <a:t>vm</a:t>
            </a:r>
            <a:r>
              <a:rPr lang="en-GB" sz="2800" b="1" dirty="0">
                <a:solidFill>
                  <a:schemeClr val="accent6">
                    <a:lumMod val="50000"/>
                  </a:schemeClr>
                </a:solidFill>
              </a:rPr>
              <a:t>-id and </a:t>
            </a:r>
            <a:r>
              <a:rPr lang="en-GB" sz="2800" b="1" dirty="0" err="1">
                <a:solidFill>
                  <a:schemeClr val="accent6">
                    <a:lumMod val="50000"/>
                  </a:schemeClr>
                </a:solidFill>
              </a:rPr>
              <a:t>nsg</a:t>
            </a:r>
            <a:r>
              <a:rPr lang="en-GB" sz="2800" b="1" dirty="0">
                <a:solidFill>
                  <a:schemeClr val="accent6">
                    <a:lumMod val="50000"/>
                  </a:schemeClr>
                </a:solidFill>
              </a:rPr>
              <a:t>-name.</a:t>
            </a:r>
          </a:p>
        </p:txBody>
      </p:sp>
    </p:spTree>
    <p:extLst>
      <p:ext uri="{BB962C8B-B14F-4D97-AF65-F5344CB8AC3E}">
        <p14:creationId xmlns:p14="http://schemas.microsoft.com/office/powerpoint/2010/main" val="237598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2272145"/>
            <a:ext cx="10959149" cy="1454728"/>
          </a:xfrm>
        </p:spPr>
        <p:txBody>
          <a:bodyPr>
            <a:noAutofit/>
          </a:bodyPr>
          <a:lstStyle/>
          <a:p>
            <a:pPr algn="ctr"/>
            <a:r>
              <a:rPr lang="en-GB" sz="4800" b="1" cap="none" dirty="0"/>
              <a:t>Demo</a:t>
            </a:r>
          </a:p>
        </p:txBody>
      </p:sp>
    </p:spTree>
    <p:extLst>
      <p:ext uri="{BB962C8B-B14F-4D97-AF65-F5344CB8AC3E}">
        <p14:creationId xmlns:p14="http://schemas.microsoft.com/office/powerpoint/2010/main" val="204469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4E70-DCB2-4777-BDC3-DCD69BFA98B8}"/>
              </a:ext>
            </a:extLst>
          </p:cNvPr>
          <p:cNvSpPr>
            <a:spLocks noGrp="1"/>
          </p:cNvSpPr>
          <p:nvPr>
            <p:ph type="title"/>
          </p:nvPr>
        </p:nvSpPr>
        <p:spPr>
          <a:xfrm>
            <a:off x="684211" y="2006600"/>
            <a:ext cx="10705839" cy="1165225"/>
          </a:xfrm>
        </p:spPr>
        <p:txBody>
          <a:bodyPr>
            <a:noAutofit/>
          </a:bodyPr>
          <a:lstStyle/>
          <a:p>
            <a:pPr algn="ctr"/>
            <a:r>
              <a:rPr lang="en-GB" sz="4800" b="1" cap="none" dirty="0"/>
              <a:t>Modules using terraform registry</a:t>
            </a:r>
          </a:p>
        </p:txBody>
      </p:sp>
      <p:sp>
        <p:nvSpPr>
          <p:cNvPr id="3" name="Text Placeholder 2">
            <a:extLst>
              <a:ext uri="{FF2B5EF4-FFF2-40B4-BE49-F238E27FC236}">
                <a16:creationId xmlns:a16="http://schemas.microsoft.com/office/drawing/2014/main" id="{D1259013-9303-42EB-9D1A-E43C406A35FD}"/>
              </a:ext>
            </a:extLst>
          </p:cNvPr>
          <p:cNvSpPr>
            <a:spLocks noGrp="1"/>
          </p:cNvSpPr>
          <p:nvPr>
            <p:ph type="body" idx="1"/>
          </p:nvPr>
        </p:nvSpPr>
        <p:spPr/>
        <p:txBody>
          <a:bodyPr>
            <a:normAutofit fontScale="92500" lnSpcReduction="10000"/>
          </a:bodyPr>
          <a:lstStyle/>
          <a:p>
            <a:endParaRPr lang="en-GB" sz="2800" b="1" dirty="0">
              <a:solidFill>
                <a:schemeClr val="accent6">
                  <a:lumMod val="50000"/>
                </a:schemeClr>
              </a:solidFill>
            </a:endParaRPr>
          </a:p>
          <a:p>
            <a:endParaRPr lang="en-GB" sz="2800" b="1" dirty="0">
              <a:solidFill>
                <a:schemeClr val="accent6">
                  <a:lumMod val="50000"/>
                </a:schemeClr>
              </a:solidFill>
            </a:endParaRPr>
          </a:p>
          <a:p>
            <a:r>
              <a:rPr lang="en-GB" sz="2800" b="1" dirty="0">
                <a:solidFill>
                  <a:schemeClr val="accent6">
                    <a:lumMod val="50000"/>
                  </a:schemeClr>
                </a:solidFill>
              </a:rPr>
              <a:t>Next video</a:t>
            </a:r>
          </a:p>
        </p:txBody>
      </p:sp>
    </p:spTree>
    <p:extLst>
      <p:ext uri="{BB962C8B-B14F-4D97-AF65-F5344CB8AC3E}">
        <p14:creationId xmlns:p14="http://schemas.microsoft.com/office/powerpoint/2010/main" val="41999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28" y="685800"/>
            <a:ext cx="10179732" cy="2743200"/>
          </a:xfrm>
        </p:spPr>
        <p:txBody>
          <a:bodyPr>
            <a:normAutofit/>
          </a:bodyPr>
          <a:lstStyle/>
          <a:p>
            <a:pPr algn="ctr"/>
            <a:r>
              <a:rPr lang="en-GB" sz="4800" b="1" cap="none" dirty="0"/>
              <a:t>Modules using local paths</a:t>
            </a:r>
            <a:br>
              <a:rPr lang="en-GB" sz="4800" b="1" cap="none" dirty="0"/>
            </a:br>
            <a:br>
              <a:rPr lang="en-GB" sz="4800" b="1" cap="none" dirty="0"/>
            </a:br>
            <a:r>
              <a:rPr lang="en-GB" sz="2800" b="1" cap="none" dirty="0"/>
              <a:t>Section 6</a:t>
            </a:r>
          </a:p>
        </p:txBody>
      </p:sp>
    </p:spTree>
    <p:extLst>
      <p:ext uri="{BB962C8B-B14F-4D97-AF65-F5344CB8AC3E}">
        <p14:creationId xmlns:p14="http://schemas.microsoft.com/office/powerpoint/2010/main" val="51867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Modules using local paths</a:t>
            </a:r>
          </a:p>
        </p:txBody>
      </p:sp>
      <p:sp>
        <p:nvSpPr>
          <p:cNvPr id="4" name="Text Placeholder 2">
            <a:extLst>
              <a:ext uri="{FF2B5EF4-FFF2-40B4-BE49-F238E27FC236}">
                <a16:creationId xmlns:a16="http://schemas.microsoft.com/office/drawing/2014/main" id="{03A8420A-26DD-4C6A-81FA-F09C508DD0B3}"/>
              </a:ext>
            </a:extLst>
          </p:cNvPr>
          <p:cNvSpPr txBox="1">
            <a:spLocks/>
          </p:cNvSpPr>
          <p:nvPr/>
        </p:nvSpPr>
        <p:spPr>
          <a:xfrm>
            <a:off x="484910" y="1015999"/>
            <a:ext cx="11416146" cy="214283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Create a new directory and place one or more related .</a:t>
            </a:r>
            <a:r>
              <a:rPr lang="en-GB" sz="2800" b="1" dirty="0" err="1">
                <a:solidFill>
                  <a:schemeClr val="accent6">
                    <a:lumMod val="50000"/>
                  </a:schemeClr>
                </a:solidFill>
              </a:rPr>
              <a:t>tf</a:t>
            </a:r>
            <a:r>
              <a:rPr lang="en-GB" sz="2800" b="1" dirty="0">
                <a:solidFill>
                  <a:schemeClr val="accent6">
                    <a:lumMod val="50000"/>
                  </a:schemeClr>
                </a:solidFill>
              </a:rPr>
              <a:t> files in it to create a root module.</a:t>
            </a:r>
          </a:p>
        </p:txBody>
      </p:sp>
    </p:spTree>
    <p:extLst>
      <p:ext uri="{BB962C8B-B14F-4D97-AF65-F5344CB8AC3E}">
        <p14:creationId xmlns:p14="http://schemas.microsoft.com/office/powerpoint/2010/main" val="202106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Modules using local paths</a:t>
            </a:r>
          </a:p>
        </p:txBody>
      </p:sp>
      <p:sp>
        <p:nvSpPr>
          <p:cNvPr id="4" name="Text Placeholder 2">
            <a:extLst>
              <a:ext uri="{FF2B5EF4-FFF2-40B4-BE49-F238E27FC236}">
                <a16:creationId xmlns:a16="http://schemas.microsoft.com/office/drawing/2014/main" id="{03A8420A-26DD-4C6A-81FA-F09C508DD0B3}"/>
              </a:ext>
            </a:extLst>
          </p:cNvPr>
          <p:cNvSpPr txBox="1">
            <a:spLocks/>
          </p:cNvSpPr>
          <p:nvPr/>
        </p:nvSpPr>
        <p:spPr>
          <a:xfrm>
            <a:off x="484910" y="1015999"/>
            <a:ext cx="11416146" cy="214283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Create a new directory and place one or more .</a:t>
            </a:r>
            <a:r>
              <a:rPr lang="en-GB" sz="2800" dirty="0" err="1">
                <a:solidFill>
                  <a:schemeClr val="accent6">
                    <a:lumMod val="50000"/>
                  </a:schemeClr>
                </a:solidFill>
              </a:rPr>
              <a:t>tf</a:t>
            </a:r>
            <a:r>
              <a:rPr lang="en-GB" sz="2800" dirty="0">
                <a:solidFill>
                  <a:schemeClr val="accent6">
                    <a:lumMod val="50000"/>
                  </a:schemeClr>
                </a:solidFill>
              </a:rPr>
              <a:t> files in it to create a root module.</a:t>
            </a:r>
          </a:p>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Terraform can load modules from local relative paths to be  used by a child module.</a:t>
            </a:r>
          </a:p>
        </p:txBody>
      </p:sp>
    </p:spTree>
    <p:extLst>
      <p:ext uri="{BB962C8B-B14F-4D97-AF65-F5344CB8AC3E}">
        <p14:creationId xmlns:p14="http://schemas.microsoft.com/office/powerpoint/2010/main" val="68453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Modules using local paths</a:t>
            </a:r>
          </a:p>
        </p:txBody>
      </p:sp>
      <p:sp>
        <p:nvSpPr>
          <p:cNvPr id="4" name="Text Placeholder 2">
            <a:extLst>
              <a:ext uri="{FF2B5EF4-FFF2-40B4-BE49-F238E27FC236}">
                <a16:creationId xmlns:a16="http://schemas.microsoft.com/office/drawing/2014/main" id="{03A8420A-26DD-4C6A-81FA-F09C508DD0B3}"/>
              </a:ext>
            </a:extLst>
          </p:cNvPr>
          <p:cNvSpPr txBox="1">
            <a:spLocks/>
          </p:cNvSpPr>
          <p:nvPr/>
        </p:nvSpPr>
        <p:spPr>
          <a:xfrm>
            <a:off x="484910" y="1015999"/>
            <a:ext cx="11416146" cy="214283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Create a new directory and place one or more .</a:t>
            </a:r>
            <a:r>
              <a:rPr lang="en-GB" sz="2800" dirty="0" err="1">
                <a:solidFill>
                  <a:schemeClr val="accent6">
                    <a:lumMod val="50000"/>
                  </a:schemeClr>
                </a:solidFill>
              </a:rPr>
              <a:t>tf</a:t>
            </a:r>
            <a:r>
              <a:rPr lang="en-GB" sz="2800" dirty="0">
                <a:solidFill>
                  <a:schemeClr val="accent6">
                    <a:lumMod val="50000"/>
                  </a:schemeClr>
                </a:solidFill>
              </a:rPr>
              <a:t> files in it to create a root module.</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Terraform can load modules from local relative paths to be used by a child module.</a:t>
            </a:r>
          </a:p>
        </p:txBody>
      </p:sp>
      <p:sp>
        <p:nvSpPr>
          <p:cNvPr id="6" name="TextBox 5">
            <a:extLst>
              <a:ext uri="{FF2B5EF4-FFF2-40B4-BE49-F238E27FC236}">
                <a16:creationId xmlns:a16="http://schemas.microsoft.com/office/drawing/2014/main" id="{6D4C3D88-191B-4A46-8AE0-E5CF16D59851}"/>
              </a:ext>
            </a:extLst>
          </p:cNvPr>
          <p:cNvSpPr txBox="1"/>
          <p:nvPr/>
        </p:nvSpPr>
        <p:spPr>
          <a:xfrm>
            <a:off x="986970" y="3297383"/>
            <a:ext cx="5379093" cy="2508379"/>
          </a:xfrm>
          <a:prstGeom prst="rect">
            <a:avLst/>
          </a:prstGeom>
          <a:noFill/>
        </p:spPr>
        <p:txBody>
          <a:bodyPr wrap="square">
            <a:spAutoFit/>
          </a:bodyPr>
          <a:lstStyle/>
          <a:p>
            <a:pPr>
              <a:spcBef>
                <a:spcPts val="900"/>
              </a:spcBef>
              <a:spcAft>
                <a:spcPts val="900"/>
              </a:spcAft>
            </a:pPr>
            <a:r>
              <a:rPr lang="en-GB" sz="2800" b="1" dirty="0">
                <a:solidFill>
                  <a:schemeClr val="accent6">
                    <a:lumMod val="50000"/>
                  </a:schemeClr>
                </a:solidFill>
              </a:rPr>
              <a:t>Root module</a:t>
            </a:r>
          </a:p>
          <a:p>
            <a:pPr>
              <a:spcBef>
                <a:spcPts val="900"/>
              </a:spcBef>
              <a:spcAft>
                <a:spcPts val="900"/>
              </a:spcAft>
            </a:pPr>
            <a:r>
              <a:rPr lang="en-GB" sz="2800" b="1" dirty="0">
                <a:solidFill>
                  <a:schemeClr val="accent6">
                    <a:lumMod val="50000"/>
                  </a:schemeClr>
                </a:solidFill>
              </a:rPr>
              <a:t>├── main.tf</a:t>
            </a:r>
          </a:p>
          <a:p>
            <a:pPr>
              <a:spcBef>
                <a:spcPts val="900"/>
              </a:spcBef>
              <a:spcAft>
                <a:spcPts val="900"/>
              </a:spcAft>
            </a:pPr>
            <a:r>
              <a:rPr lang="en-GB" sz="2800" b="1" dirty="0">
                <a:solidFill>
                  <a:schemeClr val="accent6">
                    <a:lumMod val="50000"/>
                  </a:schemeClr>
                </a:solidFill>
              </a:rPr>
              <a:t>├── variables.tf</a:t>
            </a:r>
          </a:p>
          <a:p>
            <a:pPr>
              <a:spcBef>
                <a:spcPts val="900"/>
              </a:spcBef>
              <a:spcAft>
                <a:spcPts val="900"/>
              </a:spcAft>
            </a:pPr>
            <a:r>
              <a:rPr lang="en-GB" sz="2800" b="1" dirty="0">
                <a:solidFill>
                  <a:schemeClr val="accent6">
                    <a:lumMod val="50000"/>
                  </a:schemeClr>
                </a:solidFill>
              </a:rPr>
              <a:t>├── outputs.tf</a:t>
            </a:r>
          </a:p>
        </p:txBody>
      </p:sp>
    </p:spTree>
    <p:extLst>
      <p:ext uri="{BB962C8B-B14F-4D97-AF65-F5344CB8AC3E}">
        <p14:creationId xmlns:p14="http://schemas.microsoft.com/office/powerpoint/2010/main" val="108885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Modules using local paths</a:t>
            </a:r>
          </a:p>
        </p:txBody>
      </p:sp>
      <p:sp>
        <p:nvSpPr>
          <p:cNvPr id="3" name="Text Placeholder 2"/>
          <p:cNvSpPr>
            <a:spLocks noGrp="1"/>
          </p:cNvSpPr>
          <p:nvPr>
            <p:ph type="body" idx="1"/>
          </p:nvPr>
        </p:nvSpPr>
        <p:spPr>
          <a:xfrm>
            <a:off x="6096000" y="3144983"/>
            <a:ext cx="5805056" cy="2985654"/>
          </a:xfrm>
        </p:spPr>
        <p:txBody>
          <a:bodyPr>
            <a:noAutofit/>
          </a:bodyPr>
          <a:lstStyle/>
          <a:p>
            <a:pPr>
              <a:spcBef>
                <a:spcPts val="900"/>
              </a:spcBef>
              <a:spcAft>
                <a:spcPts val="900"/>
              </a:spcAft>
            </a:pPr>
            <a:r>
              <a:rPr lang="en-GB" sz="2800" b="1" dirty="0">
                <a:solidFill>
                  <a:schemeClr val="accent6">
                    <a:lumMod val="50000"/>
                  </a:schemeClr>
                </a:solidFill>
              </a:rPr>
              <a:t>Child module calls root module </a:t>
            </a:r>
          </a:p>
          <a:p>
            <a:pPr>
              <a:spcBef>
                <a:spcPts val="600"/>
              </a:spcBef>
            </a:pPr>
            <a:r>
              <a:rPr lang="en-GB" sz="3200" b="1" spc="-300" dirty="0">
                <a:solidFill>
                  <a:schemeClr val="accent6">
                    <a:lumMod val="50000"/>
                  </a:schemeClr>
                </a:solidFill>
                <a:latin typeface="Courier New" panose="02070309020205020404" pitchFamily="49" charset="0"/>
                <a:cs typeface="Courier New" panose="02070309020205020404" pitchFamily="49" charset="0"/>
              </a:rPr>
              <a:t>module {</a:t>
            </a:r>
          </a:p>
          <a:p>
            <a:pPr>
              <a:spcBef>
                <a:spcPts val="600"/>
              </a:spcBef>
            </a:pPr>
            <a:r>
              <a:rPr lang="en-GB" sz="3200" b="1" spc="-300" dirty="0">
                <a:solidFill>
                  <a:schemeClr val="accent6">
                    <a:lumMod val="50000"/>
                  </a:schemeClr>
                </a:solidFill>
                <a:latin typeface="Courier New" panose="02070309020205020404" pitchFamily="49" charset="0"/>
                <a:cs typeface="Courier New" panose="02070309020205020404" pitchFamily="49" charset="0"/>
              </a:rPr>
              <a:t>source = “root module path”</a:t>
            </a:r>
          </a:p>
          <a:p>
            <a:pPr>
              <a:spcBef>
                <a:spcPts val="600"/>
              </a:spcBef>
            </a:pPr>
            <a:r>
              <a:rPr lang="en-GB" sz="3200" b="1" spc="-300" dirty="0">
                <a:solidFill>
                  <a:schemeClr val="accent6">
                    <a:lumMod val="50000"/>
                  </a:schemeClr>
                </a:solidFill>
                <a:latin typeface="Courier New" panose="02070309020205020404" pitchFamily="49" charset="0"/>
                <a:cs typeface="Courier New" panose="02070309020205020404" pitchFamily="49" charset="0"/>
              </a:rPr>
              <a:t>}</a:t>
            </a:r>
          </a:p>
          <a:p>
            <a:pPr>
              <a:spcBef>
                <a:spcPts val="900"/>
              </a:spcBef>
              <a:spcAft>
                <a:spcPts val="900"/>
              </a:spcAft>
            </a:pPr>
            <a:endParaRPr lang="en-GB" sz="2800" b="1" dirty="0">
              <a:solidFill>
                <a:schemeClr val="accent6">
                  <a:lumMod val="50000"/>
                </a:schemeClr>
              </a:solidFill>
            </a:endParaRPr>
          </a:p>
        </p:txBody>
      </p:sp>
      <p:sp>
        <p:nvSpPr>
          <p:cNvPr id="4" name="Text Placeholder 2">
            <a:extLst>
              <a:ext uri="{FF2B5EF4-FFF2-40B4-BE49-F238E27FC236}">
                <a16:creationId xmlns:a16="http://schemas.microsoft.com/office/drawing/2014/main" id="{03A8420A-26DD-4C6A-81FA-F09C508DD0B3}"/>
              </a:ext>
            </a:extLst>
          </p:cNvPr>
          <p:cNvSpPr txBox="1">
            <a:spLocks/>
          </p:cNvSpPr>
          <p:nvPr/>
        </p:nvSpPr>
        <p:spPr>
          <a:xfrm>
            <a:off x="484910" y="1015999"/>
            <a:ext cx="11416146" cy="214283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Create a new directory and place one or more .</a:t>
            </a:r>
            <a:r>
              <a:rPr lang="en-GB" sz="2800" dirty="0" err="1">
                <a:solidFill>
                  <a:schemeClr val="accent6">
                    <a:lumMod val="50000"/>
                  </a:schemeClr>
                </a:solidFill>
              </a:rPr>
              <a:t>tf</a:t>
            </a:r>
            <a:r>
              <a:rPr lang="en-GB" sz="2800" dirty="0">
                <a:solidFill>
                  <a:schemeClr val="accent6">
                    <a:lumMod val="50000"/>
                  </a:schemeClr>
                </a:solidFill>
              </a:rPr>
              <a:t> files in it to create a root module.</a:t>
            </a:r>
          </a:p>
          <a:p>
            <a:pPr marL="457200" indent="-457200">
              <a:spcBef>
                <a:spcPts val="900"/>
              </a:spcBef>
              <a:spcAft>
                <a:spcPts val="900"/>
              </a:spcAft>
              <a:buFont typeface="Wingdings" panose="05000000000000000000" pitchFamily="2" charset="2"/>
              <a:buChar char="v"/>
            </a:pPr>
            <a:r>
              <a:rPr lang="en-GB" sz="2800" dirty="0">
                <a:solidFill>
                  <a:schemeClr val="accent6">
                    <a:lumMod val="50000"/>
                  </a:schemeClr>
                </a:solidFill>
              </a:rPr>
              <a:t>Terraform can load modules from local relative paths to be used by a child module.</a:t>
            </a:r>
          </a:p>
        </p:txBody>
      </p:sp>
      <p:sp>
        <p:nvSpPr>
          <p:cNvPr id="6" name="TextBox 5">
            <a:extLst>
              <a:ext uri="{FF2B5EF4-FFF2-40B4-BE49-F238E27FC236}">
                <a16:creationId xmlns:a16="http://schemas.microsoft.com/office/drawing/2014/main" id="{6D4C3D88-191B-4A46-8AE0-E5CF16D59851}"/>
              </a:ext>
            </a:extLst>
          </p:cNvPr>
          <p:cNvSpPr txBox="1"/>
          <p:nvPr/>
        </p:nvSpPr>
        <p:spPr>
          <a:xfrm>
            <a:off x="986970" y="3297383"/>
            <a:ext cx="5379093" cy="2508379"/>
          </a:xfrm>
          <a:prstGeom prst="rect">
            <a:avLst/>
          </a:prstGeom>
          <a:noFill/>
        </p:spPr>
        <p:txBody>
          <a:bodyPr wrap="square">
            <a:spAutoFit/>
          </a:bodyPr>
          <a:lstStyle/>
          <a:p>
            <a:pPr>
              <a:spcBef>
                <a:spcPts val="900"/>
              </a:spcBef>
              <a:spcAft>
                <a:spcPts val="900"/>
              </a:spcAft>
            </a:pPr>
            <a:r>
              <a:rPr lang="en-GB" sz="2800" dirty="0">
                <a:solidFill>
                  <a:schemeClr val="accent6">
                    <a:lumMod val="50000"/>
                  </a:schemeClr>
                </a:solidFill>
              </a:rPr>
              <a:t>Root module</a:t>
            </a:r>
          </a:p>
          <a:p>
            <a:pPr>
              <a:spcBef>
                <a:spcPts val="900"/>
              </a:spcBef>
              <a:spcAft>
                <a:spcPts val="900"/>
              </a:spcAft>
            </a:pPr>
            <a:r>
              <a:rPr lang="en-GB" sz="2800" dirty="0">
                <a:solidFill>
                  <a:schemeClr val="accent6">
                    <a:lumMod val="50000"/>
                  </a:schemeClr>
                </a:solidFill>
              </a:rPr>
              <a:t>├── main.tf</a:t>
            </a:r>
          </a:p>
          <a:p>
            <a:pPr>
              <a:spcBef>
                <a:spcPts val="900"/>
              </a:spcBef>
              <a:spcAft>
                <a:spcPts val="900"/>
              </a:spcAft>
            </a:pPr>
            <a:r>
              <a:rPr lang="en-GB" sz="2800" dirty="0">
                <a:solidFill>
                  <a:schemeClr val="accent6">
                    <a:lumMod val="50000"/>
                  </a:schemeClr>
                </a:solidFill>
              </a:rPr>
              <a:t>├── variables.tf</a:t>
            </a:r>
          </a:p>
          <a:p>
            <a:pPr>
              <a:spcBef>
                <a:spcPts val="900"/>
              </a:spcBef>
              <a:spcAft>
                <a:spcPts val="900"/>
              </a:spcAft>
            </a:pPr>
            <a:r>
              <a:rPr lang="en-GB" sz="2800" dirty="0">
                <a:solidFill>
                  <a:schemeClr val="accent6">
                    <a:lumMod val="50000"/>
                  </a:schemeClr>
                </a:solidFill>
              </a:rPr>
              <a:t>├── outputs.tf</a:t>
            </a:r>
          </a:p>
        </p:txBody>
      </p:sp>
    </p:spTree>
    <p:extLst>
      <p:ext uri="{BB962C8B-B14F-4D97-AF65-F5344CB8AC3E}">
        <p14:creationId xmlns:p14="http://schemas.microsoft.com/office/powerpoint/2010/main" val="198209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507" y="158600"/>
            <a:ext cx="10959149" cy="704999"/>
          </a:xfrm>
        </p:spPr>
        <p:txBody>
          <a:bodyPr>
            <a:noAutofit/>
          </a:bodyPr>
          <a:lstStyle/>
          <a:p>
            <a:pPr algn="ctr"/>
            <a:r>
              <a:rPr lang="en-GB" sz="4800" b="1" cap="none" dirty="0"/>
              <a:t>Redesign our lab using modules</a:t>
            </a:r>
          </a:p>
        </p:txBody>
      </p:sp>
      <p:pic>
        <p:nvPicPr>
          <p:cNvPr id="4" name="Picture 3">
            <a:extLst>
              <a:ext uri="{FF2B5EF4-FFF2-40B4-BE49-F238E27FC236}">
                <a16:creationId xmlns:a16="http://schemas.microsoft.com/office/drawing/2014/main" id="{EFCC1517-6BE9-447C-9EFD-EC4F443264C9}"/>
              </a:ext>
            </a:extLst>
          </p:cNvPr>
          <p:cNvPicPr>
            <a:picLocks noChangeAspect="1"/>
          </p:cNvPicPr>
          <p:nvPr/>
        </p:nvPicPr>
        <p:blipFill>
          <a:blip r:embed="rId3"/>
          <a:stretch>
            <a:fillRect/>
          </a:stretch>
        </p:blipFill>
        <p:spPr>
          <a:xfrm>
            <a:off x="526473" y="1036902"/>
            <a:ext cx="11222183" cy="5460880"/>
          </a:xfrm>
          <a:prstGeom prst="rect">
            <a:avLst/>
          </a:prstGeom>
        </p:spPr>
      </p:pic>
    </p:spTree>
    <p:extLst>
      <p:ext uri="{BB962C8B-B14F-4D97-AF65-F5344CB8AC3E}">
        <p14:creationId xmlns:p14="http://schemas.microsoft.com/office/powerpoint/2010/main" val="219280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507" y="158600"/>
            <a:ext cx="10959149" cy="704999"/>
          </a:xfrm>
        </p:spPr>
        <p:txBody>
          <a:bodyPr>
            <a:noAutofit/>
          </a:bodyPr>
          <a:lstStyle/>
          <a:p>
            <a:pPr algn="ctr"/>
            <a:r>
              <a:rPr lang="en-GB" sz="4800" b="1" cap="none" dirty="0"/>
              <a:t>Redesign our lab using modules</a:t>
            </a:r>
          </a:p>
        </p:txBody>
      </p:sp>
      <p:pic>
        <p:nvPicPr>
          <p:cNvPr id="4" name="Picture 3">
            <a:extLst>
              <a:ext uri="{FF2B5EF4-FFF2-40B4-BE49-F238E27FC236}">
                <a16:creationId xmlns:a16="http://schemas.microsoft.com/office/drawing/2014/main" id="{EFCC1517-6BE9-447C-9EFD-EC4F443264C9}"/>
              </a:ext>
            </a:extLst>
          </p:cNvPr>
          <p:cNvPicPr>
            <a:picLocks noChangeAspect="1"/>
          </p:cNvPicPr>
          <p:nvPr/>
        </p:nvPicPr>
        <p:blipFill>
          <a:blip r:embed="rId3"/>
          <a:stretch>
            <a:fillRect/>
          </a:stretch>
        </p:blipFill>
        <p:spPr>
          <a:xfrm>
            <a:off x="526473" y="1036902"/>
            <a:ext cx="11222183" cy="5460880"/>
          </a:xfrm>
          <a:prstGeom prst="rect">
            <a:avLst/>
          </a:prstGeom>
        </p:spPr>
      </p:pic>
      <p:sp>
        <p:nvSpPr>
          <p:cNvPr id="5" name="Rectangle: Rounded Corners 4">
            <a:extLst>
              <a:ext uri="{FF2B5EF4-FFF2-40B4-BE49-F238E27FC236}">
                <a16:creationId xmlns:a16="http://schemas.microsoft.com/office/drawing/2014/main" id="{39516BFA-ABD8-4C5F-8F2F-220C9AD44452}"/>
              </a:ext>
            </a:extLst>
          </p:cNvPr>
          <p:cNvSpPr/>
          <p:nvPr/>
        </p:nvSpPr>
        <p:spPr>
          <a:xfrm>
            <a:off x="6691747" y="2161309"/>
            <a:ext cx="3560618" cy="1551709"/>
          </a:xfrm>
          <a:prstGeom prst="round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Single Corner Snipped 7">
            <a:extLst>
              <a:ext uri="{FF2B5EF4-FFF2-40B4-BE49-F238E27FC236}">
                <a16:creationId xmlns:a16="http://schemas.microsoft.com/office/drawing/2014/main" id="{C2927BAF-9859-4039-984C-F3A14433081F}"/>
              </a:ext>
            </a:extLst>
          </p:cNvPr>
          <p:cNvSpPr/>
          <p:nvPr/>
        </p:nvSpPr>
        <p:spPr>
          <a:xfrm flipH="1">
            <a:off x="6733306" y="4613562"/>
            <a:ext cx="3685309" cy="1551710"/>
          </a:xfrm>
          <a:prstGeom prst="snip1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0112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008" y="158600"/>
            <a:ext cx="10959149" cy="704999"/>
          </a:xfrm>
        </p:spPr>
        <p:txBody>
          <a:bodyPr>
            <a:noAutofit/>
          </a:bodyPr>
          <a:lstStyle/>
          <a:p>
            <a:pPr algn="ctr"/>
            <a:r>
              <a:rPr lang="en-GB" sz="4800" b="1" cap="none" dirty="0"/>
              <a:t>Root Module design</a:t>
            </a:r>
          </a:p>
        </p:txBody>
      </p:sp>
      <p:sp>
        <p:nvSpPr>
          <p:cNvPr id="4" name="Text Placeholder 2">
            <a:extLst>
              <a:ext uri="{FF2B5EF4-FFF2-40B4-BE49-F238E27FC236}">
                <a16:creationId xmlns:a16="http://schemas.microsoft.com/office/drawing/2014/main" id="{03A8420A-26DD-4C6A-81FA-F09C508DD0B3}"/>
              </a:ext>
            </a:extLst>
          </p:cNvPr>
          <p:cNvSpPr txBox="1">
            <a:spLocks/>
          </p:cNvSpPr>
          <p:nvPr/>
        </p:nvSpPr>
        <p:spPr>
          <a:xfrm>
            <a:off x="484910" y="1015999"/>
            <a:ext cx="11416146" cy="509385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spcBef>
                <a:spcPts val="900"/>
              </a:spcBef>
              <a:spcAft>
                <a:spcPts val="900"/>
              </a:spcAft>
              <a:buFont typeface="Wingdings" panose="05000000000000000000" pitchFamily="2" charset="2"/>
              <a:buChar char="v"/>
            </a:pPr>
            <a:r>
              <a:rPr lang="en-GB" sz="2800" b="1" dirty="0">
                <a:solidFill>
                  <a:schemeClr val="accent6">
                    <a:lumMod val="50000"/>
                  </a:schemeClr>
                </a:solidFill>
              </a:rPr>
              <a:t>Resources to deploy by root module are network interface, NSG and a Virtual machine.</a:t>
            </a:r>
          </a:p>
        </p:txBody>
      </p:sp>
    </p:spTree>
    <p:extLst>
      <p:ext uri="{BB962C8B-B14F-4D97-AF65-F5344CB8AC3E}">
        <p14:creationId xmlns:p14="http://schemas.microsoft.com/office/powerpoint/2010/main" val="337056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4014</TotalTime>
  <Words>884</Words>
  <Application>Microsoft Office PowerPoint</Application>
  <PresentationFormat>Widescreen</PresentationFormat>
  <Paragraphs>74</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Gothic</vt:lpstr>
      <vt:lpstr>Courier New</vt:lpstr>
      <vt:lpstr>Wingdings</vt:lpstr>
      <vt:lpstr>Wingdings 3</vt:lpstr>
      <vt:lpstr>Slice</vt:lpstr>
      <vt:lpstr>Infrastructure Automation with Terraform &amp; Azure Devops on Azure cloud</vt:lpstr>
      <vt:lpstr>Modules using local paths  Section 6</vt:lpstr>
      <vt:lpstr>Modules using local paths</vt:lpstr>
      <vt:lpstr>Modules using local paths</vt:lpstr>
      <vt:lpstr>Modules using local paths</vt:lpstr>
      <vt:lpstr>Modules using local paths</vt:lpstr>
      <vt:lpstr>Redesign our lab using modules</vt:lpstr>
      <vt:lpstr>Redesign our lab using modules</vt:lpstr>
      <vt:lpstr>Root Module design</vt:lpstr>
      <vt:lpstr>Root Module design</vt:lpstr>
      <vt:lpstr>Root Module design</vt:lpstr>
      <vt:lpstr>Demo</vt:lpstr>
      <vt:lpstr>Modules using terraform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Automation with Terraform &amp; Devops on Azure</dc:title>
  <dc:creator>Mittal, Harshal</dc:creator>
  <cp:lastModifiedBy>Mittal, Harshal</cp:lastModifiedBy>
  <cp:revision>119</cp:revision>
  <dcterms:created xsi:type="dcterms:W3CDTF">2020-07-06T15:04:00Z</dcterms:created>
  <dcterms:modified xsi:type="dcterms:W3CDTF">2020-08-31T12:50:23Z</dcterms:modified>
</cp:coreProperties>
</file>