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74" r:id="rId5"/>
    <p:sldId id="276" r:id="rId6"/>
    <p:sldId id="277" r:id="rId7"/>
    <p:sldId id="278" r:id="rId8"/>
    <p:sldId id="273" r:id="rId9"/>
    <p:sldId id="270"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31/08/2020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Lets learn about modules and using Terraform registry</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Modules can either be loaded from the local filesystem, or a remote source. </a:t>
            </a:r>
          </a:p>
          <a:p>
            <a:r>
              <a:rPr lang="en-GB" dirty="0"/>
              <a:t>In this section we are going to apply a module from a remote source. Where root module code is already exist in terraform registry.</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publishing your module if you like to share with your other team mates on the Terraform Registry. In this way it can be used in your configuration by defining that source in the module block.</a:t>
            </a:r>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245245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lab, we deployed 2 separate </a:t>
            </a:r>
            <a:r>
              <a:rPr lang="en-GB" dirty="0" err="1"/>
              <a:t>vnets</a:t>
            </a:r>
            <a:r>
              <a:rPr lang="en-GB" dirty="0"/>
              <a:t>, one in front end and second in the backend. I am going to use azure </a:t>
            </a:r>
            <a:r>
              <a:rPr lang="en-GB" dirty="0" err="1"/>
              <a:t>vnet</a:t>
            </a:r>
            <a:r>
              <a:rPr lang="en-GB" dirty="0"/>
              <a:t> module sourced from terraform registry, to redeploy our lab using that module. </a:t>
            </a:r>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151966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module block which we will use in our code to call that module.</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24180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documentation link for this module, which we will refer in our lab, about using this module.</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3239503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 us redesign our lab again using terraform registry modules for the deployment of azure </a:t>
            </a:r>
            <a:r>
              <a:rPr lang="en-GB" dirty="0" err="1"/>
              <a:t>vnet</a:t>
            </a:r>
            <a:r>
              <a:rPr lang="en-GB" dirty="0"/>
              <a:t>. </a:t>
            </a:r>
          </a:p>
          <a:p>
            <a:r>
              <a:rPr lang="en-GB" dirty="0"/>
              <a:t>I have circled in red both </a:t>
            </a:r>
            <a:r>
              <a:rPr lang="en-GB" dirty="0" err="1"/>
              <a:t>vnets</a:t>
            </a:r>
            <a:r>
              <a:rPr lang="en-GB" dirty="0"/>
              <a:t> which we are going to deploy in our lab.</a:t>
            </a:r>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3115498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configure our lab and using module from terraform registry and after that we will test our lab.</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9</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concludes the end of this section, in the next section we will learn how to manage Multiple Environments and Dependencies </a:t>
            </a:r>
            <a:r>
              <a:rPr lang="en-GB"/>
              <a:t>in terraform.</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10</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Managing multiple environments and dependencies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Modules using terraform registry</a:t>
            </a:r>
            <a:br>
              <a:rPr lang="en-GB" sz="4800" b="1" cap="none" dirty="0"/>
            </a:br>
            <a:br>
              <a:rPr lang="en-GB" sz="4800" b="1" cap="none" dirty="0"/>
            </a:br>
            <a:r>
              <a:rPr lang="en-GB" sz="2800" b="1" cap="none" dirty="0"/>
              <a:t>Section 6</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922055"/>
          </a:xfrm>
        </p:spPr>
        <p:txBody>
          <a:bodyPr>
            <a:noAutofit/>
          </a:bodyPr>
          <a:lstStyle/>
          <a:p>
            <a:pPr algn="ctr"/>
            <a:r>
              <a:rPr lang="en-GB" sz="4800" b="1" cap="none" dirty="0"/>
              <a:t>Modules using remote source</a:t>
            </a:r>
          </a:p>
        </p:txBody>
      </p:sp>
      <p:sp>
        <p:nvSpPr>
          <p:cNvPr id="3" name="Text Placeholder 2"/>
          <p:cNvSpPr>
            <a:spLocks noGrp="1"/>
          </p:cNvSpPr>
          <p:nvPr>
            <p:ph type="body" idx="1"/>
          </p:nvPr>
        </p:nvSpPr>
        <p:spPr>
          <a:xfrm>
            <a:off x="332510" y="1399309"/>
            <a:ext cx="11416146" cy="5098472"/>
          </a:xfrm>
        </p:spPr>
        <p:txBody>
          <a:bodyPr>
            <a:noAutofit/>
          </a:bodyPr>
          <a:lstStyle/>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Terraform supports remote sources for modules.</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922055"/>
          </a:xfrm>
        </p:spPr>
        <p:txBody>
          <a:bodyPr>
            <a:noAutofit/>
          </a:bodyPr>
          <a:lstStyle/>
          <a:p>
            <a:pPr algn="ctr"/>
            <a:r>
              <a:rPr lang="en-GB" sz="4800" b="1" cap="none" dirty="0"/>
              <a:t>Modules using terraform registry</a:t>
            </a:r>
          </a:p>
        </p:txBody>
      </p:sp>
      <p:sp>
        <p:nvSpPr>
          <p:cNvPr id="3" name="Text Placeholder 2"/>
          <p:cNvSpPr>
            <a:spLocks noGrp="1"/>
          </p:cNvSpPr>
          <p:nvPr>
            <p:ph type="body" idx="1"/>
          </p:nvPr>
        </p:nvSpPr>
        <p:spPr>
          <a:xfrm>
            <a:off x="332510" y="1399309"/>
            <a:ext cx="11416146" cy="5098472"/>
          </a:xfrm>
        </p:spPr>
        <p:txBody>
          <a:bodyPr>
            <a:noAutofit/>
          </a:body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Terraform supports remote sources for modules.</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Publish the modules on the Terraform registry, it can be used in your configuration by defining that source in the module block.</a:t>
            </a:r>
          </a:p>
        </p:txBody>
      </p:sp>
    </p:spTree>
    <p:extLst>
      <p:ext uri="{BB962C8B-B14F-4D97-AF65-F5344CB8AC3E}">
        <p14:creationId xmlns:p14="http://schemas.microsoft.com/office/powerpoint/2010/main" val="408972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922055"/>
          </a:xfrm>
        </p:spPr>
        <p:txBody>
          <a:bodyPr>
            <a:noAutofit/>
          </a:bodyPr>
          <a:lstStyle/>
          <a:p>
            <a:pPr algn="ctr"/>
            <a:r>
              <a:rPr lang="en-GB" sz="4800" b="1" cap="none" dirty="0"/>
              <a:t>Modules using terraform registry</a:t>
            </a:r>
          </a:p>
        </p:txBody>
      </p:sp>
      <p:sp>
        <p:nvSpPr>
          <p:cNvPr id="3" name="Text Placeholder 2"/>
          <p:cNvSpPr>
            <a:spLocks noGrp="1"/>
          </p:cNvSpPr>
          <p:nvPr>
            <p:ph type="body" idx="1"/>
          </p:nvPr>
        </p:nvSpPr>
        <p:spPr>
          <a:xfrm>
            <a:off x="332510" y="1399309"/>
            <a:ext cx="11416146" cy="5098472"/>
          </a:xfrm>
        </p:spPr>
        <p:txBody>
          <a:bodyPr>
            <a:noAutofit/>
          </a:body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Terraform supports remote sources for modules.</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Publish the modules on the Terraform registry, it can be used in your configuration by defining that source in the module block.</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Using “Azure/</a:t>
            </a:r>
            <a:r>
              <a:rPr lang="en-GB" sz="2800" b="1" dirty="0" err="1">
                <a:solidFill>
                  <a:schemeClr val="accent6">
                    <a:lumMod val="50000"/>
                  </a:schemeClr>
                </a:solidFill>
              </a:rPr>
              <a:t>vnet</a:t>
            </a:r>
            <a:r>
              <a:rPr lang="en-GB" sz="2800" b="1" dirty="0">
                <a:solidFill>
                  <a:schemeClr val="accent6">
                    <a:lumMod val="50000"/>
                  </a:schemeClr>
                </a:solidFill>
              </a:rPr>
              <a:t>/</a:t>
            </a:r>
            <a:r>
              <a:rPr lang="en-GB" sz="2800" b="1" dirty="0" err="1">
                <a:solidFill>
                  <a:schemeClr val="accent6">
                    <a:lumMod val="50000"/>
                  </a:schemeClr>
                </a:solidFill>
              </a:rPr>
              <a:t>azurerm</a:t>
            </a:r>
            <a:r>
              <a:rPr lang="en-GB" sz="2800" b="1" dirty="0">
                <a:solidFill>
                  <a:schemeClr val="accent6">
                    <a:lumMod val="50000"/>
                  </a:schemeClr>
                </a:solidFill>
              </a:rPr>
              <a:t>” terraform registry in our lab.</a:t>
            </a:r>
          </a:p>
          <a:p>
            <a:pPr>
              <a:spcBef>
                <a:spcPts val="900"/>
              </a:spcBef>
              <a:spcAft>
                <a:spcPts val="900"/>
              </a:spcAft>
            </a:pPr>
            <a:endParaRPr lang="en-GB" sz="2800" b="1" dirty="0">
              <a:solidFill>
                <a:schemeClr val="accent6">
                  <a:lumMod val="50000"/>
                </a:schemeClr>
              </a:solidFill>
            </a:endParaRPr>
          </a:p>
        </p:txBody>
      </p:sp>
    </p:spTree>
    <p:extLst>
      <p:ext uri="{BB962C8B-B14F-4D97-AF65-F5344CB8AC3E}">
        <p14:creationId xmlns:p14="http://schemas.microsoft.com/office/powerpoint/2010/main" val="150456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922055"/>
          </a:xfrm>
        </p:spPr>
        <p:txBody>
          <a:bodyPr>
            <a:noAutofit/>
          </a:bodyPr>
          <a:lstStyle/>
          <a:p>
            <a:pPr algn="ctr"/>
            <a:r>
              <a:rPr lang="en-GB" sz="4800" b="1" cap="none" dirty="0"/>
              <a:t>Modules using terraform registry</a:t>
            </a:r>
          </a:p>
        </p:txBody>
      </p:sp>
      <p:sp>
        <p:nvSpPr>
          <p:cNvPr id="3" name="Text Placeholder 2"/>
          <p:cNvSpPr>
            <a:spLocks noGrp="1"/>
          </p:cNvSpPr>
          <p:nvPr>
            <p:ph type="body" idx="1"/>
          </p:nvPr>
        </p:nvSpPr>
        <p:spPr>
          <a:xfrm>
            <a:off x="332509" y="1191491"/>
            <a:ext cx="11416146" cy="5098472"/>
          </a:xfrm>
        </p:spPr>
        <p:txBody>
          <a:bodyPr>
            <a:noAutofit/>
          </a:body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Terraform supports remote sources for modules.</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Publish the modules on the Terraform registry, it can be used in your configuration by defining that source in the module block.</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Using “Azure/</a:t>
            </a:r>
            <a:r>
              <a:rPr lang="en-GB" sz="2800" dirty="0" err="1">
                <a:solidFill>
                  <a:schemeClr val="accent6">
                    <a:lumMod val="50000"/>
                  </a:schemeClr>
                </a:solidFill>
              </a:rPr>
              <a:t>vnet</a:t>
            </a:r>
            <a:r>
              <a:rPr lang="en-GB" sz="2800" dirty="0">
                <a:solidFill>
                  <a:schemeClr val="accent6">
                    <a:lumMod val="50000"/>
                  </a:schemeClr>
                </a:solidFill>
              </a:rPr>
              <a:t>/</a:t>
            </a:r>
            <a:r>
              <a:rPr lang="en-GB" sz="2800" dirty="0" err="1">
                <a:solidFill>
                  <a:schemeClr val="accent6">
                    <a:lumMod val="50000"/>
                  </a:schemeClr>
                </a:solidFill>
              </a:rPr>
              <a:t>azurerm</a:t>
            </a:r>
            <a:r>
              <a:rPr lang="en-GB" sz="2800" dirty="0">
                <a:solidFill>
                  <a:schemeClr val="accent6">
                    <a:lumMod val="50000"/>
                  </a:schemeClr>
                </a:solidFill>
              </a:rPr>
              <a:t>” terraform registry in our lab.</a:t>
            </a:r>
          </a:p>
          <a:p>
            <a:pPr lvl="2">
              <a:spcBef>
                <a:spcPts val="600"/>
              </a:spcBef>
            </a:pPr>
            <a:r>
              <a:rPr lang="en-GB" sz="3200" b="1" spc="-300" dirty="0">
                <a:solidFill>
                  <a:schemeClr val="accent6">
                    <a:lumMod val="50000"/>
                  </a:schemeClr>
                </a:solidFill>
                <a:latin typeface="Courier New" panose="02070309020205020404" pitchFamily="49" charset="0"/>
                <a:cs typeface="Courier New" panose="02070309020205020404" pitchFamily="49" charset="0"/>
              </a:rPr>
              <a:t>module "</a:t>
            </a:r>
            <a:r>
              <a:rPr lang="en-GB" sz="3200" b="1" spc="-300" dirty="0" err="1">
                <a:solidFill>
                  <a:schemeClr val="accent6">
                    <a:lumMod val="50000"/>
                  </a:schemeClr>
                </a:solidFill>
                <a:latin typeface="Courier New" panose="02070309020205020404" pitchFamily="49" charset="0"/>
                <a:cs typeface="Courier New" panose="02070309020205020404" pitchFamily="49" charset="0"/>
              </a:rPr>
              <a:t>vnet</a:t>
            </a:r>
            <a:r>
              <a:rPr lang="en-GB" sz="3200" b="1" spc="-300" dirty="0">
                <a:solidFill>
                  <a:schemeClr val="accent6">
                    <a:lumMod val="50000"/>
                  </a:schemeClr>
                </a:solidFill>
                <a:latin typeface="Courier New" panose="02070309020205020404" pitchFamily="49" charset="0"/>
                <a:cs typeface="Courier New" panose="02070309020205020404" pitchFamily="49" charset="0"/>
              </a:rPr>
              <a:t>" {</a:t>
            </a:r>
          </a:p>
          <a:p>
            <a:pPr lvl="2">
              <a:spcBef>
                <a:spcPts val="600"/>
              </a:spcBef>
            </a:pPr>
            <a:r>
              <a:rPr lang="en-GB" sz="3200" b="1" spc="-300" dirty="0">
                <a:solidFill>
                  <a:schemeClr val="accent6">
                    <a:lumMod val="50000"/>
                  </a:schemeClr>
                </a:solidFill>
                <a:latin typeface="Courier New" panose="02070309020205020404" pitchFamily="49" charset="0"/>
                <a:cs typeface="Courier New" panose="02070309020205020404" pitchFamily="49" charset="0"/>
              </a:rPr>
              <a:t>  source    = "Azure/</a:t>
            </a:r>
            <a:r>
              <a:rPr lang="en-GB" sz="3200" b="1" spc="-300" dirty="0" err="1">
                <a:solidFill>
                  <a:schemeClr val="accent6">
                    <a:lumMod val="50000"/>
                  </a:schemeClr>
                </a:solidFill>
                <a:latin typeface="Courier New" panose="02070309020205020404" pitchFamily="49" charset="0"/>
                <a:cs typeface="Courier New" panose="02070309020205020404" pitchFamily="49" charset="0"/>
              </a:rPr>
              <a:t>vnet</a:t>
            </a:r>
            <a:r>
              <a:rPr lang="en-GB" sz="3200" b="1" spc="-300" dirty="0">
                <a:solidFill>
                  <a:schemeClr val="accent6">
                    <a:lumMod val="50000"/>
                  </a:schemeClr>
                </a:solidFill>
                <a:latin typeface="Courier New" panose="02070309020205020404" pitchFamily="49" charset="0"/>
                <a:cs typeface="Courier New" panose="02070309020205020404" pitchFamily="49" charset="0"/>
              </a:rPr>
              <a:t>/</a:t>
            </a:r>
            <a:r>
              <a:rPr lang="en-GB" sz="3200" b="1" spc="-300" dirty="0" err="1">
                <a:solidFill>
                  <a:schemeClr val="accent6">
                    <a:lumMod val="50000"/>
                  </a:schemeClr>
                </a:solidFill>
                <a:latin typeface="Courier New" panose="02070309020205020404" pitchFamily="49" charset="0"/>
                <a:cs typeface="Courier New" panose="02070309020205020404" pitchFamily="49" charset="0"/>
              </a:rPr>
              <a:t>azurerm</a:t>
            </a:r>
            <a:r>
              <a:rPr lang="en-GB" sz="3200" b="1" spc="-300" dirty="0">
                <a:solidFill>
                  <a:schemeClr val="accent6">
                    <a:lumMod val="50000"/>
                  </a:schemeClr>
                </a:solidFill>
                <a:latin typeface="Courier New" panose="02070309020205020404" pitchFamily="49" charset="0"/>
                <a:cs typeface="Courier New" panose="02070309020205020404" pitchFamily="49" charset="0"/>
              </a:rPr>
              <a:t>“</a:t>
            </a:r>
          </a:p>
          <a:p>
            <a:pPr lvl="2">
              <a:spcBef>
                <a:spcPts val="600"/>
              </a:spcBef>
            </a:pPr>
            <a:r>
              <a:rPr lang="en-GB" sz="3200" b="1" spc="-300" dirty="0">
                <a:solidFill>
                  <a:schemeClr val="accent6">
                    <a:lumMod val="50000"/>
                  </a:schemeClr>
                </a:solidFill>
                <a:latin typeface="Courier New" panose="02070309020205020404" pitchFamily="49" charset="0"/>
                <a:cs typeface="Courier New" panose="02070309020205020404" pitchFamily="49" charset="0"/>
              </a:rPr>
              <a:t>}</a:t>
            </a:r>
          </a:p>
          <a:p>
            <a:pPr marL="457200" indent="-457200">
              <a:spcBef>
                <a:spcPts val="600"/>
              </a:spcBef>
              <a:buFont typeface="Wingdings" panose="05000000000000000000" pitchFamily="2" charset="2"/>
              <a:buChar char="v"/>
            </a:pPr>
            <a:endParaRPr lang="en-GB" sz="3400" b="1" spc="-300" dirty="0">
              <a:solidFill>
                <a:schemeClr val="accent6">
                  <a:lumMod val="50000"/>
                </a:schemeClr>
              </a:solidFill>
              <a:latin typeface="Courier New" panose="02070309020205020404" pitchFamily="49" charset="0"/>
              <a:cs typeface="Courier New" panose="02070309020205020404" pitchFamily="49" charset="0"/>
            </a:endParaRPr>
          </a:p>
          <a:p>
            <a:pPr lvl="2">
              <a:spcBef>
                <a:spcPts val="600"/>
              </a:spcBef>
            </a:pPr>
            <a:endParaRPr lang="en-GB" sz="3200" b="1" spc="-300" dirty="0">
              <a:solidFill>
                <a:schemeClr val="accent6">
                  <a:lumMod val="50000"/>
                </a:schemeClr>
              </a:solidFill>
              <a:latin typeface="Courier New" panose="02070309020205020404" pitchFamily="49" charset="0"/>
              <a:cs typeface="Courier New" panose="02070309020205020404" pitchFamily="49" charset="0"/>
            </a:endParaRPr>
          </a:p>
          <a:p>
            <a:pPr marL="457200" indent="-457200">
              <a:spcBef>
                <a:spcPts val="900"/>
              </a:spcBef>
              <a:spcAft>
                <a:spcPts val="900"/>
              </a:spcAft>
              <a:buFont typeface="Wingdings" panose="05000000000000000000" pitchFamily="2" charset="2"/>
              <a:buChar char="v"/>
            </a:pPr>
            <a:endParaRPr lang="en-GB" sz="2800" b="1" dirty="0">
              <a:solidFill>
                <a:schemeClr val="accent6">
                  <a:lumMod val="50000"/>
                </a:schemeClr>
              </a:solidFill>
            </a:endParaRPr>
          </a:p>
        </p:txBody>
      </p:sp>
    </p:spTree>
    <p:extLst>
      <p:ext uri="{BB962C8B-B14F-4D97-AF65-F5344CB8AC3E}">
        <p14:creationId xmlns:p14="http://schemas.microsoft.com/office/powerpoint/2010/main" val="152133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922055"/>
          </a:xfrm>
        </p:spPr>
        <p:txBody>
          <a:bodyPr>
            <a:noAutofit/>
          </a:bodyPr>
          <a:lstStyle/>
          <a:p>
            <a:pPr algn="ctr"/>
            <a:r>
              <a:rPr lang="en-GB" sz="4800" b="1" cap="none" dirty="0"/>
              <a:t>Modules using terraform registry</a:t>
            </a:r>
          </a:p>
        </p:txBody>
      </p:sp>
      <p:sp>
        <p:nvSpPr>
          <p:cNvPr id="3" name="Text Placeholder 2"/>
          <p:cNvSpPr>
            <a:spLocks noGrp="1"/>
          </p:cNvSpPr>
          <p:nvPr>
            <p:ph type="body" idx="1"/>
          </p:nvPr>
        </p:nvSpPr>
        <p:spPr>
          <a:xfrm>
            <a:off x="332509" y="1191490"/>
            <a:ext cx="11416146" cy="5098472"/>
          </a:xfrm>
        </p:spPr>
        <p:txBody>
          <a:bodyPr>
            <a:noAutofit/>
          </a:body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Terraform supports remote sources for modules.</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Publish the modules on the Terraform registry, it can be used in your configuration by defining that source in the module block.</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Using “Azure/</a:t>
            </a:r>
            <a:r>
              <a:rPr lang="en-GB" sz="2800" dirty="0" err="1">
                <a:solidFill>
                  <a:schemeClr val="accent6">
                    <a:lumMod val="50000"/>
                  </a:schemeClr>
                </a:solidFill>
              </a:rPr>
              <a:t>vnet</a:t>
            </a:r>
            <a:r>
              <a:rPr lang="en-GB" sz="2800" dirty="0">
                <a:solidFill>
                  <a:schemeClr val="accent6">
                    <a:lumMod val="50000"/>
                  </a:schemeClr>
                </a:solidFill>
              </a:rPr>
              <a:t>/</a:t>
            </a:r>
            <a:r>
              <a:rPr lang="en-GB" sz="2800" dirty="0" err="1">
                <a:solidFill>
                  <a:schemeClr val="accent6">
                    <a:lumMod val="50000"/>
                  </a:schemeClr>
                </a:solidFill>
              </a:rPr>
              <a:t>azurerm</a:t>
            </a:r>
            <a:r>
              <a:rPr lang="en-GB" sz="2800" dirty="0">
                <a:solidFill>
                  <a:schemeClr val="accent6">
                    <a:lumMod val="50000"/>
                  </a:schemeClr>
                </a:solidFill>
              </a:rPr>
              <a:t>” terraform registry in our lab.</a:t>
            </a:r>
          </a:p>
          <a:p>
            <a:pPr lvl="2">
              <a:spcBef>
                <a:spcPts val="600"/>
              </a:spcBef>
            </a:pPr>
            <a:r>
              <a:rPr lang="en-GB" sz="3200" spc="-300" dirty="0">
                <a:solidFill>
                  <a:schemeClr val="accent6">
                    <a:lumMod val="50000"/>
                  </a:schemeClr>
                </a:solidFill>
                <a:latin typeface="Courier New" panose="02070309020205020404" pitchFamily="49" charset="0"/>
                <a:cs typeface="Courier New" panose="02070309020205020404" pitchFamily="49" charset="0"/>
              </a:rPr>
              <a:t>module "</a:t>
            </a:r>
            <a:r>
              <a:rPr lang="en-GB" sz="3200" spc="-300" dirty="0" err="1">
                <a:solidFill>
                  <a:schemeClr val="accent6">
                    <a:lumMod val="50000"/>
                  </a:schemeClr>
                </a:solidFill>
                <a:latin typeface="Courier New" panose="02070309020205020404" pitchFamily="49" charset="0"/>
                <a:cs typeface="Courier New" panose="02070309020205020404" pitchFamily="49" charset="0"/>
              </a:rPr>
              <a:t>vnet</a:t>
            </a:r>
            <a:r>
              <a:rPr lang="en-GB" sz="3200" spc="-300" dirty="0">
                <a:solidFill>
                  <a:schemeClr val="accent6">
                    <a:lumMod val="50000"/>
                  </a:schemeClr>
                </a:solidFill>
                <a:latin typeface="Courier New" panose="02070309020205020404" pitchFamily="49" charset="0"/>
                <a:cs typeface="Courier New" panose="02070309020205020404" pitchFamily="49" charset="0"/>
              </a:rPr>
              <a:t>" {</a:t>
            </a:r>
          </a:p>
          <a:p>
            <a:pPr lvl="2">
              <a:spcBef>
                <a:spcPts val="600"/>
              </a:spcBef>
            </a:pPr>
            <a:r>
              <a:rPr lang="en-GB" sz="3200" spc="-300" dirty="0">
                <a:solidFill>
                  <a:schemeClr val="accent6">
                    <a:lumMod val="50000"/>
                  </a:schemeClr>
                </a:solidFill>
                <a:latin typeface="Courier New" panose="02070309020205020404" pitchFamily="49" charset="0"/>
                <a:cs typeface="Courier New" panose="02070309020205020404" pitchFamily="49" charset="0"/>
              </a:rPr>
              <a:t>  source    = "Azure/</a:t>
            </a:r>
            <a:r>
              <a:rPr lang="en-GB" sz="3200" spc="-300" dirty="0" err="1">
                <a:solidFill>
                  <a:schemeClr val="accent6">
                    <a:lumMod val="50000"/>
                  </a:schemeClr>
                </a:solidFill>
                <a:latin typeface="Courier New" panose="02070309020205020404" pitchFamily="49" charset="0"/>
                <a:cs typeface="Courier New" panose="02070309020205020404" pitchFamily="49" charset="0"/>
              </a:rPr>
              <a:t>vnet</a:t>
            </a:r>
            <a:r>
              <a:rPr lang="en-GB" sz="3200" spc="-300" dirty="0">
                <a:solidFill>
                  <a:schemeClr val="accent6">
                    <a:lumMod val="50000"/>
                  </a:schemeClr>
                </a:solidFill>
                <a:latin typeface="Courier New" panose="02070309020205020404" pitchFamily="49" charset="0"/>
                <a:cs typeface="Courier New" panose="02070309020205020404" pitchFamily="49" charset="0"/>
              </a:rPr>
              <a:t>/</a:t>
            </a:r>
            <a:r>
              <a:rPr lang="en-GB" sz="3200" spc="-300" dirty="0" err="1">
                <a:solidFill>
                  <a:schemeClr val="accent6">
                    <a:lumMod val="50000"/>
                  </a:schemeClr>
                </a:solidFill>
                <a:latin typeface="Courier New" panose="02070309020205020404" pitchFamily="49" charset="0"/>
                <a:cs typeface="Courier New" panose="02070309020205020404" pitchFamily="49" charset="0"/>
              </a:rPr>
              <a:t>azurerm</a:t>
            </a:r>
            <a:r>
              <a:rPr lang="en-GB" sz="3200" spc="-300" dirty="0">
                <a:solidFill>
                  <a:schemeClr val="accent6">
                    <a:lumMod val="50000"/>
                  </a:schemeClr>
                </a:solidFill>
                <a:latin typeface="Courier New" panose="02070309020205020404" pitchFamily="49" charset="0"/>
                <a:cs typeface="Courier New" panose="02070309020205020404" pitchFamily="49" charset="0"/>
              </a:rPr>
              <a:t>“</a:t>
            </a:r>
          </a:p>
          <a:p>
            <a:pPr lvl="2">
              <a:spcBef>
                <a:spcPts val="600"/>
              </a:spcBef>
            </a:pPr>
            <a:r>
              <a:rPr lang="en-GB" sz="3200" spc="-300" dirty="0">
                <a:solidFill>
                  <a:schemeClr val="accent6">
                    <a:lumMod val="50000"/>
                  </a:schemeClr>
                </a:solidFill>
                <a:latin typeface="Courier New" panose="02070309020205020404" pitchFamily="49" charset="0"/>
                <a:cs typeface="Courier New" panose="02070309020205020404" pitchFamily="49" charset="0"/>
              </a:rPr>
              <a:t>}</a:t>
            </a:r>
          </a:p>
          <a:p>
            <a:pPr marL="457200" indent="-457200">
              <a:spcBef>
                <a:spcPts val="600"/>
              </a:spcBef>
              <a:buFont typeface="Wingdings" panose="05000000000000000000" pitchFamily="2" charset="2"/>
              <a:buChar char="v"/>
            </a:pPr>
            <a:r>
              <a:rPr lang="en-GB" sz="2800" b="1" spc="-150" dirty="0">
                <a:solidFill>
                  <a:schemeClr val="accent6">
                    <a:lumMod val="50000"/>
                  </a:schemeClr>
                </a:solidFill>
                <a:cs typeface="Courier New" panose="02070309020205020404" pitchFamily="49" charset="0"/>
              </a:rPr>
              <a:t>https://registry.terraform.io/modules/Azure/vnet/azurerm/2.1.0</a:t>
            </a:r>
          </a:p>
          <a:p>
            <a:pPr lvl="2">
              <a:spcBef>
                <a:spcPts val="600"/>
              </a:spcBef>
            </a:pPr>
            <a:endParaRPr lang="en-GB" sz="3200" b="1" spc="-300" dirty="0">
              <a:solidFill>
                <a:schemeClr val="accent6">
                  <a:lumMod val="50000"/>
                </a:schemeClr>
              </a:solidFill>
              <a:latin typeface="Courier New" panose="02070309020205020404" pitchFamily="49" charset="0"/>
              <a:cs typeface="Courier New" panose="02070309020205020404" pitchFamily="49" charset="0"/>
            </a:endParaRPr>
          </a:p>
          <a:p>
            <a:pPr marL="457200" indent="-457200">
              <a:spcBef>
                <a:spcPts val="900"/>
              </a:spcBef>
              <a:spcAft>
                <a:spcPts val="900"/>
              </a:spcAft>
              <a:buFont typeface="Wingdings" panose="05000000000000000000" pitchFamily="2" charset="2"/>
              <a:buChar char="v"/>
            </a:pPr>
            <a:endParaRPr lang="en-GB" sz="2800" b="1" dirty="0">
              <a:solidFill>
                <a:schemeClr val="accent6">
                  <a:lumMod val="50000"/>
                </a:schemeClr>
              </a:solidFill>
            </a:endParaRPr>
          </a:p>
        </p:txBody>
      </p:sp>
    </p:spTree>
    <p:extLst>
      <p:ext uri="{BB962C8B-B14F-4D97-AF65-F5344CB8AC3E}">
        <p14:creationId xmlns:p14="http://schemas.microsoft.com/office/powerpoint/2010/main" val="12593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507" y="158600"/>
            <a:ext cx="10959149" cy="704999"/>
          </a:xfrm>
        </p:spPr>
        <p:txBody>
          <a:bodyPr>
            <a:noAutofit/>
          </a:bodyPr>
          <a:lstStyle/>
          <a:p>
            <a:pPr algn="ctr"/>
            <a:r>
              <a:rPr lang="en-GB" sz="4800" b="1" cap="none" dirty="0"/>
              <a:t>Redesign lab using remote module</a:t>
            </a:r>
          </a:p>
        </p:txBody>
      </p:sp>
      <p:pic>
        <p:nvPicPr>
          <p:cNvPr id="4" name="Picture 3">
            <a:extLst>
              <a:ext uri="{FF2B5EF4-FFF2-40B4-BE49-F238E27FC236}">
                <a16:creationId xmlns:a16="http://schemas.microsoft.com/office/drawing/2014/main" id="{4398E8EA-E1CC-48A0-AE1D-E03A7E1BC68A}"/>
              </a:ext>
            </a:extLst>
          </p:cNvPr>
          <p:cNvPicPr>
            <a:picLocks noChangeAspect="1"/>
          </p:cNvPicPr>
          <p:nvPr/>
        </p:nvPicPr>
        <p:blipFill>
          <a:blip r:embed="rId3"/>
          <a:stretch>
            <a:fillRect/>
          </a:stretch>
        </p:blipFill>
        <p:spPr>
          <a:xfrm>
            <a:off x="443344" y="863599"/>
            <a:ext cx="11499274" cy="5689602"/>
          </a:xfrm>
          <a:prstGeom prst="rect">
            <a:avLst/>
          </a:prstGeom>
        </p:spPr>
      </p:pic>
      <p:sp>
        <p:nvSpPr>
          <p:cNvPr id="5" name="Oval 4">
            <a:extLst>
              <a:ext uri="{FF2B5EF4-FFF2-40B4-BE49-F238E27FC236}">
                <a16:creationId xmlns:a16="http://schemas.microsoft.com/office/drawing/2014/main" id="{106F547D-2211-492E-924B-AADB4BE09A6F}"/>
              </a:ext>
            </a:extLst>
          </p:cNvPr>
          <p:cNvSpPr/>
          <p:nvPr/>
        </p:nvSpPr>
        <p:spPr>
          <a:xfrm>
            <a:off x="3366655" y="3131127"/>
            <a:ext cx="1066800" cy="704999"/>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16CAAB4E-B42C-4DB2-9658-AE777D8E8795}"/>
              </a:ext>
            </a:extLst>
          </p:cNvPr>
          <p:cNvSpPr/>
          <p:nvPr/>
        </p:nvSpPr>
        <p:spPr>
          <a:xfrm>
            <a:off x="6483928" y="4087091"/>
            <a:ext cx="1066800" cy="704999"/>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280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3757</TotalTime>
  <Words>534</Words>
  <Application>Microsoft Office PowerPoint</Application>
  <PresentationFormat>Widescreen</PresentationFormat>
  <Paragraphs>54</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Century Gothic</vt:lpstr>
      <vt:lpstr>Courier New</vt:lpstr>
      <vt:lpstr>Wingdings</vt:lpstr>
      <vt:lpstr>Wingdings 3</vt:lpstr>
      <vt:lpstr>Slice</vt:lpstr>
      <vt:lpstr>Infrastructure Automation with Terraform &amp; Azure Devops on Azure cloud</vt:lpstr>
      <vt:lpstr>Modules using terraform registry  Section 6</vt:lpstr>
      <vt:lpstr>Modules using remote source</vt:lpstr>
      <vt:lpstr>Modules using terraform registry</vt:lpstr>
      <vt:lpstr>Modules using terraform registry</vt:lpstr>
      <vt:lpstr>Modules using terraform registry</vt:lpstr>
      <vt:lpstr>Modules using terraform registry</vt:lpstr>
      <vt:lpstr>Redesign lab using remote module</vt:lpstr>
      <vt:lpstr>Demo</vt:lpstr>
      <vt:lpstr>Managing multiple environments and 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113</cp:revision>
  <dcterms:created xsi:type="dcterms:W3CDTF">2020-07-06T15:04:00Z</dcterms:created>
  <dcterms:modified xsi:type="dcterms:W3CDTF">2020-08-31T13:11:25Z</dcterms:modified>
</cp:coreProperties>
</file>