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9" r:id="rId4"/>
    <p:sldId id="274" r:id="rId5"/>
    <p:sldId id="275" r:id="rId6"/>
    <p:sldId id="276" r:id="rId7"/>
    <p:sldId id="273" r:id="rId8"/>
    <p:sldId id="270"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02/09/2020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Lets learn about Explicit dependencies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Explicit dependencies </a:t>
            </a:r>
          </a:p>
          <a:p>
            <a:r>
              <a:rPr lang="en-GB" dirty="0"/>
              <a:t>Explicit dependencies is defined by terraform user by using the </a:t>
            </a:r>
            <a:r>
              <a:rPr lang="en-GB" dirty="0" err="1"/>
              <a:t>depends_on</a:t>
            </a:r>
            <a:r>
              <a:rPr lang="en-GB" dirty="0"/>
              <a:t> meta-argument. </a:t>
            </a:r>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Explicit dependencies are used when Terraform can't "see" an implicit dependency or when you want to override the default execution plan. In these scenarios, use the </a:t>
            </a:r>
            <a:r>
              <a:rPr lang="en-GB" dirty="0" err="1"/>
              <a:t>depends_on</a:t>
            </a:r>
            <a:r>
              <a:rPr lang="en-GB" dirty="0"/>
              <a:t> meta-argument to explicitly define these dependencies. The </a:t>
            </a:r>
            <a:r>
              <a:rPr lang="en-GB" dirty="0" err="1"/>
              <a:t>depends_on</a:t>
            </a:r>
            <a:r>
              <a:rPr lang="en-GB" dirty="0"/>
              <a:t> meta-argument accepts a list of resources. </a:t>
            </a:r>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30198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there are 2 resource blocks subnet and network interface, so if you want to define an explicit dependency then you can use depends on, it is a list of resources, so using square bracket and passing the resource on which it is depending. </a:t>
            </a:r>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219289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 is the syntax to define explicit dependency, this line of code tells terraform that </a:t>
            </a:r>
            <a:r>
              <a:rPr lang="en-GB" dirty="0" err="1"/>
              <a:t>nic</a:t>
            </a:r>
            <a:r>
              <a:rPr lang="en-GB" dirty="0"/>
              <a:t> depends on subnet. So the subnet will be deployed first and then network interface.</a:t>
            </a:r>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261399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 have an example of Explicit dependency, </a:t>
            </a:r>
          </a:p>
          <a:p>
            <a:r>
              <a:rPr lang="en-GB" dirty="0"/>
              <a:t>where we are going to deploy 2 </a:t>
            </a:r>
            <a:r>
              <a:rPr lang="en-GB" dirty="0" err="1"/>
              <a:t>vnets</a:t>
            </a:r>
            <a:r>
              <a:rPr lang="en-GB" dirty="0"/>
              <a:t> in a resource group, both </a:t>
            </a:r>
            <a:r>
              <a:rPr lang="en-GB" dirty="0" err="1"/>
              <a:t>vnets</a:t>
            </a:r>
            <a:r>
              <a:rPr lang="en-GB" dirty="0"/>
              <a:t> depends on resource group using implicit dependency only so </a:t>
            </a:r>
            <a:r>
              <a:rPr lang="en-GB" dirty="0" err="1"/>
              <a:t>vnets</a:t>
            </a:r>
            <a:r>
              <a:rPr lang="en-GB" dirty="0"/>
              <a:t> will be deployed after the resource group deployment. But if you would like terraform to deploy </a:t>
            </a:r>
            <a:r>
              <a:rPr lang="en-GB" dirty="0" err="1"/>
              <a:t>vnet</a:t>
            </a:r>
            <a:r>
              <a:rPr lang="en-GB" dirty="0"/>
              <a:t>-b only after </a:t>
            </a:r>
            <a:r>
              <a:rPr lang="en-GB" dirty="0" err="1"/>
              <a:t>vnet</a:t>
            </a:r>
            <a:r>
              <a:rPr lang="en-GB" dirty="0"/>
              <a:t>-a, in that case we can override terraform behaviour and define the dependency in </a:t>
            </a:r>
            <a:r>
              <a:rPr lang="en-GB" dirty="0" err="1"/>
              <a:t>vnet</a:t>
            </a:r>
            <a:r>
              <a:rPr lang="en-GB" dirty="0"/>
              <a:t>-b resource block depends on vent A. we can also use dependency graph to trouble shoot, where terraform unable to determine the order of deployment.</a:t>
            </a: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3115498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About lab.</a:t>
            </a:r>
          </a:p>
          <a:p>
            <a:endParaRPr lang="en-GB"/>
          </a:p>
          <a:p>
            <a:r>
              <a:rPr lang="en-GB"/>
              <a:t>There </a:t>
            </a:r>
            <a:r>
              <a:rPr lang="en-GB" dirty="0"/>
              <a:t>is a command to see the dependency graph of resources, which you can see by running terraform graph command. Let us use this example in our demo and see how dependency graph will show you the changes.</a:t>
            </a:r>
          </a:p>
          <a:p>
            <a:endParaRPr lang="en-GB" dirty="0"/>
          </a:p>
          <a:p>
            <a:r>
              <a:rPr lang="en-GB" dirty="0"/>
              <a:t>Download graphviz and install it on you workstation to convert a dot format file into image.</a:t>
            </a:r>
          </a:p>
        </p:txBody>
      </p:sp>
      <p:sp>
        <p:nvSpPr>
          <p:cNvPr id="4" name="Slide Number Placeholder 3"/>
          <p:cNvSpPr>
            <a:spLocks noGrp="1"/>
          </p:cNvSpPr>
          <p:nvPr>
            <p:ph type="sldNum" sz="quarter" idx="5"/>
          </p:nvPr>
        </p:nvSpPr>
        <p:spPr/>
        <p:txBody>
          <a:bodyPr/>
          <a:lstStyle/>
          <a:p>
            <a:fld id="{A7641CA2-D29D-4576-9613-2B9DB261A8C6}" type="slidenum">
              <a:rPr lang="en-GB" smtClean="0"/>
              <a:t>8</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about dependencies, lets us learn about various ways of managing multiple environments in the next video. Stay </a:t>
            </a:r>
            <a:r>
              <a:rPr lang="en-GB" dirty="0" err="1"/>
              <a:t>tunned</a:t>
            </a:r>
            <a:r>
              <a:rPr lang="en-GB" dirty="0"/>
              <a:t>.</a:t>
            </a:r>
          </a:p>
        </p:txBody>
      </p:sp>
      <p:sp>
        <p:nvSpPr>
          <p:cNvPr id="4" name="Slide Number Placeholder 3"/>
          <p:cNvSpPr>
            <a:spLocks noGrp="1"/>
          </p:cNvSpPr>
          <p:nvPr>
            <p:ph type="sldNum" sz="quarter" idx="5"/>
          </p:nvPr>
        </p:nvSpPr>
        <p:spPr/>
        <p:txBody>
          <a:bodyPr/>
          <a:lstStyle/>
          <a:p>
            <a:fld id="{A7641CA2-D29D-4576-9613-2B9DB261A8C6}" type="slidenum">
              <a:rPr lang="en-GB" smtClean="0"/>
              <a:t>9</a:t>
            </a:fld>
            <a:endParaRPr lang="en-GB"/>
          </a:p>
        </p:txBody>
      </p:sp>
    </p:spTree>
    <p:extLst>
      <p:ext uri="{BB962C8B-B14F-4D97-AF65-F5344CB8AC3E}">
        <p14:creationId xmlns:p14="http://schemas.microsoft.com/office/powerpoint/2010/main" val="155883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Explicit Dependencies</a:t>
            </a:r>
            <a:br>
              <a:rPr lang="en-GB" sz="4800" b="1" cap="none" dirty="0"/>
            </a:br>
            <a:br>
              <a:rPr lang="en-GB" sz="4800" b="1" cap="none" dirty="0"/>
            </a:br>
            <a:r>
              <a:rPr lang="en-GB" sz="2800" b="1" cap="none" dirty="0"/>
              <a:t>Section 7</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704999"/>
          </a:xfrm>
        </p:spPr>
        <p:txBody>
          <a:bodyPr>
            <a:noAutofit/>
          </a:bodyPr>
          <a:lstStyle/>
          <a:p>
            <a:pPr algn="ctr"/>
            <a:r>
              <a:rPr lang="en-GB" sz="4800" b="1" cap="none" dirty="0"/>
              <a:t>Explicit Dependencies</a:t>
            </a:r>
          </a:p>
        </p:txBody>
      </p:sp>
      <p:sp>
        <p:nvSpPr>
          <p:cNvPr id="3" name="Text Placeholder 2"/>
          <p:cNvSpPr>
            <a:spLocks noGrp="1"/>
          </p:cNvSpPr>
          <p:nvPr>
            <p:ph type="body" idx="1"/>
          </p:nvPr>
        </p:nvSpPr>
        <p:spPr>
          <a:xfrm>
            <a:off x="332510" y="863598"/>
            <a:ext cx="11416146" cy="5634183"/>
          </a:xfrm>
        </p:spPr>
        <p:txBody>
          <a:bodyPr>
            <a:noAutofit/>
          </a:bodyPr>
          <a:lstStyle/>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Terraform user defines </a:t>
            </a:r>
            <a:r>
              <a:rPr lang="en-GB" sz="2800" b="1" dirty="0" err="1">
                <a:solidFill>
                  <a:schemeClr val="accent6">
                    <a:lumMod val="50000"/>
                  </a:schemeClr>
                </a:solidFill>
              </a:rPr>
              <a:t>ths</a:t>
            </a:r>
            <a:r>
              <a:rPr lang="en-GB" sz="2800" b="1" dirty="0">
                <a:solidFill>
                  <a:schemeClr val="accent6">
                    <a:lumMod val="50000"/>
                  </a:schemeClr>
                </a:solidFill>
              </a:rPr>
              <a:t> type of dependency.</a:t>
            </a:r>
          </a:p>
          <a:p>
            <a:pPr>
              <a:spcBef>
                <a:spcPts val="900"/>
              </a:spcBef>
              <a:spcAft>
                <a:spcPts val="900"/>
              </a:spcAft>
            </a:pPr>
            <a:endParaRPr lang="en-GB" sz="2800" b="1" dirty="0">
              <a:solidFill>
                <a:schemeClr val="accent6">
                  <a:lumMod val="50000"/>
                </a:schemeClr>
              </a:solidFill>
            </a:endParaRPr>
          </a:p>
        </p:txBody>
      </p:sp>
    </p:spTree>
    <p:extLst>
      <p:ext uri="{BB962C8B-B14F-4D97-AF65-F5344CB8AC3E}">
        <p14:creationId xmlns:p14="http://schemas.microsoft.com/office/powerpoint/2010/main" val="20210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704999"/>
          </a:xfrm>
        </p:spPr>
        <p:txBody>
          <a:bodyPr>
            <a:noAutofit/>
          </a:bodyPr>
          <a:lstStyle/>
          <a:p>
            <a:pPr algn="ctr"/>
            <a:r>
              <a:rPr lang="en-GB" sz="4800" b="1" cap="none" dirty="0"/>
              <a:t>Explicit Dependencies</a:t>
            </a:r>
          </a:p>
        </p:txBody>
      </p:sp>
      <p:sp>
        <p:nvSpPr>
          <p:cNvPr id="3" name="Text Placeholder 2"/>
          <p:cNvSpPr>
            <a:spLocks noGrp="1"/>
          </p:cNvSpPr>
          <p:nvPr>
            <p:ph type="body" idx="1"/>
          </p:nvPr>
        </p:nvSpPr>
        <p:spPr>
          <a:xfrm>
            <a:off x="332510" y="863598"/>
            <a:ext cx="11416146" cy="5634183"/>
          </a:xfrm>
        </p:spPr>
        <p:txBody>
          <a:bodyPr>
            <a:noAutofit/>
          </a:bodyPr>
          <a:lstStyle/>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Terraform user defines </a:t>
            </a:r>
            <a:r>
              <a:rPr lang="en-GB" sz="2800" dirty="0" err="1">
                <a:solidFill>
                  <a:schemeClr val="accent6">
                    <a:lumMod val="50000"/>
                  </a:schemeClr>
                </a:solidFill>
              </a:rPr>
              <a:t>ths</a:t>
            </a:r>
            <a:r>
              <a:rPr lang="en-GB" sz="2800" dirty="0">
                <a:solidFill>
                  <a:schemeClr val="accent6">
                    <a:lumMod val="50000"/>
                  </a:schemeClr>
                </a:solidFill>
              </a:rPr>
              <a:t> type of dependency.</a:t>
            </a:r>
          </a:p>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Using the </a:t>
            </a:r>
            <a:r>
              <a:rPr lang="en-GB" sz="2800" b="1" dirty="0" err="1">
                <a:solidFill>
                  <a:schemeClr val="accent6">
                    <a:lumMod val="50000"/>
                  </a:schemeClr>
                </a:solidFill>
              </a:rPr>
              <a:t>depends_on</a:t>
            </a:r>
            <a:r>
              <a:rPr lang="en-GB" sz="2800" b="1" dirty="0">
                <a:solidFill>
                  <a:schemeClr val="accent6">
                    <a:lumMod val="50000"/>
                  </a:schemeClr>
                </a:solidFill>
              </a:rPr>
              <a:t> meta-argument in resource block</a:t>
            </a:r>
          </a:p>
          <a:p>
            <a:pPr marL="457200" indent="-457200">
              <a:spcBef>
                <a:spcPts val="900"/>
              </a:spcBef>
              <a:spcAft>
                <a:spcPts val="900"/>
              </a:spcAft>
              <a:buFont typeface="Wingdings" panose="05000000000000000000" pitchFamily="2" charset="2"/>
              <a:buChar char="v"/>
            </a:pPr>
            <a:endParaRPr lang="en-GB" sz="2800" b="1" dirty="0">
              <a:solidFill>
                <a:schemeClr val="accent6">
                  <a:lumMod val="50000"/>
                </a:schemeClr>
              </a:solidFill>
            </a:endParaRPr>
          </a:p>
        </p:txBody>
      </p:sp>
    </p:spTree>
    <p:extLst>
      <p:ext uri="{BB962C8B-B14F-4D97-AF65-F5344CB8AC3E}">
        <p14:creationId xmlns:p14="http://schemas.microsoft.com/office/powerpoint/2010/main" val="90495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704999"/>
          </a:xfrm>
        </p:spPr>
        <p:txBody>
          <a:bodyPr>
            <a:noAutofit/>
          </a:bodyPr>
          <a:lstStyle/>
          <a:p>
            <a:pPr algn="ctr"/>
            <a:r>
              <a:rPr lang="en-GB" sz="4800" b="1" cap="none" dirty="0"/>
              <a:t>Explicit Dependencies</a:t>
            </a:r>
          </a:p>
        </p:txBody>
      </p:sp>
      <p:sp>
        <p:nvSpPr>
          <p:cNvPr id="3" name="Text Placeholder 2"/>
          <p:cNvSpPr>
            <a:spLocks noGrp="1"/>
          </p:cNvSpPr>
          <p:nvPr>
            <p:ph type="body" idx="1"/>
          </p:nvPr>
        </p:nvSpPr>
        <p:spPr>
          <a:xfrm>
            <a:off x="332510" y="863598"/>
            <a:ext cx="11416146" cy="5634183"/>
          </a:xfrm>
        </p:spPr>
        <p:txBody>
          <a:bodyPr>
            <a:noAutofit/>
          </a:bodyPr>
          <a:lstStyle/>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Terraform user defines </a:t>
            </a:r>
            <a:r>
              <a:rPr lang="en-GB" sz="2800" dirty="0" err="1">
                <a:solidFill>
                  <a:schemeClr val="accent6">
                    <a:lumMod val="50000"/>
                  </a:schemeClr>
                </a:solidFill>
              </a:rPr>
              <a:t>ths</a:t>
            </a:r>
            <a:r>
              <a:rPr lang="en-GB" sz="2800" dirty="0">
                <a:solidFill>
                  <a:schemeClr val="accent6">
                    <a:lumMod val="50000"/>
                  </a:schemeClr>
                </a:solidFill>
              </a:rPr>
              <a:t> type of dependency.</a:t>
            </a:r>
          </a:p>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Using the </a:t>
            </a:r>
            <a:r>
              <a:rPr lang="en-GB" sz="2800" dirty="0" err="1">
                <a:solidFill>
                  <a:schemeClr val="accent6">
                    <a:lumMod val="50000"/>
                  </a:schemeClr>
                </a:solidFill>
              </a:rPr>
              <a:t>depends_on</a:t>
            </a:r>
            <a:r>
              <a:rPr lang="en-GB" sz="2800" dirty="0">
                <a:solidFill>
                  <a:schemeClr val="accent6">
                    <a:lumMod val="50000"/>
                  </a:schemeClr>
                </a:solidFill>
              </a:rPr>
              <a:t> meta-argument in resource block</a:t>
            </a:r>
          </a:p>
          <a:p>
            <a:pPr>
              <a:spcBef>
                <a:spcPts val="900"/>
              </a:spcBef>
              <a:spcAft>
                <a:spcPts val="900"/>
              </a:spcAft>
            </a:pPr>
            <a:r>
              <a:rPr lang="en-GB" sz="2800" b="1" dirty="0">
                <a:solidFill>
                  <a:schemeClr val="accent6">
                    <a:lumMod val="50000"/>
                  </a:schemeClr>
                </a:solidFill>
              </a:rPr>
              <a:t>Example</a:t>
            </a:r>
          </a:p>
          <a:p>
            <a:pPr lvl="1">
              <a:spcBef>
                <a:spcPts val="900"/>
              </a:spcBef>
              <a:spcAft>
                <a:spcPts val="900"/>
              </a:spcAft>
            </a:pPr>
            <a:r>
              <a:rPr lang="en-GB" sz="3200" b="1" spc="-150" dirty="0">
                <a:solidFill>
                  <a:schemeClr val="accent6">
                    <a:lumMod val="50000"/>
                  </a:schemeClr>
                </a:solidFill>
                <a:latin typeface="Courier New" panose="02070309020205020404" pitchFamily="49" charset="0"/>
                <a:cs typeface="Courier New" panose="02070309020205020404" pitchFamily="49" charset="0"/>
              </a:rPr>
              <a:t>resource "</a:t>
            </a:r>
            <a:r>
              <a:rPr lang="en-GB" sz="3200" b="1" spc="-150" dirty="0" err="1">
                <a:solidFill>
                  <a:schemeClr val="accent6">
                    <a:lumMod val="50000"/>
                  </a:schemeClr>
                </a:solidFill>
                <a:latin typeface="Courier New" panose="02070309020205020404" pitchFamily="49" charset="0"/>
                <a:cs typeface="Courier New" panose="02070309020205020404" pitchFamily="49" charset="0"/>
              </a:rPr>
              <a:t>azurerm_subnet</a:t>
            </a:r>
            <a:r>
              <a:rPr lang="en-GB" sz="3200" b="1" spc="-150" dirty="0">
                <a:solidFill>
                  <a:schemeClr val="accent6">
                    <a:lumMod val="50000"/>
                  </a:schemeClr>
                </a:solidFill>
                <a:latin typeface="Courier New" panose="02070309020205020404" pitchFamily="49" charset="0"/>
                <a:cs typeface="Courier New" panose="02070309020205020404" pitchFamily="49" charset="0"/>
              </a:rPr>
              <a:t>" “sub01" {</a:t>
            </a:r>
          </a:p>
          <a:p>
            <a:pPr lvl="1">
              <a:spcBef>
                <a:spcPts val="900"/>
              </a:spcBef>
              <a:spcAft>
                <a:spcPts val="900"/>
              </a:spcAft>
            </a:pPr>
            <a:r>
              <a:rPr lang="en-GB" sz="3200" b="1" spc="-150" dirty="0">
                <a:solidFill>
                  <a:schemeClr val="accent6">
                    <a:lumMod val="50000"/>
                  </a:schemeClr>
                </a:solidFill>
                <a:latin typeface="Courier New" panose="02070309020205020404" pitchFamily="49" charset="0"/>
                <a:cs typeface="Courier New" panose="02070309020205020404" pitchFamily="49" charset="0"/>
              </a:rPr>
              <a:t>}</a:t>
            </a:r>
          </a:p>
          <a:p>
            <a:pPr lvl="1">
              <a:spcBef>
                <a:spcPts val="900"/>
              </a:spcBef>
              <a:spcAft>
                <a:spcPts val="900"/>
              </a:spcAft>
            </a:pPr>
            <a:r>
              <a:rPr lang="en-GB" sz="3200" b="1" spc="-150" dirty="0">
                <a:solidFill>
                  <a:schemeClr val="accent6">
                    <a:lumMod val="50000"/>
                  </a:schemeClr>
                </a:solidFill>
                <a:effectLst/>
                <a:latin typeface="Courier New" panose="02070309020205020404" pitchFamily="49" charset="0"/>
                <a:cs typeface="Courier New" panose="02070309020205020404" pitchFamily="49" charset="0"/>
              </a:rPr>
              <a:t>resource "</a:t>
            </a:r>
            <a:r>
              <a:rPr lang="en-GB" sz="3200" b="1" spc="-150" dirty="0" err="1">
                <a:solidFill>
                  <a:schemeClr val="accent6">
                    <a:lumMod val="50000"/>
                  </a:schemeClr>
                </a:solidFill>
                <a:effectLst/>
                <a:latin typeface="Courier New" panose="02070309020205020404" pitchFamily="49" charset="0"/>
                <a:cs typeface="Courier New" panose="02070309020205020404" pitchFamily="49" charset="0"/>
              </a:rPr>
              <a:t>azurerm_network_interface</a:t>
            </a:r>
            <a:r>
              <a:rPr lang="en-GB" sz="3200" b="1" spc="-150" dirty="0">
                <a:solidFill>
                  <a:schemeClr val="accent6">
                    <a:lumMod val="50000"/>
                  </a:schemeClr>
                </a:solidFill>
                <a:effectLst/>
                <a:latin typeface="Courier New" panose="02070309020205020404" pitchFamily="49" charset="0"/>
                <a:cs typeface="Courier New" panose="02070309020205020404" pitchFamily="49" charset="0"/>
              </a:rPr>
              <a:t>" “nic01" {</a:t>
            </a:r>
          </a:p>
          <a:p>
            <a:pPr lvl="1"/>
            <a:r>
              <a:rPr lang="en-GB" sz="3200" b="1" spc="-150" dirty="0">
                <a:solidFill>
                  <a:schemeClr val="accent6">
                    <a:lumMod val="50000"/>
                  </a:schemeClr>
                </a:solidFill>
                <a:effectLst/>
                <a:latin typeface="Courier New" panose="02070309020205020404" pitchFamily="49" charset="0"/>
                <a:cs typeface="Courier New" panose="02070309020205020404" pitchFamily="49" charset="0"/>
              </a:rPr>
              <a:t> </a:t>
            </a:r>
            <a:r>
              <a:rPr lang="en-GB" sz="3200" b="1" spc="-150" dirty="0" err="1">
                <a:solidFill>
                  <a:schemeClr val="accent6">
                    <a:lumMod val="50000"/>
                  </a:schemeClr>
                </a:solidFill>
                <a:effectLst/>
                <a:latin typeface="Courier New" panose="02070309020205020404" pitchFamily="49" charset="0"/>
                <a:cs typeface="Courier New" panose="02070309020205020404" pitchFamily="49" charset="0"/>
              </a:rPr>
              <a:t>depends_on</a:t>
            </a:r>
            <a:r>
              <a:rPr lang="en-GB" sz="3200" b="1" spc="-150" dirty="0">
                <a:solidFill>
                  <a:schemeClr val="accent6">
                    <a:lumMod val="50000"/>
                  </a:schemeClr>
                </a:solidFill>
                <a:effectLst/>
                <a:latin typeface="Courier New" panose="02070309020205020404" pitchFamily="49" charset="0"/>
                <a:cs typeface="Courier New" panose="02070309020205020404" pitchFamily="49" charset="0"/>
              </a:rPr>
              <a:t>=[azurerm_subnet.sub01]</a:t>
            </a:r>
          </a:p>
          <a:p>
            <a:pPr lvl="1"/>
            <a:r>
              <a:rPr lang="en-GB" sz="3200" b="1" spc="-150" dirty="0">
                <a:solidFill>
                  <a:schemeClr val="accent6">
                    <a:lumMod val="50000"/>
                  </a:schemeClr>
                </a:solidFill>
                <a:effectLst/>
                <a:latin typeface="Courier New" panose="02070309020205020404" pitchFamily="49" charset="0"/>
                <a:cs typeface="Courier New" panose="02070309020205020404" pitchFamily="49" charset="0"/>
              </a:rPr>
              <a:t>}</a:t>
            </a:r>
          </a:p>
          <a:p>
            <a:pPr marL="457200" indent="-457200">
              <a:spcBef>
                <a:spcPts val="900"/>
              </a:spcBef>
              <a:spcAft>
                <a:spcPts val="900"/>
              </a:spcAft>
              <a:buFont typeface="Wingdings" panose="05000000000000000000" pitchFamily="2" charset="2"/>
              <a:buChar char="v"/>
            </a:pPr>
            <a:endParaRPr lang="en-GB" sz="2800" b="1" dirty="0">
              <a:solidFill>
                <a:schemeClr val="accent6">
                  <a:lumMod val="50000"/>
                </a:schemeClr>
              </a:solidFill>
            </a:endParaRPr>
          </a:p>
        </p:txBody>
      </p:sp>
    </p:spTree>
    <p:extLst>
      <p:ext uri="{BB962C8B-B14F-4D97-AF65-F5344CB8AC3E}">
        <p14:creationId xmlns:p14="http://schemas.microsoft.com/office/powerpoint/2010/main" val="362803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704999"/>
          </a:xfrm>
        </p:spPr>
        <p:txBody>
          <a:bodyPr>
            <a:noAutofit/>
          </a:bodyPr>
          <a:lstStyle/>
          <a:p>
            <a:pPr algn="ctr"/>
            <a:r>
              <a:rPr lang="en-GB" sz="4800" b="1" cap="none" dirty="0"/>
              <a:t>Explicit Dependencies</a:t>
            </a:r>
          </a:p>
        </p:txBody>
      </p:sp>
      <p:sp>
        <p:nvSpPr>
          <p:cNvPr id="3" name="Text Placeholder 2"/>
          <p:cNvSpPr>
            <a:spLocks noGrp="1"/>
          </p:cNvSpPr>
          <p:nvPr>
            <p:ph type="body" idx="1"/>
          </p:nvPr>
        </p:nvSpPr>
        <p:spPr>
          <a:xfrm>
            <a:off x="332510" y="863598"/>
            <a:ext cx="11416146" cy="5634183"/>
          </a:xfrm>
        </p:spPr>
        <p:txBody>
          <a:bodyPr>
            <a:noAutofit/>
          </a:bodyPr>
          <a:lstStyle/>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Terraform user defines </a:t>
            </a:r>
            <a:r>
              <a:rPr lang="en-GB" sz="2800" dirty="0" err="1">
                <a:solidFill>
                  <a:schemeClr val="accent6">
                    <a:lumMod val="50000"/>
                  </a:schemeClr>
                </a:solidFill>
              </a:rPr>
              <a:t>ths</a:t>
            </a:r>
            <a:r>
              <a:rPr lang="en-GB" sz="2800" dirty="0">
                <a:solidFill>
                  <a:schemeClr val="accent6">
                    <a:lumMod val="50000"/>
                  </a:schemeClr>
                </a:solidFill>
              </a:rPr>
              <a:t> type of dependency.</a:t>
            </a:r>
          </a:p>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Using the </a:t>
            </a:r>
            <a:r>
              <a:rPr lang="en-GB" sz="2800" dirty="0" err="1">
                <a:solidFill>
                  <a:schemeClr val="accent6">
                    <a:lumMod val="50000"/>
                  </a:schemeClr>
                </a:solidFill>
              </a:rPr>
              <a:t>depends_on</a:t>
            </a:r>
            <a:r>
              <a:rPr lang="en-GB" sz="2800" dirty="0">
                <a:solidFill>
                  <a:schemeClr val="accent6">
                    <a:lumMod val="50000"/>
                  </a:schemeClr>
                </a:solidFill>
              </a:rPr>
              <a:t> meta-argument in resource block</a:t>
            </a:r>
          </a:p>
          <a:p>
            <a:pPr>
              <a:spcBef>
                <a:spcPts val="900"/>
              </a:spcBef>
              <a:spcAft>
                <a:spcPts val="900"/>
              </a:spcAft>
            </a:pPr>
            <a:r>
              <a:rPr lang="en-GB" sz="2800" dirty="0">
                <a:solidFill>
                  <a:schemeClr val="accent6">
                    <a:lumMod val="50000"/>
                  </a:schemeClr>
                </a:solidFill>
              </a:rPr>
              <a:t>Example</a:t>
            </a:r>
          </a:p>
          <a:p>
            <a:pPr lvl="1">
              <a:spcBef>
                <a:spcPts val="900"/>
              </a:spcBef>
              <a:spcAft>
                <a:spcPts val="900"/>
              </a:spcAft>
            </a:pPr>
            <a:r>
              <a:rPr lang="en-GB" sz="3200" spc="-150" dirty="0">
                <a:solidFill>
                  <a:schemeClr val="accent6">
                    <a:lumMod val="50000"/>
                  </a:schemeClr>
                </a:solidFill>
                <a:latin typeface="Courier New" panose="02070309020205020404" pitchFamily="49" charset="0"/>
                <a:cs typeface="Courier New" panose="02070309020205020404" pitchFamily="49" charset="0"/>
              </a:rPr>
              <a:t>resource "</a:t>
            </a:r>
            <a:r>
              <a:rPr lang="en-GB" sz="3200" spc="-150" dirty="0" err="1">
                <a:solidFill>
                  <a:schemeClr val="accent6">
                    <a:lumMod val="50000"/>
                  </a:schemeClr>
                </a:solidFill>
                <a:latin typeface="Courier New" panose="02070309020205020404" pitchFamily="49" charset="0"/>
                <a:cs typeface="Courier New" panose="02070309020205020404" pitchFamily="49" charset="0"/>
              </a:rPr>
              <a:t>azurerm_subnet</a:t>
            </a:r>
            <a:r>
              <a:rPr lang="en-GB" sz="3200" spc="-150" dirty="0">
                <a:solidFill>
                  <a:schemeClr val="accent6">
                    <a:lumMod val="50000"/>
                  </a:schemeClr>
                </a:solidFill>
                <a:latin typeface="Courier New" panose="02070309020205020404" pitchFamily="49" charset="0"/>
                <a:cs typeface="Courier New" panose="02070309020205020404" pitchFamily="49" charset="0"/>
              </a:rPr>
              <a:t>" “sub01" {</a:t>
            </a:r>
          </a:p>
          <a:p>
            <a:pPr lvl="1">
              <a:spcBef>
                <a:spcPts val="900"/>
              </a:spcBef>
              <a:spcAft>
                <a:spcPts val="900"/>
              </a:spcAft>
            </a:pPr>
            <a:r>
              <a:rPr lang="en-GB" sz="3200" spc="-150" dirty="0">
                <a:solidFill>
                  <a:schemeClr val="accent6">
                    <a:lumMod val="50000"/>
                  </a:schemeClr>
                </a:solidFill>
                <a:latin typeface="Courier New" panose="02070309020205020404" pitchFamily="49" charset="0"/>
                <a:cs typeface="Courier New" panose="02070309020205020404" pitchFamily="49" charset="0"/>
              </a:rPr>
              <a:t>}</a:t>
            </a:r>
          </a:p>
          <a:p>
            <a:pPr lvl="1">
              <a:spcBef>
                <a:spcPts val="900"/>
              </a:spcBef>
              <a:spcAft>
                <a:spcPts val="900"/>
              </a:spcAft>
            </a:pPr>
            <a:r>
              <a:rPr lang="en-GB" sz="3200" spc="-150" dirty="0">
                <a:solidFill>
                  <a:schemeClr val="accent6">
                    <a:lumMod val="50000"/>
                  </a:schemeClr>
                </a:solidFill>
                <a:effectLst/>
                <a:latin typeface="Courier New" panose="02070309020205020404" pitchFamily="49" charset="0"/>
                <a:cs typeface="Courier New" panose="02070309020205020404" pitchFamily="49" charset="0"/>
              </a:rPr>
              <a:t>resource "</a:t>
            </a:r>
            <a:r>
              <a:rPr lang="en-GB" sz="3200" spc="-150" dirty="0" err="1">
                <a:solidFill>
                  <a:schemeClr val="accent6">
                    <a:lumMod val="50000"/>
                  </a:schemeClr>
                </a:solidFill>
                <a:effectLst/>
                <a:latin typeface="Courier New" panose="02070309020205020404" pitchFamily="49" charset="0"/>
                <a:cs typeface="Courier New" panose="02070309020205020404" pitchFamily="49" charset="0"/>
              </a:rPr>
              <a:t>azurerm_network_interface</a:t>
            </a:r>
            <a:r>
              <a:rPr lang="en-GB" sz="3200" spc="-150" dirty="0">
                <a:solidFill>
                  <a:schemeClr val="accent6">
                    <a:lumMod val="50000"/>
                  </a:schemeClr>
                </a:solidFill>
                <a:effectLst/>
                <a:latin typeface="Courier New" panose="02070309020205020404" pitchFamily="49" charset="0"/>
                <a:cs typeface="Courier New" panose="02070309020205020404" pitchFamily="49" charset="0"/>
              </a:rPr>
              <a:t>" “nic01" {</a:t>
            </a:r>
          </a:p>
          <a:p>
            <a:pPr lvl="1"/>
            <a:r>
              <a:rPr lang="en-GB" sz="3200" b="1" spc="-150" dirty="0">
                <a:solidFill>
                  <a:schemeClr val="accent6">
                    <a:lumMod val="50000"/>
                  </a:schemeClr>
                </a:solidFill>
                <a:effectLst/>
                <a:latin typeface="Courier New" panose="02070309020205020404" pitchFamily="49" charset="0"/>
                <a:cs typeface="Courier New" panose="02070309020205020404" pitchFamily="49" charset="0"/>
              </a:rPr>
              <a:t> </a:t>
            </a:r>
            <a:r>
              <a:rPr lang="en-GB" sz="3200" b="1" spc="-150" dirty="0" err="1">
                <a:solidFill>
                  <a:schemeClr val="accent6">
                    <a:lumMod val="50000"/>
                  </a:schemeClr>
                </a:solidFill>
                <a:effectLst/>
                <a:latin typeface="Courier New" panose="02070309020205020404" pitchFamily="49" charset="0"/>
                <a:cs typeface="Courier New" panose="02070309020205020404" pitchFamily="49" charset="0"/>
              </a:rPr>
              <a:t>depends_on</a:t>
            </a:r>
            <a:r>
              <a:rPr lang="en-GB" sz="3200" b="1" spc="-150" dirty="0">
                <a:solidFill>
                  <a:schemeClr val="accent6">
                    <a:lumMod val="50000"/>
                  </a:schemeClr>
                </a:solidFill>
                <a:effectLst/>
                <a:latin typeface="Courier New" panose="02070309020205020404" pitchFamily="49" charset="0"/>
                <a:cs typeface="Courier New" panose="02070309020205020404" pitchFamily="49" charset="0"/>
              </a:rPr>
              <a:t>=[azurerm_subnet.sub01]</a:t>
            </a:r>
          </a:p>
          <a:p>
            <a:pPr lvl="1"/>
            <a:r>
              <a:rPr lang="en-GB" sz="3200" spc="-150" dirty="0">
                <a:solidFill>
                  <a:schemeClr val="accent6">
                    <a:lumMod val="50000"/>
                  </a:schemeClr>
                </a:solidFill>
                <a:effectLst/>
                <a:latin typeface="Courier New" panose="02070309020205020404" pitchFamily="49" charset="0"/>
                <a:cs typeface="Courier New" panose="02070309020205020404" pitchFamily="49" charset="0"/>
              </a:rPr>
              <a:t>}</a:t>
            </a:r>
          </a:p>
          <a:p>
            <a:pPr marL="457200" indent="-457200">
              <a:spcBef>
                <a:spcPts val="900"/>
              </a:spcBef>
              <a:spcAft>
                <a:spcPts val="900"/>
              </a:spcAft>
              <a:buFont typeface="Wingdings" panose="05000000000000000000" pitchFamily="2" charset="2"/>
              <a:buChar char="v"/>
            </a:pPr>
            <a:endParaRPr lang="en-GB" sz="2800" b="1" dirty="0">
              <a:solidFill>
                <a:schemeClr val="accent6">
                  <a:lumMod val="50000"/>
                </a:schemeClr>
              </a:solidFill>
            </a:endParaRPr>
          </a:p>
        </p:txBody>
      </p:sp>
    </p:spTree>
    <p:extLst>
      <p:ext uri="{BB962C8B-B14F-4D97-AF65-F5344CB8AC3E}">
        <p14:creationId xmlns:p14="http://schemas.microsoft.com/office/powerpoint/2010/main" val="914162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507" y="158600"/>
            <a:ext cx="10959149" cy="704999"/>
          </a:xfrm>
        </p:spPr>
        <p:txBody>
          <a:bodyPr>
            <a:noAutofit/>
          </a:bodyPr>
          <a:lstStyle/>
          <a:p>
            <a:pPr algn="ctr"/>
            <a:r>
              <a:rPr lang="en-GB" sz="4800" b="1" cap="none" dirty="0"/>
              <a:t>Example of Explicit Dependency</a:t>
            </a:r>
          </a:p>
        </p:txBody>
      </p:sp>
      <p:pic>
        <p:nvPicPr>
          <p:cNvPr id="5" name="Picture 4">
            <a:extLst>
              <a:ext uri="{FF2B5EF4-FFF2-40B4-BE49-F238E27FC236}">
                <a16:creationId xmlns:a16="http://schemas.microsoft.com/office/drawing/2014/main" id="{DD50F2E5-59A0-40D3-897C-0F789535256E}"/>
              </a:ext>
            </a:extLst>
          </p:cNvPr>
          <p:cNvPicPr>
            <a:picLocks noChangeAspect="1"/>
          </p:cNvPicPr>
          <p:nvPr/>
        </p:nvPicPr>
        <p:blipFill>
          <a:blip r:embed="rId3"/>
          <a:stretch>
            <a:fillRect/>
          </a:stretch>
        </p:blipFill>
        <p:spPr>
          <a:xfrm>
            <a:off x="1662545" y="1416767"/>
            <a:ext cx="9027476" cy="4097342"/>
          </a:xfrm>
          <a:prstGeom prst="rect">
            <a:avLst/>
          </a:prstGeom>
        </p:spPr>
      </p:pic>
    </p:spTree>
    <p:extLst>
      <p:ext uri="{BB962C8B-B14F-4D97-AF65-F5344CB8AC3E}">
        <p14:creationId xmlns:p14="http://schemas.microsoft.com/office/powerpoint/2010/main" val="219280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106463"/>
            <a:ext cx="10959149" cy="1330038"/>
          </a:xfrm>
        </p:spPr>
        <p:txBody>
          <a:bodyPr>
            <a:normAutofit/>
          </a:bodyPr>
          <a:lstStyle/>
          <a:p>
            <a:pPr algn="ctr"/>
            <a:r>
              <a:rPr lang="en-GB" sz="4800" b="1" cap="none" dirty="0"/>
              <a:t>Demo</a:t>
            </a:r>
            <a:endParaRPr lang="en-GB" sz="2800" b="1" cap="none" dirty="0"/>
          </a:p>
        </p:txBody>
      </p:sp>
      <p:sp>
        <p:nvSpPr>
          <p:cNvPr id="3" name="TextBox 2">
            <a:extLst>
              <a:ext uri="{FF2B5EF4-FFF2-40B4-BE49-F238E27FC236}">
                <a16:creationId xmlns:a16="http://schemas.microsoft.com/office/drawing/2014/main" id="{D85E8EC3-7D5F-4EB9-8ED9-70D7880B028F}"/>
              </a:ext>
            </a:extLst>
          </p:cNvPr>
          <p:cNvSpPr txBox="1"/>
          <p:nvPr/>
        </p:nvSpPr>
        <p:spPr>
          <a:xfrm>
            <a:off x="616425" y="1674073"/>
            <a:ext cx="10813575" cy="4194738"/>
          </a:xfrm>
          <a:prstGeom prst="rect">
            <a:avLst/>
          </a:prstGeom>
          <a:noFill/>
        </p:spPr>
        <p:txBody>
          <a:bodyPr wrap="square" rtlCol="0">
            <a:spAutoFit/>
          </a:bodyPr>
          <a:lstStyle/>
          <a:p>
            <a:pPr marL="457200" indent="-457200">
              <a:lnSpc>
                <a:spcPct val="150000"/>
              </a:lnSpc>
              <a:spcBef>
                <a:spcPts val="1200"/>
              </a:spcBef>
              <a:spcAft>
                <a:spcPts val="1200"/>
              </a:spcAft>
              <a:buFont typeface="Wingdings" panose="05000000000000000000" pitchFamily="2" charset="2"/>
              <a:buChar char="v"/>
            </a:pPr>
            <a:r>
              <a:rPr lang="en-GB" sz="2800" b="1" cap="none" dirty="0">
                <a:solidFill>
                  <a:schemeClr val="accent6">
                    <a:lumMod val="50000"/>
                  </a:schemeClr>
                </a:solidFill>
              </a:rPr>
              <a:t>The output of terraform graph is in the DOT format, which can easily be converted to an image by making use of dot </a:t>
            </a:r>
            <a:br>
              <a:rPr lang="en-GB" sz="2800" b="1" cap="none" dirty="0">
                <a:solidFill>
                  <a:schemeClr val="accent6">
                    <a:lumMod val="50000"/>
                  </a:schemeClr>
                </a:solidFill>
              </a:rPr>
            </a:br>
            <a:r>
              <a:rPr lang="en-GB" sz="2800" b="1" cap="none" dirty="0">
                <a:solidFill>
                  <a:schemeClr val="accent6">
                    <a:lumMod val="50000"/>
                  </a:schemeClr>
                </a:solidFill>
              </a:rPr>
              <a:t>provided by </a:t>
            </a:r>
            <a:r>
              <a:rPr lang="en-GB" sz="2800" b="1" dirty="0">
                <a:solidFill>
                  <a:schemeClr val="accent6">
                    <a:lumMod val="50000"/>
                  </a:schemeClr>
                </a:solidFill>
              </a:rPr>
              <a:t>G</a:t>
            </a:r>
            <a:r>
              <a:rPr lang="en-GB" sz="2800" b="1" cap="none" dirty="0">
                <a:solidFill>
                  <a:schemeClr val="accent6">
                    <a:lumMod val="50000"/>
                  </a:schemeClr>
                </a:solidFill>
              </a:rPr>
              <a:t>raphviz.    </a:t>
            </a:r>
            <a:br>
              <a:rPr lang="en-GB" sz="2800" b="1" cap="none" dirty="0">
                <a:solidFill>
                  <a:schemeClr val="accent6">
                    <a:lumMod val="50000"/>
                  </a:schemeClr>
                </a:solidFill>
              </a:rPr>
            </a:br>
            <a:r>
              <a:rPr lang="en-GB" sz="2800" b="1" cap="none" dirty="0">
                <a:solidFill>
                  <a:schemeClr val="accent6">
                    <a:lumMod val="50000"/>
                  </a:schemeClr>
                </a:solidFill>
                <a:latin typeface="Courier New" panose="02070309020205020404" pitchFamily="49" charset="0"/>
                <a:cs typeface="Courier New" panose="02070309020205020404" pitchFamily="49" charset="0"/>
              </a:rPr>
              <a:t>Terraform graph | dot -</a:t>
            </a:r>
            <a:r>
              <a:rPr lang="en-GB" sz="2800" b="1" cap="none" dirty="0" err="1">
                <a:solidFill>
                  <a:schemeClr val="accent6">
                    <a:lumMod val="50000"/>
                  </a:schemeClr>
                </a:solidFill>
                <a:latin typeface="Courier New" panose="02070309020205020404" pitchFamily="49" charset="0"/>
                <a:cs typeface="Courier New" panose="02070309020205020404" pitchFamily="49" charset="0"/>
              </a:rPr>
              <a:t>tsvg</a:t>
            </a:r>
            <a:r>
              <a:rPr lang="en-GB" sz="2800" b="1" cap="none" dirty="0">
                <a:solidFill>
                  <a:schemeClr val="accent6">
                    <a:lumMod val="50000"/>
                  </a:schemeClr>
                </a:solidFill>
                <a:latin typeface="Courier New" panose="02070309020205020404" pitchFamily="49" charset="0"/>
                <a:cs typeface="Courier New" panose="02070309020205020404" pitchFamily="49" charset="0"/>
              </a:rPr>
              <a:t> &gt; </a:t>
            </a:r>
            <a:r>
              <a:rPr lang="en-GB" sz="2800" b="1" cap="none" dirty="0" err="1">
                <a:solidFill>
                  <a:schemeClr val="accent6">
                    <a:lumMod val="50000"/>
                  </a:schemeClr>
                </a:solidFill>
                <a:latin typeface="Courier New" panose="02070309020205020404" pitchFamily="49" charset="0"/>
                <a:cs typeface="Courier New" panose="02070309020205020404" pitchFamily="49" charset="0"/>
              </a:rPr>
              <a:t>graph.Svg</a:t>
            </a:r>
            <a:endParaRPr lang="en-GB" sz="2800" b="1" cap="none" dirty="0">
              <a:solidFill>
                <a:schemeClr val="accent6">
                  <a:lumMod val="50000"/>
                </a:schemeClr>
              </a:solidFill>
              <a:latin typeface="Courier New" panose="02070309020205020404" pitchFamily="49" charset="0"/>
              <a:cs typeface="Courier New" panose="02070309020205020404" pitchFamily="49" charset="0"/>
            </a:endParaRPr>
          </a:p>
          <a:p>
            <a:pPr marL="457200" indent="-457200" algn="just">
              <a:lnSpc>
                <a:spcPct val="150000"/>
              </a:lnSpc>
              <a:spcBef>
                <a:spcPts val="1200"/>
              </a:spcBef>
              <a:spcAft>
                <a:spcPts val="1200"/>
              </a:spcAf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Download graphviz and install it on you workstation to convert a dot format file into image.</a:t>
            </a:r>
          </a:p>
        </p:txBody>
      </p:sp>
    </p:spTree>
    <p:extLst>
      <p:ext uri="{BB962C8B-B14F-4D97-AF65-F5344CB8AC3E}">
        <p14:creationId xmlns:p14="http://schemas.microsoft.com/office/powerpoint/2010/main" val="204469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Managing Multiple Environments Using Workspaces</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4562</TotalTime>
  <Words>572</Words>
  <Application>Microsoft Office PowerPoint</Application>
  <PresentationFormat>Widescreen</PresentationFormat>
  <Paragraphs>56</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Century Gothic</vt:lpstr>
      <vt:lpstr>Courier New</vt:lpstr>
      <vt:lpstr>Wingdings</vt:lpstr>
      <vt:lpstr>Wingdings 3</vt:lpstr>
      <vt:lpstr>Slice</vt:lpstr>
      <vt:lpstr>Infrastructure Automation with Terraform &amp; Azure Devops on Azure cloud</vt:lpstr>
      <vt:lpstr>Explicit Dependencies  Section 7</vt:lpstr>
      <vt:lpstr>Explicit Dependencies</vt:lpstr>
      <vt:lpstr>Explicit Dependencies</vt:lpstr>
      <vt:lpstr>Explicit Dependencies</vt:lpstr>
      <vt:lpstr>Explicit Dependencies</vt:lpstr>
      <vt:lpstr>Example of Explicit Dependency</vt:lpstr>
      <vt:lpstr>Demo</vt:lpstr>
      <vt:lpstr>Managing Multiple Environments Using Workspaces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116</cp:revision>
  <dcterms:created xsi:type="dcterms:W3CDTF">2020-07-06T15:04:00Z</dcterms:created>
  <dcterms:modified xsi:type="dcterms:W3CDTF">2020-09-02T10:55:13Z</dcterms:modified>
</cp:coreProperties>
</file>