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98" r:id="rId6"/>
    <p:sldId id="300" r:id="rId7"/>
    <p:sldId id="302" r:id="rId8"/>
    <p:sldId id="294"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421" autoAdjust="0"/>
  </p:normalViewPr>
  <p:slideViewPr>
    <p:cSldViewPr snapToGrid="0">
      <p:cViewPr varScale="1">
        <p:scale>
          <a:sx n="78" d="100"/>
          <a:sy n="78" d="100"/>
        </p:scale>
        <p:origin x="1812" y="90"/>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rraform.io/docs/configuration/terraform.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video is Terraform v14. it is now in </a:t>
            </a:r>
            <a:r>
              <a:rPr lang="en-GB" dirty="0" err="1"/>
              <a:t>ga</a:t>
            </a:r>
            <a:r>
              <a:rPr lang="en-GB" dirty="0"/>
              <a:t> since 8</a:t>
            </a:r>
            <a:r>
              <a:rPr lang="en-GB" baseline="30000" dirty="0"/>
              <a:t>th</a:t>
            </a:r>
            <a:r>
              <a:rPr lang="en-GB" dirty="0"/>
              <a:t> of December 2020.</a:t>
            </a:r>
          </a:p>
        </p:txBody>
      </p:sp>
      <p:sp>
        <p:nvSpPr>
          <p:cNvPr id="4" name="Slide Number Placeholder 3"/>
          <p:cNvSpPr>
            <a:spLocks noGrp="1"/>
          </p:cNvSpPr>
          <p:nvPr>
            <p:ph type="sldNum" sz="quarter" idx="5"/>
          </p:nvPr>
        </p:nvSpPr>
        <p:spPr/>
        <p:txBody>
          <a:bodyPr/>
          <a:lstStyle/>
          <a:p>
            <a:fld id="{7FB667E1-E601-4AAF-B95C-B25720D70A60}" type="slidenum">
              <a:rPr lang="en-GB" smtClean="0"/>
              <a:t>1</a:t>
            </a:fld>
            <a:endParaRPr lang="en-GB"/>
          </a:p>
        </p:txBody>
      </p:sp>
    </p:spTree>
    <p:extLst>
      <p:ext uri="{BB962C8B-B14F-4D97-AF65-F5344CB8AC3E}">
        <p14:creationId xmlns:p14="http://schemas.microsoft.com/office/powerpoint/2010/main" val="252705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Lets start with a quick recap till now.</a:t>
            </a:r>
          </a:p>
          <a:p>
            <a:r>
              <a:rPr lang="en-GB" sz="1200" dirty="0"/>
              <a:t>We started this course with Terraform v12.9 and completed all our labs using that version of Terraform.</a:t>
            </a:r>
          </a:p>
          <a:p>
            <a:r>
              <a:rPr lang="en-GB" sz="1200" dirty="0"/>
              <a:t>We upgraded the Terraform v12.9 to v13.5 and modified our code by adding modules explicit dependencies to make our code work with terraform v13.5</a:t>
            </a:r>
          </a:p>
          <a:p>
            <a:r>
              <a:rPr lang="en-US" sz="1200" dirty="0"/>
              <a:t>In this video we learn some new cool features of terraform v14 and modify our code to work with terraform v14.3</a:t>
            </a:r>
          </a:p>
          <a:p>
            <a:pPr marL="45720" indent="0">
              <a:buNone/>
            </a:pPr>
            <a:endParaRPr lang="en-US" sz="1200" dirty="0"/>
          </a:p>
          <a:p>
            <a:endParaRPr lang="en-GB" dirty="0"/>
          </a:p>
        </p:txBody>
      </p:sp>
      <p:sp>
        <p:nvSpPr>
          <p:cNvPr id="4" name="Slide Number Placeholder 3"/>
          <p:cNvSpPr>
            <a:spLocks noGrp="1"/>
          </p:cNvSpPr>
          <p:nvPr>
            <p:ph type="sldNum" sz="quarter" idx="5"/>
          </p:nvPr>
        </p:nvSpPr>
        <p:spPr/>
        <p:txBody>
          <a:bodyPr/>
          <a:lstStyle/>
          <a:p>
            <a:fld id="{7FB667E1-E601-4AAF-B95C-B25720D70A60}" type="slidenum">
              <a:rPr lang="en-GB" smtClean="0"/>
              <a:t>2</a:t>
            </a:fld>
            <a:endParaRPr lang="en-GB"/>
          </a:p>
        </p:txBody>
      </p:sp>
    </p:spTree>
    <p:extLst>
      <p:ext uri="{BB962C8B-B14F-4D97-AF65-F5344CB8AC3E}">
        <p14:creationId xmlns:p14="http://schemas.microsoft.com/office/powerpoint/2010/main" val="222007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new in Terraform v0.14?</a:t>
            </a:r>
          </a:p>
          <a:p>
            <a:pPr marL="228600" indent="-228600">
              <a:buFont typeface="Arial" panose="020B0604020202020204" pitchFamily="34" charset="0"/>
              <a:buChar char="•"/>
            </a:pPr>
            <a:r>
              <a:rPr lang="en-GB" b="0" i="0" dirty="0">
                <a:solidFill>
                  <a:srgbClr val="1D1E23"/>
                </a:solidFill>
                <a:effectLst/>
                <a:latin typeface="metro-web"/>
              </a:rPr>
              <a:t>Terraform v0.14 is a major release and so it includes some small changes in behaviour that you may need to consider when upgrading. This guide focuses on changes from v0.13 to v0.14. </a:t>
            </a:r>
          </a:p>
          <a:p>
            <a:pPr marL="457200" lvl="1" indent="0">
              <a:buFont typeface="Arial" panose="020B0604020202020204" pitchFamily="34" charset="0"/>
              <a:buNone/>
            </a:pPr>
            <a:r>
              <a:rPr lang="en-GB" b="0" i="0" dirty="0">
                <a:solidFill>
                  <a:srgbClr val="1D1E23"/>
                </a:solidFill>
                <a:effectLst/>
                <a:latin typeface="metro-web"/>
              </a:rPr>
              <a:t>Terraform v0.14 does not support legacy Terraform state file formats from prior to Terraform v0.13, so before upgrading to Terraform v0.14 you </a:t>
            </a:r>
            <a:r>
              <a:rPr lang="en-GB" b="0" i="1" dirty="0">
                <a:solidFill>
                  <a:srgbClr val="1D1E23"/>
                </a:solidFill>
                <a:effectLst/>
                <a:latin typeface="metro-web"/>
              </a:rPr>
              <a:t>must</a:t>
            </a:r>
            <a:r>
              <a:rPr lang="en-GB" b="0" i="0" dirty="0">
                <a:solidFill>
                  <a:srgbClr val="1D1E23"/>
                </a:solidFill>
                <a:effectLst/>
                <a:latin typeface="metro-web"/>
              </a:rPr>
              <a:t> have successfully run </a:t>
            </a:r>
            <a:r>
              <a:rPr lang="en-GB" dirty="0"/>
              <a:t>terraform apply</a:t>
            </a:r>
            <a:r>
              <a:rPr lang="en-GB" b="0" i="0" dirty="0">
                <a:solidFill>
                  <a:srgbClr val="1D1E23"/>
                </a:solidFill>
                <a:effectLst/>
                <a:latin typeface="metro-web"/>
              </a:rPr>
              <a:t> at least once with Terraform v0.13 so that it can complete its state format upgrades. So if you planning to upgrade to Terraform v14 then you have apply the configuration using Terraform v13 first so that state file will be update and compatible to Terraform v14.</a:t>
            </a:r>
          </a:p>
          <a:p>
            <a:pPr marL="171450" indent="-171450">
              <a:buFont typeface="Arial" panose="020B0604020202020204" pitchFamily="34" charset="0"/>
              <a:buChar char="•"/>
            </a:pPr>
            <a:r>
              <a:rPr lang="en-GB" b="0" i="0" dirty="0">
                <a:solidFill>
                  <a:srgbClr val="1D1E23"/>
                </a:solidFill>
                <a:effectLst/>
                <a:latin typeface="metro-web"/>
              </a:rPr>
              <a:t>Terraform relies on plugins called "providers" to interact with remote systems. Each Terraform module must declare which providers it requires, so that Terraform can install and use them. </a:t>
            </a:r>
          </a:p>
          <a:p>
            <a:pPr marL="171450" indent="-171450">
              <a:buFont typeface="Arial" panose="020B0604020202020204" pitchFamily="34" charset="0"/>
              <a:buChar char="•"/>
            </a:pPr>
            <a:r>
              <a:rPr lang="en-GB" b="0" i="0" dirty="0">
                <a:solidFill>
                  <a:srgbClr val="1D1E23"/>
                </a:solidFill>
                <a:effectLst/>
                <a:latin typeface="metro-web"/>
              </a:rPr>
              <a:t>In Terraform v14, the Provider requirements are declared in a new </a:t>
            </a:r>
            <a:r>
              <a:rPr lang="en-GB" dirty="0"/>
              <a:t>required providers</a:t>
            </a:r>
            <a:r>
              <a:rPr lang="en-GB" b="0" i="0" dirty="0">
                <a:solidFill>
                  <a:srgbClr val="1D1E23"/>
                </a:solidFill>
                <a:effectLst/>
                <a:latin typeface="metro-web"/>
              </a:rPr>
              <a:t> block. The </a:t>
            </a:r>
            <a:r>
              <a:rPr lang="en-GB" dirty="0"/>
              <a:t>required providers</a:t>
            </a:r>
            <a:r>
              <a:rPr lang="en-GB" b="0" i="0" dirty="0">
                <a:solidFill>
                  <a:srgbClr val="1D1E23"/>
                </a:solidFill>
                <a:effectLst/>
                <a:latin typeface="metro-web"/>
              </a:rPr>
              <a:t> block must be nested inside the top-level </a:t>
            </a:r>
            <a:r>
              <a:rPr lang="en-GB" b="0" i="0" u="none" strike="noStrike" dirty="0">
                <a:solidFill>
                  <a:srgbClr val="623CE4"/>
                </a:solidFill>
                <a:effectLst/>
                <a:latin typeface="metro-web"/>
                <a:hlinkClick r:id="rId3"/>
              </a:rPr>
              <a:t>terraform block</a:t>
            </a:r>
            <a:r>
              <a:rPr lang="en-GB" b="0" i="0" dirty="0">
                <a:solidFill>
                  <a:srgbClr val="1D1E23"/>
                </a:solidFill>
                <a:effectLst/>
                <a:latin typeface="metro-web"/>
              </a:rPr>
              <a:t> (which can also contain other settings). So in this way you can declare multiple required providers. Here in this example I am declaring 2 required provider blocks the first one is highlight in yellow and the second one is highlight in green background. So in this way you can declare multiple providers.</a:t>
            </a:r>
          </a:p>
          <a:p>
            <a:endParaRPr lang="en-GB" dirty="0"/>
          </a:p>
        </p:txBody>
      </p:sp>
      <p:sp>
        <p:nvSpPr>
          <p:cNvPr id="4" name="Slide Number Placeholder 3"/>
          <p:cNvSpPr>
            <a:spLocks noGrp="1"/>
          </p:cNvSpPr>
          <p:nvPr>
            <p:ph type="sldNum" sz="quarter" idx="5"/>
          </p:nvPr>
        </p:nvSpPr>
        <p:spPr/>
        <p:txBody>
          <a:bodyPr/>
          <a:lstStyle/>
          <a:p>
            <a:fld id="{7FB667E1-E601-4AAF-B95C-B25720D70A60}" type="slidenum">
              <a:rPr lang="en-GB" smtClean="0"/>
              <a:t>3</a:t>
            </a:fld>
            <a:endParaRPr lang="en-GB"/>
          </a:p>
        </p:txBody>
      </p:sp>
    </p:spTree>
    <p:extLst>
      <p:ext uri="{BB962C8B-B14F-4D97-AF65-F5344CB8AC3E}">
        <p14:creationId xmlns:p14="http://schemas.microsoft.com/office/powerpoint/2010/main" val="214974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more in Terraform v0.14?</a:t>
            </a:r>
          </a:p>
          <a:p>
            <a:endParaRPr lang="en-GB" dirty="0"/>
          </a:p>
          <a:p>
            <a:r>
              <a:rPr lang="en-GB" b="1" dirty="0"/>
              <a:t>Provider Dependency Lock File</a:t>
            </a:r>
          </a:p>
          <a:p>
            <a:pPr marL="708660" lvl="1" indent="-342900">
              <a:buFont typeface="+mj-lt"/>
              <a:buAutoNum type="arabicPeriod"/>
            </a:pPr>
            <a:r>
              <a:rPr lang="en-GB" sz="2000" dirty="0"/>
              <a:t>a new file </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terraform.lock.hcl</a:t>
            </a:r>
            <a:r>
              <a:rPr lang="en-GB" sz="2000" b="1" dirty="0">
                <a:latin typeface="Courier New" panose="02070309020205020404" pitchFamily="49" charset="0"/>
                <a:cs typeface="Courier New" panose="02070309020205020404" pitchFamily="49" charset="0"/>
              </a:rPr>
              <a:t> </a:t>
            </a:r>
            <a:r>
              <a:rPr lang="en-GB" sz="2000" dirty="0"/>
              <a:t>in your root module directory</a:t>
            </a:r>
          </a:p>
          <a:p>
            <a:pPr marL="708660" lvl="1" indent="-342900">
              <a:buFont typeface="+mj-lt"/>
              <a:buAutoNum type="arabicPeriod"/>
            </a:pPr>
            <a:r>
              <a:rPr lang="en-GB" sz="2000" dirty="0"/>
              <a:t>It maintains the provider package checksum and provider version constraints.</a:t>
            </a:r>
          </a:p>
          <a:p>
            <a:pPr marL="708660" lvl="1" indent="-342900">
              <a:buFont typeface="+mj-lt"/>
              <a:buAutoNum type="arabicPeriod"/>
            </a:pPr>
            <a:r>
              <a:rPr lang="en-GB" sz="2000" dirty="0"/>
              <a:t>This is cool feature, in this way you will use consistent version of provider across all the environments like test, dev and prod.</a:t>
            </a:r>
          </a:p>
          <a:p>
            <a:pPr marL="171450" indent="-171450">
              <a:buFont typeface="Arial" panose="020B0604020202020204" pitchFamily="34" charset="0"/>
              <a:buChar char="•"/>
            </a:pPr>
            <a:r>
              <a:rPr lang="en-GB" dirty="0"/>
              <a:t>Concise Terraform Plan Output</a:t>
            </a:r>
          </a:p>
          <a:p>
            <a:pPr marL="365760" lvl="1" indent="0">
              <a:buNone/>
            </a:pPr>
            <a:r>
              <a:rPr lang="en-GB" sz="1200" dirty="0"/>
              <a:t>Terraform plans now hide most unchanged fields, </a:t>
            </a:r>
          </a:p>
          <a:p>
            <a:pPr marL="365760" lvl="1" indent="0">
              <a:buNone/>
            </a:pPr>
            <a:r>
              <a:rPr lang="en-GB" sz="1200" dirty="0"/>
              <a:t>It only displays the most relevant changes and updates .</a:t>
            </a:r>
            <a:endParaRPr lang="en-GB" dirty="0"/>
          </a:p>
          <a:p>
            <a:pPr marL="171450" indent="-171450">
              <a:buFont typeface="Arial" panose="020B0604020202020204" pitchFamily="34" charset="0"/>
              <a:buChar char="•"/>
            </a:pPr>
            <a:r>
              <a:rPr lang="en-GB" dirty="0"/>
              <a:t>Sensitive Values in Plan Output</a:t>
            </a:r>
          </a:p>
          <a:p>
            <a:pPr marL="365760" lvl="1" indent="0">
              <a:buNone/>
            </a:pPr>
            <a:r>
              <a:rPr lang="en-GB" dirty="0"/>
              <a:t>Terraform v14 </a:t>
            </a:r>
            <a:r>
              <a:rPr lang="en-GB" sz="1200" dirty="0"/>
              <a:t>Supports sensitive flag for input variables.</a:t>
            </a:r>
          </a:p>
          <a:p>
            <a:pPr marL="365760" lvl="1" indent="0">
              <a:buNone/>
            </a:pPr>
            <a:r>
              <a:rPr lang="en-GB" sz="1200" dirty="0"/>
              <a:t>If you export the derived values from sensitive input variable, then you have declare them sensitive as well otherwise it will give an error. </a:t>
            </a:r>
          </a:p>
          <a:p>
            <a:pPr marL="365760" lvl="1" indent="0">
              <a:buNone/>
            </a:pPr>
            <a:r>
              <a:rPr lang="en-GB" sz="1200" dirty="0"/>
              <a:t>In this way, Terraform v14 obscure or hide the sensitive values in UI layer only.</a:t>
            </a:r>
          </a:p>
          <a:p>
            <a:pPr marL="365760" lvl="1" indent="0">
              <a:buNone/>
            </a:pPr>
            <a:r>
              <a:rPr lang="en-GB" sz="1200" dirty="0"/>
              <a:t>If you have to pass the values for automation then you can use</a:t>
            </a:r>
          </a:p>
          <a:p>
            <a:pPr marL="365760" lvl="1" indent="0">
              <a:buNone/>
            </a:pPr>
            <a:r>
              <a:rPr lang="en-GB" sz="1200" dirty="0"/>
              <a:t>Terraform output –json or –raw flag</a:t>
            </a:r>
          </a:p>
          <a:p>
            <a:endParaRPr lang="en-GB" dirty="0"/>
          </a:p>
        </p:txBody>
      </p:sp>
      <p:sp>
        <p:nvSpPr>
          <p:cNvPr id="4" name="Slide Number Placeholder 3"/>
          <p:cNvSpPr>
            <a:spLocks noGrp="1"/>
          </p:cNvSpPr>
          <p:nvPr>
            <p:ph type="sldNum" sz="quarter" idx="5"/>
          </p:nvPr>
        </p:nvSpPr>
        <p:spPr/>
        <p:txBody>
          <a:bodyPr/>
          <a:lstStyle/>
          <a:p>
            <a:fld id="{7FB667E1-E601-4AAF-B95C-B25720D70A60}" type="slidenum">
              <a:rPr lang="en-GB" smtClean="0"/>
              <a:t>4</a:t>
            </a:fld>
            <a:endParaRPr lang="en-GB"/>
          </a:p>
        </p:txBody>
      </p:sp>
    </p:spTree>
    <p:extLst>
      <p:ext uri="{BB962C8B-B14F-4D97-AF65-F5344CB8AC3E}">
        <p14:creationId xmlns:p14="http://schemas.microsoft.com/office/powerpoint/2010/main" val="3874273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take a backup of terraform state file before upgrading terraform so that you can rollback if you need to.</a:t>
            </a:r>
            <a:endParaRPr lang="en-GB" dirty="0"/>
          </a:p>
        </p:txBody>
      </p:sp>
      <p:sp>
        <p:nvSpPr>
          <p:cNvPr id="4" name="Slide Number Placeholder 3"/>
          <p:cNvSpPr>
            <a:spLocks noGrp="1"/>
          </p:cNvSpPr>
          <p:nvPr>
            <p:ph type="sldNum" sz="quarter" idx="5"/>
          </p:nvPr>
        </p:nvSpPr>
        <p:spPr/>
        <p:txBody>
          <a:bodyPr/>
          <a:lstStyle/>
          <a:p>
            <a:fld id="{7FB667E1-E601-4AAF-B95C-B25720D70A60}" type="slidenum">
              <a:rPr lang="en-GB" smtClean="0"/>
              <a:t>5</a:t>
            </a:fld>
            <a:endParaRPr lang="en-GB"/>
          </a:p>
        </p:txBody>
      </p:sp>
    </p:spTree>
    <p:extLst>
      <p:ext uri="{BB962C8B-B14F-4D97-AF65-F5344CB8AC3E}">
        <p14:creationId xmlns:p14="http://schemas.microsoft.com/office/powerpoint/2010/main" val="43910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 on Terraform v14. please </a:t>
            </a:r>
            <a:r>
              <a:rPr lang="en-US" sz="1200" dirty="0"/>
              <a:t>download code for lab 7.5 and 7.6. I have updated the code and pushed it to repo so that all my student can take advantage of it.</a:t>
            </a:r>
            <a:endParaRPr lang="en-GB" dirty="0"/>
          </a:p>
        </p:txBody>
      </p:sp>
      <p:sp>
        <p:nvSpPr>
          <p:cNvPr id="4" name="Slide Number Placeholder 3"/>
          <p:cNvSpPr>
            <a:spLocks noGrp="1"/>
          </p:cNvSpPr>
          <p:nvPr>
            <p:ph type="sldNum" sz="quarter" idx="5"/>
          </p:nvPr>
        </p:nvSpPr>
        <p:spPr/>
        <p:txBody>
          <a:bodyPr/>
          <a:lstStyle/>
          <a:p>
            <a:fld id="{7FB667E1-E601-4AAF-B95C-B25720D70A60}" type="slidenum">
              <a:rPr lang="en-GB" smtClean="0"/>
              <a:t>6</a:t>
            </a:fld>
            <a:endParaRPr lang="en-GB"/>
          </a:p>
        </p:txBody>
      </p:sp>
    </p:spTree>
    <p:extLst>
      <p:ext uri="{BB962C8B-B14F-4D97-AF65-F5344CB8AC3E}">
        <p14:creationId xmlns:p14="http://schemas.microsoft.com/office/powerpoint/2010/main" val="134858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12/20/2020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12/20/2020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12/20/2020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12/20/2020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12/20/2020</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12/20/2020</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12/20/2020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12/20/2020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12/20/2020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12/20/2020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12/20/2020</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Terraform v0.14</a:t>
            </a:r>
          </a:p>
        </p:txBody>
      </p:sp>
      <p:sp>
        <p:nvSpPr>
          <p:cNvPr id="5" name="Subtitle 4"/>
          <p:cNvSpPr>
            <a:spLocks noGrp="1"/>
          </p:cNvSpPr>
          <p:nvPr>
            <p:ph type="subTitle" idx="1"/>
          </p:nvPr>
        </p:nvSpPr>
        <p:spPr/>
        <p:txBody>
          <a:bodyPr/>
          <a:lstStyle/>
          <a:p>
            <a:r>
              <a:rPr lang="en-US" dirty="0"/>
              <a:t>is generally available</a:t>
            </a:r>
          </a:p>
          <a:p>
            <a:r>
              <a:rPr lang="en-US" dirty="0"/>
              <a:t>since 8</a:t>
            </a:r>
            <a:r>
              <a:rPr lang="en-US" baseline="30000" dirty="0"/>
              <a:t>th</a:t>
            </a:r>
            <a:r>
              <a:rPr lang="en-US" dirty="0"/>
              <a:t> Dec 2020 </a:t>
            </a:r>
          </a:p>
        </p:txBody>
      </p:sp>
    </p:spTree>
    <p:extLst>
      <p:ext uri="{BB962C8B-B14F-4D97-AF65-F5344CB8AC3E}">
        <p14:creationId xmlns:p14="http://schemas.microsoft.com/office/powerpoint/2010/main" val="3250670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dirty="0"/>
              <a:t>Quick recap</a:t>
            </a:r>
          </a:p>
        </p:txBody>
      </p:sp>
      <p:sp>
        <p:nvSpPr>
          <p:cNvPr id="14" name="Content Placeholder 13"/>
          <p:cNvSpPr>
            <a:spLocks noGrp="1"/>
          </p:cNvSpPr>
          <p:nvPr>
            <p:ph idx="1"/>
          </p:nvPr>
        </p:nvSpPr>
        <p:spPr/>
        <p:txBody>
          <a:bodyPr>
            <a:normAutofit/>
          </a:bodyPr>
          <a:lstStyle/>
          <a:p>
            <a:r>
              <a:rPr lang="en-GB" sz="2400" dirty="0"/>
              <a:t>We started this course with Terraform v12.9 and completed all our labs using that version of Terraform.</a:t>
            </a:r>
          </a:p>
          <a:p>
            <a:r>
              <a:rPr lang="en-GB" sz="2400" dirty="0"/>
              <a:t>We upgraded the Terraform v12.9 to v13.5 and modified our code by adding modules explicit dependencies to make our code work with terraform v13.5</a:t>
            </a:r>
          </a:p>
          <a:p>
            <a:r>
              <a:rPr lang="en-US" sz="2400" dirty="0"/>
              <a:t>In this video we learn some new cool features of terraform v14 and modify our code to work with terraform v14.3</a:t>
            </a:r>
          </a:p>
          <a:p>
            <a:pPr marL="45720" indent="0">
              <a:buNone/>
            </a:pPr>
            <a:endParaRPr lang="en-US" sz="2400" dirty="0"/>
          </a:p>
        </p:txBody>
      </p:sp>
    </p:spTree>
    <p:extLst>
      <p:ext uri="{BB962C8B-B14F-4D97-AF65-F5344CB8AC3E}">
        <p14:creationId xmlns:p14="http://schemas.microsoft.com/office/powerpoint/2010/main" val="234831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What’s new in Terraform v0.14?</a:t>
            </a:r>
          </a:p>
        </p:txBody>
      </p:sp>
      <p:sp>
        <p:nvSpPr>
          <p:cNvPr id="14" name="Content Placeholder 13"/>
          <p:cNvSpPr>
            <a:spLocks noGrp="1"/>
          </p:cNvSpPr>
          <p:nvPr>
            <p:ph idx="1"/>
          </p:nvPr>
        </p:nvSpPr>
        <p:spPr>
          <a:xfrm>
            <a:off x="1528572" y="1485900"/>
            <a:ext cx="9134856" cy="5038468"/>
          </a:xfrm>
        </p:spPr>
        <p:txBody>
          <a:bodyPr>
            <a:normAutofit fontScale="85000" lnSpcReduction="10000"/>
          </a:bodyPr>
          <a:lstStyle/>
          <a:p>
            <a:r>
              <a:rPr lang="en-GB" sz="2400" dirty="0"/>
              <a:t>You will need to successfully complete a terraform apply at least once under Terraform v0.13 before upgrading an existing configuration to Terraform v0.14.</a:t>
            </a:r>
          </a:p>
          <a:p>
            <a:r>
              <a:rPr lang="en-GB" sz="2400" dirty="0"/>
              <a:t>Provider requirements</a:t>
            </a:r>
          </a:p>
          <a:p>
            <a:pPr marL="640080" lvl="2" indent="0">
              <a:lnSpc>
                <a:spcPct val="120000"/>
              </a:lnSpc>
              <a:spcBef>
                <a:spcPts val="0"/>
              </a:spcBef>
              <a:buNone/>
            </a:pPr>
            <a:r>
              <a:rPr lang="en-GB" sz="2100" b="1" dirty="0">
                <a:latin typeface="Courier New" panose="02070309020205020404" pitchFamily="49" charset="0"/>
                <a:cs typeface="Courier New" panose="02070309020205020404" pitchFamily="49" charset="0"/>
              </a:rPr>
              <a:t>terraform {</a:t>
            </a:r>
          </a:p>
          <a:p>
            <a:pPr marL="640080" lvl="2" indent="0">
              <a:lnSpc>
                <a:spcPct val="120000"/>
              </a:lnSpc>
              <a:spcBef>
                <a:spcPts val="0"/>
              </a:spcBef>
              <a:buNone/>
            </a:pPr>
            <a:r>
              <a:rPr lang="en-GB" sz="2100" b="1" dirty="0">
                <a:latin typeface="Courier New" panose="02070309020205020404" pitchFamily="49" charset="0"/>
                <a:cs typeface="Courier New" panose="02070309020205020404" pitchFamily="49" charset="0"/>
              </a:rPr>
              <a:t>  </a:t>
            </a:r>
            <a:r>
              <a:rPr lang="en-GB" sz="2100" b="1" dirty="0" err="1">
                <a:latin typeface="Courier New" panose="02070309020205020404" pitchFamily="49" charset="0"/>
                <a:cs typeface="Courier New" panose="02070309020205020404" pitchFamily="49" charset="0"/>
              </a:rPr>
              <a:t>required_providers</a:t>
            </a:r>
            <a:r>
              <a:rPr lang="en-GB" sz="2100" b="1" dirty="0">
                <a:latin typeface="Courier New" panose="02070309020205020404" pitchFamily="49" charset="0"/>
                <a:cs typeface="Courier New" panose="02070309020205020404" pitchFamily="49" charset="0"/>
              </a:rPr>
              <a:t> {</a:t>
            </a:r>
          </a:p>
          <a:p>
            <a:pPr marL="1280160" lvl="4" indent="0">
              <a:lnSpc>
                <a:spcPct val="120000"/>
              </a:lnSpc>
              <a:spcBef>
                <a:spcPts val="0"/>
              </a:spcBef>
              <a:buNone/>
            </a:pPr>
            <a:r>
              <a:rPr lang="en-GB" sz="2400" b="1" dirty="0" err="1">
                <a:highlight>
                  <a:srgbClr val="FFFF00"/>
                </a:highlight>
                <a:latin typeface="Courier New" panose="02070309020205020404" pitchFamily="49" charset="0"/>
                <a:cs typeface="Courier New" panose="02070309020205020404" pitchFamily="49" charset="0"/>
              </a:rPr>
              <a:t>mycloud</a:t>
            </a:r>
            <a:r>
              <a:rPr lang="en-GB" sz="2400" b="1" dirty="0">
                <a:highlight>
                  <a:srgbClr val="FFFF00"/>
                </a:highlight>
                <a:latin typeface="Courier New" panose="02070309020205020404" pitchFamily="49" charset="0"/>
                <a:cs typeface="Courier New" panose="02070309020205020404" pitchFamily="49" charset="0"/>
              </a:rPr>
              <a:t> = {</a:t>
            </a:r>
          </a:p>
          <a:p>
            <a:pPr marL="1280160" lvl="4" indent="0">
              <a:lnSpc>
                <a:spcPct val="120000"/>
              </a:lnSpc>
              <a:spcBef>
                <a:spcPts val="0"/>
              </a:spcBef>
              <a:buNone/>
            </a:pPr>
            <a:r>
              <a:rPr lang="en-GB" sz="2400" b="1" dirty="0">
                <a:highlight>
                  <a:srgbClr val="FFFF00"/>
                </a:highlight>
                <a:latin typeface="Courier New" panose="02070309020205020404" pitchFamily="49" charset="0"/>
                <a:cs typeface="Courier New" panose="02070309020205020404" pitchFamily="49" charset="0"/>
              </a:rPr>
              <a:t>      source  = "</a:t>
            </a:r>
            <a:r>
              <a:rPr lang="en-GB" sz="2400" b="1" dirty="0" err="1">
                <a:highlight>
                  <a:srgbClr val="FFFF00"/>
                </a:highlight>
                <a:latin typeface="Courier New" panose="02070309020205020404" pitchFamily="49" charset="0"/>
                <a:cs typeface="Courier New" panose="02070309020205020404" pitchFamily="49" charset="0"/>
              </a:rPr>
              <a:t>mycorp</a:t>
            </a:r>
            <a:r>
              <a:rPr lang="en-GB" sz="2400" b="1" dirty="0">
                <a:highlight>
                  <a:srgbClr val="FFFF00"/>
                </a:highlight>
                <a:latin typeface="Courier New" panose="02070309020205020404" pitchFamily="49" charset="0"/>
                <a:cs typeface="Courier New" panose="02070309020205020404" pitchFamily="49" charset="0"/>
              </a:rPr>
              <a:t>/</a:t>
            </a:r>
            <a:r>
              <a:rPr lang="en-GB" sz="2400" b="1" dirty="0" err="1">
                <a:highlight>
                  <a:srgbClr val="FFFF00"/>
                </a:highlight>
                <a:latin typeface="Courier New" panose="02070309020205020404" pitchFamily="49" charset="0"/>
                <a:cs typeface="Courier New" panose="02070309020205020404" pitchFamily="49" charset="0"/>
              </a:rPr>
              <a:t>mycloud</a:t>
            </a:r>
            <a:r>
              <a:rPr lang="en-GB" sz="2400" b="1" dirty="0">
                <a:highlight>
                  <a:srgbClr val="FFFF00"/>
                </a:highlight>
                <a:latin typeface="Courier New" panose="02070309020205020404" pitchFamily="49" charset="0"/>
                <a:cs typeface="Courier New" panose="02070309020205020404" pitchFamily="49" charset="0"/>
              </a:rPr>
              <a:t>"</a:t>
            </a:r>
          </a:p>
          <a:p>
            <a:pPr marL="1280160" lvl="4" indent="0">
              <a:lnSpc>
                <a:spcPct val="120000"/>
              </a:lnSpc>
              <a:spcBef>
                <a:spcPts val="0"/>
              </a:spcBef>
              <a:buNone/>
            </a:pPr>
            <a:r>
              <a:rPr lang="en-GB" sz="2400" b="1" dirty="0">
                <a:highlight>
                  <a:srgbClr val="FFFF00"/>
                </a:highlight>
                <a:latin typeface="Courier New" panose="02070309020205020404" pitchFamily="49" charset="0"/>
                <a:cs typeface="Courier New" panose="02070309020205020404" pitchFamily="49" charset="0"/>
              </a:rPr>
              <a:t>      version = "~&gt; 1.0"</a:t>
            </a:r>
          </a:p>
          <a:p>
            <a:pPr marL="1280160" lvl="4" indent="0">
              <a:lnSpc>
                <a:spcPct val="120000"/>
              </a:lnSpc>
              <a:spcBef>
                <a:spcPts val="0"/>
              </a:spcBef>
              <a:buNone/>
            </a:pPr>
            <a:r>
              <a:rPr lang="en-GB" sz="2400" b="1" dirty="0">
                <a:highlight>
                  <a:srgbClr val="FFFF00"/>
                </a:highlight>
                <a:latin typeface="Courier New" panose="02070309020205020404" pitchFamily="49" charset="0"/>
                <a:cs typeface="Courier New" panose="02070309020205020404" pitchFamily="49" charset="0"/>
              </a:rPr>
              <a:t>    }</a:t>
            </a:r>
          </a:p>
          <a:p>
            <a:pPr marL="1280160" lvl="4" indent="0">
              <a:lnSpc>
                <a:spcPct val="120000"/>
              </a:lnSpc>
              <a:spcBef>
                <a:spcPts val="0"/>
              </a:spcBef>
              <a:buNone/>
            </a:pPr>
            <a:r>
              <a:rPr lang="fr-FR" sz="2400" b="1" dirty="0" err="1">
                <a:highlight>
                  <a:srgbClr val="00FF00"/>
                </a:highlight>
                <a:latin typeface="Courier New" panose="02070309020205020404" pitchFamily="49" charset="0"/>
                <a:cs typeface="Courier New" panose="02070309020205020404" pitchFamily="49" charset="0"/>
              </a:rPr>
              <a:t>mycorp</a:t>
            </a:r>
            <a:r>
              <a:rPr lang="fr-FR" sz="2400" b="1" dirty="0">
                <a:highlight>
                  <a:srgbClr val="00FF00"/>
                </a:highlight>
                <a:latin typeface="Courier New" panose="02070309020205020404" pitchFamily="49" charset="0"/>
                <a:cs typeface="Courier New" panose="02070309020205020404" pitchFamily="49" charset="0"/>
              </a:rPr>
              <a:t>-http = {</a:t>
            </a:r>
          </a:p>
          <a:p>
            <a:pPr marL="1280160" lvl="4" indent="0">
              <a:lnSpc>
                <a:spcPct val="120000"/>
              </a:lnSpc>
              <a:spcBef>
                <a:spcPts val="0"/>
              </a:spcBef>
              <a:buNone/>
            </a:pPr>
            <a:r>
              <a:rPr lang="fr-FR" sz="2400" b="1" dirty="0">
                <a:highlight>
                  <a:srgbClr val="00FF00"/>
                </a:highlight>
                <a:latin typeface="Courier New" panose="02070309020205020404" pitchFamily="49" charset="0"/>
                <a:cs typeface="Courier New" panose="02070309020205020404" pitchFamily="49" charset="0"/>
              </a:rPr>
              <a:t>      source  = "</a:t>
            </a:r>
            <a:r>
              <a:rPr lang="fr-FR" sz="2400" b="1" dirty="0" err="1">
                <a:highlight>
                  <a:srgbClr val="00FF00"/>
                </a:highlight>
                <a:latin typeface="Courier New" panose="02070309020205020404" pitchFamily="49" charset="0"/>
                <a:cs typeface="Courier New" panose="02070309020205020404" pitchFamily="49" charset="0"/>
              </a:rPr>
              <a:t>mycorp</a:t>
            </a:r>
            <a:r>
              <a:rPr lang="fr-FR" sz="2400" b="1" dirty="0">
                <a:highlight>
                  <a:srgbClr val="00FF00"/>
                </a:highlight>
                <a:latin typeface="Courier New" panose="02070309020205020404" pitchFamily="49" charset="0"/>
                <a:cs typeface="Courier New" panose="02070309020205020404" pitchFamily="49" charset="0"/>
              </a:rPr>
              <a:t>/http"</a:t>
            </a:r>
          </a:p>
          <a:p>
            <a:pPr marL="1280160" lvl="4" indent="0">
              <a:lnSpc>
                <a:spcPct val="120000"/>
              </a:lnSpc>
              <a:spcBef>
                <a:spcPts val="0"/>
              </a:spcBef>
              <a:buNone/>
            </a:pPr>
            <a:r>
              <a:rPr lang="fr-FR" sz="2400" b="1" dirty="0">
                <a:highlight>
                  <a:srgbClr val="00FF00"/>
                </a:highlight>
                <a:latin typeface="Courier New" panose="02070309020205020404" pitchFamily="49" charset="0"/>
                <a:cs typeface="Courier New" panose="02070309020205020404" pitchFamily="49" charset="0"/>
              </a:rPr>
              <a:t>      version = "~&gt; 1.0"</a:t>
            </a:r>
          </a:p>
          <a:p>
            <a:pPr marL="1280160" lvl="4" indent="0">
              <a:lnSpc>
                <a:spcPct val="120000"/>
              </a:lnSpc>
              <a:spcBef>
                <a:spcPts val="0"/>
              </a:spcBef>
              <a:buNone/>
            </a:pPr>
            <a:r>
              <a:rPr lang="fr-FR" sz="2400" b="1" dirty="0">
                <a:highlight>
                  <a:srgbClr val="00FF00"/>
                </a:highlight>
                <a:latin typeface="Courier New" panose="02070309020205020404" pitchFamily="49" charset="0"/>
                <a:cs typeface="Courier New" panose="02070309020205020404" pitchFamily="49" charset="0"/>
              </a:rPr>
              <a:t>    }</a:t>
            </a:r>
            <a:endParaRPr lang="en-GB" sz="2400" b="1" dirty="0">
              <a:highlight>
                <a:srgbClr val="00FF00"/>
              </a:highlight>
              <a:latin typeface="Courier New" panose="02070309020205020404" pitchFamily="49" charset="0"/>
              <a:cs typeface="Courier New" panose="02070309020205020404" pitchFamily="49" charset="0"/>
            </a:endParaRPr>
          </a:p>
          <a:p>
            <a:pPr marL="960120" lvl="3" indent="0">
              <a:lnSpc>
                <a:spcPct val="120000"/>
              </a:lnSpc>
              <a:spcBef>
                <a:spcPts val="0"/>
              </a:spcBef>
              <a:buNone/>
            </a:pPr>
            <a:r>
              <a:rPr lang="en-GB" sz="2100" b="1" dirty="0">
                <a:latin typeface="Courier New" panose="02070309020205020404" pitchFamily="49" charset="0"/>
                <a:cs typeface="Courier New" panose="02070309020205020404" pitchFamily="49" charset="0"/>
              </a:rPr>
              <a:t>}</a:t>
            </a:r>
          </a:p>
          <a:p>
            <a:pPr marL="640080" lvl="2" indent="0">
              <a:lnSpc>
                <a:spcPct val="120000"/>
              </a:lnSpc>
              <a:spcBef>
                <a:spcPts val="0"/>
              </a:spcBef>
              <a:buNone/>
            </a:pPr>
            <a:r>
              <a:rPr lang="en-GB" sz="2100" b="1"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39229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animEffect transition="in" filter="fade">
                                      <p:cBhvr>
                                        <p:cTn id="26" dur="1000"/>
                                        <p:tgtEl>
                                          <p:spTgt spid="14">
                                            <p:txEl>
                                              <p:pRg st="3" end="3"/>
                                            </p:txEl>
                                          </p:spTgt>
                                        </p:tgtEl>
                                      </p:cBhvr>
                                    </p:animEffect>
                                    <p:anim calcmode="lin" valueType="num">
                                      <p:cBhvr>
                                        <p:cTn id="27"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animEffect transition="in" filter="fade">
                                      <p:cBhvr>
                                        <p:cTn id="31" dur="1000"/>
                                        <p:tgtEl>
                                          <p:spTgt spid="14">
                                            <p:txEl>
                                              <p:pRg st="12" end="12"/>
                                            </p:txEl>
                                          </p:spTgt>
                                        </p:tgtEl>
                                      </p:cBhvr>
                                    </p:animEffect>
                                    <p:anim calcmode="lin" valueType="num">
                                      <p:cBhvr>
                                        <p:cTn id="32" dur="1000" fill="hold"/>
                                        <p:tgtEl>
                                          <p:spTgt spid="14">
                                            <p:txEl>
                                              <p:pRg st="12" end="12"/>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12" end="1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animEffect transition="in" filter="fade">
                                      <p:cBhvr>
                                        <p:cTn id="36" dur="1000"/>
                                        <p:tgtEl>
                                          <p:spTgt spid="14">
                                            <p:txEl>
                                              <p:pRg st="4" end="4"/>
                                            </p:txEl>
                                          </p:spTgt>
                                        </p:tgtEl>
                                      </p:cBhvr>
                                    </p:animEffect>
                                    <p:anim calcmode="lin" valueType="num">
                                      <p:cBhvr>
                                        <p:cTn id="37"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xEl>
                                              <p:pRg st="5" end="5"/>
                                            </p:txEl>
                                          </p:spTgt>
                                        </p:tgtEl>
                                        <p:attrNameLst>
                                          <p:attrName>style.visibility</p:attrName>
                                        </p:attrNameLst>
                                      </p:cBhvr>
                                      <p:to>
                                        <p:strVal val="visible"/>
                                      </p:to>
                                    </p:set>
                                    <p:animEffect transition="in" filter="fade">
                                      <p:cBhvr>
                                        <p:cTn id="41" dur="1000"/>
                                        <p:tgtEl>
                                          <p:spTgt spid="14">
                                            <p:txEl>
                                              <p:pRg st="5" end="5"/>
                                            </p:txEl>
                                          </p:spTgt>
                                        </p:tgtEl>
                                      </p:cBhvr>
                                    </p:animEffect>
                                    <p:anim calcmode="lin" valueType="num">
                                      <p:cBhvr>
                                        <p:cTn id="42"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1000"/>
                                        <p:tgtEl>
                                          <p:spTgt spid="14">
                                            <p:txEl>
                                              <p:pRg st="6" end="6"/>
                                            </p:txEl>
                                          </p:spTgt>
                                        </p:tgtEl>
                                      </p:cBhvr>
                                    </p:animEffect>
                                    <p:anim calcmode="lin" valueType="num">
                                      <p:cBhvr>
                                        <p:cTn id="47"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4">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animEffect transition="in" filter="fade">
                                      <p:cBhvr>
                                        <p:cTn id="51" dur="1000"/>
                                        <p:tgtEl>
                                          <p:spTgt spid="14">
                                            <p:txEl>
                                              <p:pRg st="7" end="7"/>
                                            </p:txEl>
                                          </p:spTgt>
                                        </p:tgtEl>
                                      </p:cBhvr>
                                    </p:animEffect>
                                    <p:anim calcmode="lin" valueType="num">
                                      <p:cBhvr>
                                        <p:cTn id="52"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4">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4">
                                            <p:txEl>
                                              <p:pRg st="8" end="8"/>
                                            </p:txEl>
                                          </p:spTgt>
                                        </p:tgtEl>
                                        <p:attrNameLst>
                                          <p:attrName>style.visibility</p:attrName>
                                        </p:attrNameLst>
                                      </p:cBhvr>
                                      <p:to>
                                        <p:strVal val="visible"/>
                                      </p:to>
                                    </p:set>
                                    <p:animEffect transition="in" filter="fade">
                                      <p:cBhvr>
                                        <p:cTn id="56" dur="1000"/>
                                        <p:tgtEl>
                                          <p:spTgt spid="14">
                                            <p:txEl>
                                              <p:pRg st="8" end="8"/>
                                            </p:txEl>
                                          </p:spTgt>
                                        </p:tgtEl>
                                      </p:cBhvr>
                                    </p:animEffect>
                                    <p:anim calcmode="lin" valueType="num">
                                      <p:cBhvr>
                                        <p:cTn id="57"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4">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4">
                                            <p:txEl>
                                              <p:pRg st="9" end="9"/>
                                            </p:txEl>
                                          </p:spTgt>
                                        </p:tgtEl>
                                        <p:attrNameLst>
                                          <p:attrName>style.visibility</p:attrName>
                                        </p:attrNameLst>
                                      </p:cBhvr>
                                      <p:to>
                                        <p:strVal val="visible"/>
                                      </p:to>
                                    </p:set>
                                    <p:animEffect transition="in" filter="fade">
                                      <p:cBhvr>
                                        <p:cTn id="61" dur="1000"/>
                                        <p:tgtEl>
                                          <p:spTgt spid="14">
                                            <p:txEl>
                                              <p:pRg st="9" end="9"/>
                                            </p:txEl>
                                          </p:spTgt>
                                        </p:tgtEl>
                                      </p:cBhvr>
                                    </p:animEffect>
                                    <p:anim calcmode="lin" valueType="num">
                                      <p:cBhvr>
                                        <p:cTn id="62" dur="1000" fill="hold"/>
                                        <p:tgtEl>
                                          <p:spTgt spid="14">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4">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4">
                                            <p:txEl>
                                              <p:pRg st="10" end="10"/>
                                            </p:txEl>
                                          </p:spTgt>
                                        </p:tgtEl>
                                        <p:attrNameLst>
                                          <p:attrName>style.visibility</p:attrName>
                                        </p:attrNameLst>
                                      </p:cBhvr>
                                      <p:to>
                                        <p:strVal val="visible"/>
                                      </p:to>
                                    </p:set>
                                    <p:animEffect transition="in" filter="fade">
                                      <p:cBhvr>
                                        <p:cTn id="66" dur="1000"/>
                                        <p:tgtEl>
                                          <p:spTgt spid="14">
                                            <p:txEl>
                                              <p:pRg st="10" end="10"/>
                                            </p:txEl>
                                          </p:spTgt>
                                        </p:tgtEl>
                                      </p:cBhvr>
                                    </p:animEffect>
                                    <p:anim calcmode="lin" valueType="num">
                                      <p:cBhvr>
                                        <p:cTn id="67" dur="1000" fill="hold"/>
                                        <p:tgtEl>
                                          <p:spTgt spid="14">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4">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4">
                                            <p:txEl>
                                              <p:pRg st="11" end="11"/>
                                            </p:txEl>
                                          </p:spTgt>
                                        </p:tgtEl>
                                        <p:attrNameLst>
                                          <p:attrName>style.visibility</p:attrName>
                                        </p:attrNameLst>
                                      </p:cBhvr>
                                      <p:to>
                                        <p:strVal val="visible"/>
                                      </p:to>
                                    </p:set>
                                    <p:animEffect transition="in" filter="fade">
                                      <p:cBhvr>
                                        <p:cTn id="71" dur="1000"/>
                                        <p:tgtEl>
                                          <p:spTgt spid="14">
                                            <p:txEl>
                                              <p:pRg st="11" end="11"/>
                                            </p:txEl>
                                          </p:spTgt>
                                        </p:tgtEl>
                                      </p:cBhvr>
                                    </p:animEffect>
                                    <p:anim calcmode="lin" valueType="num">
                                      <p:cBhvr>
                                        <p:cTn id="72" dur="1000" fill="hold"/>
                                        <p:tgtEl>
                                          <p:spTgt spid="14">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4">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4">
                                            <p:txEl>
                                              <p:pRg st="13" end="13"/>
                                            </p:txEl>
                                          </p:spTgt>
                                        </p:tgtEl>
                                        <p:attrNameLst>
                                          <p:attrName>style.visibility</p:attrName>
                                        </p:attrNameLst>
                                      </p:cBhvr>
                                      <p:to>
                                        <p:strVal val="visible"/>
                                      </p:to>
                                    </p:set>
                                    <p:animEffect transition="in" filter="fade">
                                      <p:cBhvr>
                                        <p:cTn id="76" dur="1000"/>
                                        <p:tgtEl>
                                          <p:spTgt spid="14">
                                            <p:txEl>
                                              <p:pRg st="13" end="13"/>
                                            </p:txEl>
                                          </p:spTgt>
                                        </p:tgtEl>
                                      </p:cBhvr>
                                    </p:animEffect>
                                    <p:anim calcmode="lin" valueType="num">
                                      <p:cBhvr>
                                        <p:cTn id="77" dur="1000" fill="hold"/>
                                        <p:tgtEl>
                                          <p:spTgt spid="14">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1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78910"/>
            <a:ext cx="9133730" cy="847847"/>
          </a:xfrm>
        </p:spPr>
        <p:txBody>
          <a:bodyPr/>
          <a:lstStyle/>
          <a:p>
            <a:r>
              <a:rPr lang="en-US" b="1" dirty="0"/>
              <a:t>What’s more in Terraform v0.14?</a:t>
            </a:r>
          </a:p>
        </p:txBody>
      </p:sp>
      <p:sp>
        <p:nvSpPr>
          <p:cNvPr id="14" name="Content Placeholder 13"/>
          <p:cNvSpPr>
            <a:spLocks noGrp="1"/>
          </p:cNvSpPr>
          <p:nvPr>
            <p:ph idx="1"/>
          </p:nvPr>
        </p:nvSpPr>
        <p:spPr>
          <a:xfrm>
            <a:off x="1528572" y="926757"/>
            <a:ext cx="9134856" cy="5659394"/>
          </a:xfrm>
        </p:spPr>
        <p:txBody>
          <a:bodyPr>
            <a:normAutofit fontScale="92500"/>
          </a:bodyPr>
          <a:lstStyle/>
          <a:p>
            <a:r>
              <a:rPr lang="en-GB" b="1" dirty="0"/>
              <a:t>Provider Dependency Lock File</a:t>
            </a:r>
          </a:p>
          <a:p>
            <a:pPr marL="708660" lvl="1" indent="-342900">
              <a:buFont typeface="+mj-lt"/>
              <a:buAutoNum type="arabicPeriod"/>
            </a:pPr>
            <a:r>
              <a:rPr lang="en-GB" sz="2000" dirty="0"/>
              <a:t>a new file </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terraform.lock.hcl</a:t>
            </a:r>
            <a:r>
              <a:rPr lang="en-GB" sz="2000" b="1" dirty="0">
                <a:latin typeface="Courier New" panose="02070309020205020404" pitchFamily="49" charset="0"/>
                <a:cs typeface="Courier New" panose="02070309020205020404" pitchFamily="49" charset="0"/>
              </a:rPr>
              <a:t> </a:t>
            </a:r>
            <a:r>
              <a:rPr lang="en-GB" sz="2000" dirty="0"/>
              <a:t>in your root module directory</a:t>
            </a:r>
          </a:p>
          <a:p>
            <a:pPr marL="708660" lvl="1" indent="-342900">
              <a:buFont typeface="+mj-lt"/>
              <a:buAutoNum type="arabicPeriod"/>
            </a:pPr>
            <a:r>
              <a:rPr lang="en-GB" sz="2000" dirty="0"/>
              <a:t>It maintains the provider package checksum and provider version constraints.</a:t>
            </a:r>
          </a:p>
          <a:p>
            <a:r>
              <a:rPr lang="en-GB" b="1" dirty="0"/>
              <a:t>Concise Terraform Plan Output</a:t>
            </a:r>
          </a:p>
          <a:p>
            <a:pPr marL="822960" lvl="1" indent="-457200">
              <a:buFont typeface="+mj-lt"/>
              <a:buAutoNum type="arabicPeriod"/>
            </a:pPr>
            <a:r>
              <a:rPr lang="en-GB" sz="2000" dirty="0"/>
              <a:t>Terraform plans now hide most unchanged fields, </a:t>
            </a:r>
          </a:p>
          <a:p>
            <a:pPr marL="822960" lvl="1" indent="-457200">
              <a:buFont typeface="+mj-lt"/>
              <a:buAutoNum type="arabicPeriod"/>
            </a:pPr>
            <a:r>
              <a:rPr lang="en-GB" sz="2000" dirty="0"/>
              <a:t>It only displays the most relevant changes and updates .</a:t>
            </a:r>
            <a:endParaRPr lang="en-US" sz="2000" dirty="0"/>
          </a:p>
          <a:p>
            <a:r>
              <a:rPr lang="en-GB" b="1" dirty="0"/>
              <a:t>Sensitive Values in Plan Output</a:t>
            </a:r>
          </a:p>
          <a:p>
            <a:pPr marL="822960" lvl="1" indent="-457200">
              <a:buFont typeface="+mj-lt"/>
              <a:buAutoNum type="arabicPeriod"/>
            </a:pPr>
            <a:r>
              <a:rPr lang="en-GB" sz="2000" dirty="0"/>
              <a:t>Supports sensitive flag for input variables.</a:t>
            </a:r>
          </a:p>
          <a:p>
            <a:pPr marL="822960" lvl="1" indent="-457200">
              <a:buFont typeface="+mj-lt"/>
              <a:buAutoNum type="arabicPeriod"/>
            </a:pPr>
            <a:r>
              <a:rPr lang="en-GB" sz="2000" dirty="0"/>
              <a:t>If you export the derived values from sensitive input variable, then you have declare them sensitive as well otherwise it will give an error. </a:t>
            </a:r>
          </a:p>
          <a:p>
            <a:pPr marL="822960" lvl="1" indent="-457200">
              <a:buFont typeface="+mj-lt"/>
              <a:buAutoNum type="arabicPeriod"/>
            </a:pPr>
            <a:r>
              <a:rPr lang="en-GB" sz="2000" dirty="0"/>
              <a:t>In this way, Terraform v14 obscure or hide the sensitive values in UI layer only.</a:t>
            </a:r>
          </a:p>
          <a:p>
            <a:pPr marL="822960" lvl="1" indent="-457200">
              <a:buFont typeface="+mj-lt"/>
              <a:buAutoNum type="arabicPeriod"/>
            </a:pPr>
            <a:r>
              <a:rPr lang="en-GB" sz="2000" dirty="0"/>
              <a:t>If you have to pass the values for automation then you can use</a:t>
            </a:r>
          </a:p>
          <a:p>
            <a:pPr marL="365760" lvl="1" indent="0">
              <a:buNone/>
            </a:pPr>
            <a:r>
              <a:rPr lang="en-GB" sz="2000" b="1" dirty="0"/>
              <a:t>        </a:t>
            </a:r>
            <a:r>
              <a:rPr lang="en-GB" sz="2200" b="1" dirty="0">
                <a:latin typeface="Courier New" panose="02070309020205020404" pitchFamily="49" charset="0"/>
                <a:cs typeface="Courier New" panose="02070309020205020404" pitchFamily="49" charset="0"/>
              </a:rPr>
              <a:t>Terraform output –json </a:t>
            </a:r>
          </a:p>
        </p:txBody>
      </p:sp>
    </p:spTree>
    <p:extLst>
      <p:ext uri="{BB962C8B-B14F-4D97-AF65-F5344CB8AC3E}">
        <p14:creationId xmlns:p14="http://schemas.microsoft.com/office/powerpoint/2010/main" val="2677797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fade">
                                      <p:cBhvr>
                                        <p:cTn id="28" dur="1000"/>
                                        <p:tgtEl>
                                          <p:spTgt spid="14">
                                            <p:txEl>
                                              <p:pRg st="3" end="3"/>
                                            </p:txEl>
                                          </p:spTgt>
                                        </p:tgtEl>
                                      </p:cBhvr>
                                    </p:animEffect>
                                    <p:anim calcmode="lin" valueType="num">
                                      <p:cBhvr>
                                        <p:cTn id="29"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Effect transition="in" filter="fade">
                                      <p:cBhvr>
                                        <p:cTn id="35" dur="1000"/>
                                        <p:tgtEl>
                                          <p:spTgt spid="14">
                                            <p:txEl>
                                              <p:pRg st="4" end="4"/>
                                            </p:txEl>
                                          </p:spTgt>
                                        </p:tgtEl>
                                      </p:cBhvr>
                                    </p:animEffect>
                                    <p:anim calcmode="lin" valueType="num">
                                      <p:cBhvr>
                                        <p:cTn id="36"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Effect transition="in" filter="fade">
                                      <p:cBhvr>
                                        <p:cTn id="42" dur="1000"/>
                                        <p:tgtEl>
                                          <p:spTgt spid="14">
                                            <p:txEl>
                                              <p:pRg st="5" end="5"/>
                                            </p:txEl>
                                          </p:spTgt>
                                        </p:tgtEl>
                                      </p:cBhvr>
                                    </p:animEffect>
                                    <p:anim calcmode="lin" valueType="num">
                                      <p:cBhvr>
                                        <p:cTn id="43"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Effect transition="in" filter="fade">
                                      <p:cBhvr>
                                        <p:cTn id="49" dur="1000"/>
                                        <p:tgtEl>
                                          <p:spTgt spid="14">
                                            <p:txEl>
                                              <p:pRg st="6" end="6"/>
                                            </p:txEl>
                                          </p:spTgt>
                                        </p:tgtEl>
                                      </p:cBhvr>
                                    </p:animEffect>
                                    <p:anim calcmode="lin" valueType="num">
                                      <p:cBhvr>
                                        <p:cTn id="5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Effect transition="in" filter="fade">
                                      <p:cBhvr>
                                        <p:cTn id="56" dur="1000"/>
                                        <p:tgtEl>
                                          <p:spTgt spid="14">
                                            <p:txEl>
                                              <p:pRg st="7" end="7"/>
                                            </p:txEl>
                                          </p:spTgt>
                                        </p:tgtEl>
                                      </p:cBhvr>
                                    </p:animEffect>
                                    <p:anim calcmode="lin" valueType="num">
                                      <p:cBhvr>
                                        <p:cTn id="57"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xEl>
                                              <p:pRg st="8" end="8"/>
                                            </p:txEl>
                                          </p:spTgt>
                                        </p:tgtEl>
                                        <p:attrNameLst>
                                          <p:attrName>style.visibility</p:attrName>
                                        </p:attrNameLst>
                                      </p:cBhvr>
                                      <p:to>
                                        <p:strVal val="visible"/>
                                      </p:to>
                                    </p:set>
                                    <p:animEffect transition="in" filter="fade">
                                      <p:cBhvr>
                                        <p:cTn id="63" dur="1000"/>
                                        <p:tgtEl>
                                          <p:spTgt spid="14">
                                            <p:txEl>
                                              <p:pRg st="8" end="8"/>
                                            </p:txEl>
                                          </p:spTgt>
                                        </p:tgtEl>
                                      </p:cBhvr>
                                    </p:animEffect>
                                    <p:anim calcmode="lin" valueType="num">
                                      <p:cBhvr>
                                        <p:cTn id="64"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4">
                                            <p:txEl>
                                              <p:pRg st="9" end="9"/>
                                            </p:txEl>
                                          </p:spTgt>
                                        </p:tgtEl>
                                        <p:attrNameLst>
                                          <p:attrName>style.visibility</p:attrName>
                                        </p:attrNameLst>
                                      </p:cBhvr>
                                      <p:to>
                                        <p:strVal val="visible"/>
                                      </p:to>
                                    </p:set>
                                    <p:animEffect transition="in" filter="fade">
                                      <p:cBhvr>
                                        <p:cTn id="70" dur="1000"/>
                                        <p:tgtEl>
                                          <p:spTgt spid="14">
                                            <p:txEl>
                                              <p:pRg st="9" end="9"/>
                                            </p:txEl>
                                          </p:spTgt>
                                        </p:tgtEl>
                                      </p:cBhvr>
                                    </p:animEffect>
                                    <p:anim calcmode="lin" valueType="num">
                                      <p:cBhvr>
                                        <p:cTn id="71" dur="1000" fill="hold"/>
                                        <p:tgtEl>
                                          <p:spTgt spid="1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animEffect transition="in" filter="fade">
                                      <p:cBhvr>
                                        <p:cTn id="77" dur="1000"/>
                                        <p:tgtEl>
                                          <p:spTgt spid="14">
                                            <p:txEl>
                                              <p:pRg st="10" end="10"/>
                                            </p:txEl>
                                          </p:spTgt>
                                        </p:tgtEl>
                                      </p:cBhvr>
                                    </p:animEffect>
                                    <p:anim calcmode="lin" valueType="num">
                                      <p:cBhvr>
                                        <p:cTn id="78" dur="1000" fill="hold"/>
                                        <p:tgtEl>
                                          <p:spTgt spid="1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14">
                                            <p:txEl>
                                              <p:pRg st="10" end="10"/>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4">
                                            <p:txEl>
                                              <p:pRg st="11" end="11"/>
                                            </p:txEl>
                                          </p:spTgt>
                                        </p:tgtEl>
                                        <p:attrNameLst>
                                          <p:attrName>style.visibility</p:attrName>
                                        </p:attrNameLst>
                                      </p:cBhvr>
                                      <p:to>
                                        <p:strVal val="visible"/>
                                      </p:to>
                                    </p:set>
                                    <p:animEffect transition="in" filter="fade">
                                      <p:cBhvr>
                                        <p:cTn id="82" dur="1000"/>
                                        <p:tgtEl>
                                          <p:spTgt spid="14">
                                            <p:txEl>
                                              <p:pRg st="11" end="11"/>
                                            </p:txEl>
                                          </p:spTgt>
                                        </p:tgtEl>
                                      </p:cBhvr>
                                    </p:animEffect>
                                    <p:anim calcmode="lin" valueType="num">
                                      <p:cBhvr>
                                        <p:cTn id="83" dur="1000" fill="hold"/>
                                        <p:tgtEl>
                                          <p:spTgt spid="14">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1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Note</a:t>
            </a:r>
            <a:r>
              <a:rPr lang="en-US" dirty="0"/>
              <a:t>: backup the terraform state file before upgrading terraform</a:t>
            </a: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308" y="828876"/>
            <a:ext cx="6524148" cy="3507549"/>
          </a:xfrm>
        </p:spPr>
        <p:txBody>
          <a:bodyPr>
            <a:normAutofit/>
          </a:bodyPr>
          <a:lstStyle/>
          <a:p>
            <a:r>
              <a:rPr lang="en-US" b="1" dirty="0"/>
              <a:t>Demo</a:t>
            </a:r>
            <a:br>
              <a:rPr lang="en-US" dirty="0"/>
            </a:br>
            <a:r>
              <a:rPr lang="en-US" sz="2400" dirty="0"/>
              <a:t>Don’t forget to download code for lab 7.5 and 7.6</a:t>
            </a:r>
          </a:p>
        </p:txBody>
      </p:sp>
    </p:spTree>
    <p:extLst>
      <p:ext uri="{BB962C8B-B14F-4D97-AF65-F5344CB8AC3E}">
        <p14:creationId xmlns:p14="http://schemas.microsoft.com/office/powerpoint/2010/main" val="257480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2530</TotalTime>
  <Words>860</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vt:lpstr>
      <vt:lpstr>Courier New</vt:lpstr>
      <vt:lpstr>metro-web</vt:lpstr>
      <vt:lpstr>Back to School 16x9</vt:lpstr>
      <vt:lpstr>Terraform v0.14</vt:lpstr>
      <vt:lpstr>Quick recap</vt:lpstr>
      <vt:lpstr>What’s new in Terraform v0.14?</vt:lpstr>
      <vt:lpstr>What’s more in Terraform v0.14?</vt:lpstr>
      <vt:lpstr>Note: backup the terraform state file before upgrading terraform</vt:lpstr>
      <vt:lpstr>Demo Don’t forget to download code for lab 7.5 and 7.6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v0.14</dc:title>
  <dc:creator>Mittal, Harshal</dc:creator>
  <cp:lastModifiedBy>Mittal, Harshal</cp:lastModifiedBy>
  <cp:revision>30</cp:revision>
  <dcterms:created xsi:type="dcterms:W3CDTF">2020-12-19T13:52:46Z</dcterms:created>
  <dcterms:modified xsi:type="dcterms:W3CDTF">2020-12-21T08:26:09Z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