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267" r:id="rId5"/>
    <p:sldId id="268" r:id="rId6"/>
    <p:sldId id="277" r:id="rId7"/>
    <p:sldId id="278" r:id="rId8"/>
    <p:sldId id="279" r:id="rId9"/>
    <p:sldId id="280" r:id="rId10"/>
    <p:sldId id="28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123" autoAdjust="0"/>
  </p:normalViewPr>
  <p:slideViewPr>
    <p:cSldViewPr snapToGrid="0">
      <p:cViewPr varScale="1">
        <p:scale>
          <a:sx n="79" d="100"/>
          <a:sy n="79" d="100"/>
        </p:scale>
        <p:origin x="1776"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1/7/2021</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hey guys, thanks for your feedback. </a:t>
            </a:r>
          </a:p>
          <a:p>
            <a:r>
              <a:rPr lang="en-GB" dirty="0"/>
              <a:t>As per my students request to create a video on managed service identity.</a:t>
            </a:r>
          </a:p>
          <a:p>
            <a:r>
              <a:rPr lang="en-GB" dirty="0"/>
              <a:t>I have decided to create this video on demand, how to implement managed service identity, so lets get started.</a:t>
            </a:r>
          </a:p>
        </p:txBody>
      </p:sp>
      <p:sp>
        <p:nvSpPr>
          <p:cNvPr id="4" name="Slide Number Placeholder 3"/>
          <p:cNvSpPr>
            <a:spLocks noGrp="1"/>
          </p:cNvSpPr>
          <p:nvPr>
            <p:ph type="sldNum" sz="quarter" idx="5"/>
          </p:nvPr>
        </p:nvSpPr>
        <p:spPr/>
        <p:txBody>
          <a:bodyPr/>
          <a:lstStyle/>
          <a:p>
            <a:fld id="{C6AAF9CF-D1E5-49FD-94F7-B246BB67E246}" type="slidenum">
              <a:rPr lang="en-US" smtClean="0"/>
              <a:t>1</a:t>
            </a:fld>
            <a:endParaRPr lang="en-US" dirty="0"/>
          </a:p>
        </p:txBody>
      </p:sp>
    </p:spTree>
    <p:extLst>
      <p:ext uri="{BB962C8B-B14F-4D97-AF65-F5344CB8AC3E}">
        <p14:creationId xmlns:p14="http://schemas.microsoft.com/office/powerpoint/2010/main" val="321347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managed service identity, </a:t>
            </a:r>
          </a:p>
          <a:p>
            <a:r>
              <a:rPr lang="en-GB" dirty="0"/>
              <a:t>It is one of the supported method by Terraform provider to manage the cloud. In this method an identity is provided to an azure resource in azure ad and using it to obtain </a:t>
            </a:r>
            <a:r>
              <a:rPr lang="en-GB" dirty="0" err="1"/>
              <a:t>az</a:t>
            </a:r>
            <a:r>
              <a:rPr lang="en-GB" dirty="0"/>
              <a:t> AD tokens for authentication and authorisation.</a:t>
            </a:r>
          </a:p>
          <a:p>
            <a:r>
              <a:rPr lang="en-GB" dirty="0"/>
              <a:t>It has many benefits.</a:t>
            </a:r>
          </a:p>
          <a:p>
            <a:pPr marL="171450" indent="-171450">
              <a:buFont typeface="Arial" panose="020B0604020202020204" pitchFamily="34" charset="0"/>
              <a:buChar char="•"/>
            </a:pPr>
            <a:r>
              <a:rPr lang="en-GB" dirty="0"/>
              <a:t>it eliminates challenges for developers to manage secrets and credentials. You don't need to manage credentials. As Credentials are not even accessible to you.</a:t>
            </a:r>
          </a:p>
          <a:p>
            <a:pPr marL="171450" indent="-171450">
              <a:buFont typeface="Arial" panose="020B0604020202020204" pitchFamily="34" charset="0"/>
              <a:buChar char="•"/>
            </a:pPr>
            <a:r>
              <a:rPr lang="en-GB" dirty="0"/>
              <a:t>You can use managed identities to authenticate to any Azure service that supports Azure AD authentication including Azure Key Vault.</a:t>
            </a:r>
          </a:p>
          <a:p>
            <a:pPr marL="171450" indent="-171450">
              <a:buFont typeface="Arial" panose="020B0604020202020204" pitchFamily="34" charset="0"/>
              <a:buChar char="•"/>
            </a:pPr>
            <a:r>
              <a:rPr lang="en-GB" dirty="0"/>
              <a:t>Managed identities can be used without any additional cost.</a:t>
            </a:r>
          </a:p>
        </p:txBody>
      </p:sp>
      <p:sp>
        <p:nvSpPr>
          <p:cNvPr id="4" name="Slide Number Placeholder 3"/>
          <p:cNvSpPr>
            <a:spLocks noGrp="1"/>
          </p:cNvSpPr>
          <p:nvPr>
            <p:ph type="sldNum" sz="quarter" idx="5"/>
          </p:nvPr>
        </p:nvSpPr>
        <p:spPr/>
        <p:txBody>
          <a:bodyPr/>
          <a:lstStyle/>
          <a:p>
            <a:fld id="{C6AAF9CF-D1E5-49FD-94F7-B246BB67E246}" type="slidenum">
              <a:rPr lang="en-US" smtClean="0"/>
              <a:t>2</a:t>
            </a:fld>
            <a:endParaRPr lang="en-US" dirty="0"/>
          </a:p>
        </p:txBody>
      </p:sp>
    </p:spTree>
    <p:extLst>
      <p:ext uri="{BB962C8B-B14F-4D97-AF65-F5344CB8AC3E}">
        <p14:creationId xmlns:p14="http://schemas.microsoft.com/office/powerpoint/2010/main" val="2769775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lab I will split in to 2 parts.</a:t>
            </a:r>
          </a:p>
          <a:p>
            <a:endParaRPr lang="en-GB" dirty="0"/>
          </a:p>
          <a:p>
            <a:r>
              <a:rPr lang="en-GB" dirty="0"/>
              <a:t>In this part, Here I am going to create a virtual machine on Azure cloud with system-assigned managed identity enabled on that system.</a:t>
            </a:r>
          </a:p>
          <a:p>
            <a:r>
              <a:rPr lang="en-GB" dirty="0"/>
              <a:t>For simplicity, I will give contributor access on my Azure subscription to that system managed id.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 me explain you the setup.</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I am going to create a </a:t>
            </a:r>
            <a:r>
              <a:rPr lang="en-GB" dirty="0" err="1"/>
              <a:t>rg</a:t>
            </a:r>
            <a:r>
              <a:rPr lang="en-GB" dirty="0"/>
              <a:t> and </a:t>
            </a:r>
            <a:r>
              <a:rPr lang="en-GB" dirty="0" err="1"/>
              <a:t>vm</a:t>
            </a:r>
            <a:r>
              <a:rPr lang="en-GB" dirty="0"/>
              <a:t> in its own </a:t>
            </a:r>
            <a:r>
              <a:rPr lang="en-GB" dirty="0" err="1"/>
              <a:t>vnet</a:t>
            </a:r>
            <a:r>
              <a:rPr lang="en-GB" dirty="0"/>
              <a:t> and subnet, system managed id is going to be enabled on this </a:t>
            </a:r>
            <a:r>
              <a:rPr lang="en-GB" dirty="0" err="1"/>
              <a:t>vm</a:t>
            </a:r>
            <a:r>
              <a:rPr lang="en-GB" dirty="0"/>
              <a:t>. </a:t>
            </a:r>
          </a:p>
          <a:p>
            <a:r>
              <a:rPr lang="en-GB" dirty="0"/>
              <a:t>I will lock down the access of that VM by allowing access to that virtual host or </a:t>
            </a:r>
            <a:r>
              <a:rPr lang="en-GB" dirty="0" err="1"/>
              <a:t>vm</a:t>
            </a:r>
            <a:r>
              <a:rPr lang="en-GB" dirty="0"/>
              <a:t> from my public </a:t>
            </a:r>
            <a:r>
              <a:rPr lang="en-GB" dirty="0" err="1"/>
              <a:t>ip</a:t>
            </a:r>
            <a:r>
              <a:rPr lang="en-GB" dirty="0"/>
              <a:t> address only.</a:t>
            </a:r>
          </a:p>
          <a:p>
            <a:r>
              <a:rPr lang="en-GB" dirty="0"/>
              <a:t>Lockdown to that </a:t>
            </a:r>
            <a:r>
              <a:rPr lang="en-GB" dirty="0" err="1"/>
              <a:t>vm</a:t>
            </a:r>
            <a:r>
              <a:rPr lang="en-GB" dirty="0"/>
              <a:t> is important as you are assigning contributor role to that system managed id so you can do anything from that </a:t>
            </a:r>
            <a:r>
              <a:rPr lang="en-GB" dirty="0" err="1"/>
              <a:t>vm</a:t>
            </a:r>
            <a:r>
              <a:rPr lang="en-GB" dirty="0"/>
              <a:t>.</a:t>
            </a:r>
          </a:p>
          <a:p>
            <a:r>
              <a:rPr lang="en-GB" dirty="0"/>
              <a:t>For design prospective, normally you can deploy this type of virtual host as part of backend infrastructure, which will include a storage account for saving state file, a </a:t>
            </a:r>
            <a:r>
              <a:rPr lang="en-GB" dirty="0" err="1"/>
              <a:t>keyvault</a:t>
            </a:r>
            <a:r>
              <a:rPr lang="en-GB" dirty="0"/>
              <a:t> for secrets and keys.</a:t>
            </a:r>
          </a:p>
          <a:p>
            <a:r>
              <a:rPr lang="en-GB" dirty="0"/>
              <a:t>This setup can be done in DevOps as well on self host agent VMs.</a:t>
            </a:r>
          </a:p>
          <a:p>
            <a:endParaRPr lang="en-GB" dirty="0"/>
          </a:p>
          <a:p>
            <a:r>
              <a:rPr lang="en-GB" dirty="0"/>
              <a:t>In the second lab.</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will install Terraform on the virtual host deployed on Azure  and then run a simple Terraform configuration to deploy something on Azure without any credentials, only using managed identity assigned to that virtual host.</a:t>
            </a:r>
          </a:p>
          <a:p>
            <a:endParaRPr lang="en-GB" dirty="0"/>
          </a:p>
          <a:p>
            <a:endParaRPr lang="en-GB" dirty="0"/>
          </a:p>
        </p:txBody>
      </p:sp>
      <p:sp>
        <p:nvSpPr>
          <p:cNvPr id="4" name="Slide Number Placeholder 3"/>
          <p:cNvSpPr>
            <a:spLocks noGrp="1"/>
          </p:cNvSpPr>
          <p:nvPr>
            <p:ph type="sldNum" sz="quarter" idx="5"/>
          </p:nvPr>
        </p:nvSpPr>
        <p:spPr/>
        <p:txBody>
          <a:bodyPr/>
          <a:lstStyle/>
          <a:p>
            <a:fld id="{C6AAF9CF-D1E5-49FD-94F7-B246BB67E246}" type="slidenum">
              <a:rPr lang="en-US" smtClean="0"/>
              <a:t>3</a:t>
            </a:fld>
            <a:endParaRPr lang="en-US" dirty="0"/>
          </a:p>
        </p:txBody>
      </p:sp>
    </p:spTree>
    <p:extLst>
      <p:ext uri="{BB962C8B-B14F-4D97-AF65-F5344CB8AC3E}">
        <p14:creationId xmlns:p14="http://schemas.microsoft.com/office/powerpoint/2010/main" val="2759159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give you a demo.</a:t>
            </a:r>
          </a:p>
        </p:txBody>
      </p:sp>
      <p:sp>
        <p:nvSpPr>
          <p:cNvPr id="4" name="Slide Number Placeholder 3"/>
          <p:cNvSpPr>
            <a:spLocks noGrp="1"/>
          </p:cNvSpPr>
          <p:nvPr>
            <p:ph type="sldNum" sz="quarter" idx="5"/>
          </p:nvPr>
        </p:nvSpPr>
        <p:spPr/>
        <p:txBody>
          <a:bodyPr/>
          <a:lstStyle/>
          <a:p>
            <a:fld id="{C6AAF9CF-D1E5-49FD-94F7-B246BB67E246}" type="slidenum">
              <a:rPr lang="en-US" smtClean="0"/>
              <a:t>4</a:t>
            </a:fld>
            <a:endParaRPr lang="en-US" dirty="0"/>
          </a:p>
        </p:txBody>
      </p:sp>
    </p:spTree>
    <p:extLst>
      <p:ext uri="{BB962C8B-B14F-4D97-AF65-F5344CB8AC3E}">
        <p14:creationId xmlns:p14="http://schemas.microsoft.com/office/powerpoint/2010/main" val="52403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previous video we setup a virtual host with system managed service identity enabled with contributor role on my subscription.</a:t>
            </a:r>
          </a:p>
          <a:p>
            <a:r>
              <a:rPr lang="en-GB" dirty="0"/>
              <a:t>In this video I am going to run a Terraform code to test the configured virtual host is working as expected.</a:t>
            </a:r>
          </a:p>
          <a:p>
            <a:r>
              <a:rPr lang="en-GB" dirty="0"/>
              <a:t>So lets start.</a:t>
            </a:r>
          </a:p>
          <a:p>
            <a:endParaRPr lang="en-GB" dirty="0"/>
          </a:p>
        </p:txBody>
      </p:sp>
      <p:sp>
        <p:nvSpPr>
          <p:cNvPr id="4" name="Slide Number Placeholder 3"/>
          <p:cNvSpPr>
            <a:spLocks noGrp="1"/>
          </p:cNvSpPr>
          <p:nvPr>
            <p:ph type="sldNum" sz="quarter" idx="5"/>
          </p:nvPr>
        </p:nvSpPr>
        <p:spPr/>
        <p:txBody>
          <a:bodyPr/>
          <a:lstStyle/>
          <a:p>
            <a:fld id="{C6AAF9CF-D1E5-49FD-94F7-B246BB67E246}" type="slidenum">
              <a:rPr lang="en-US" smtClean="0"/>
              <a:t>5</a:t>
            </a:fld>
            <a:endParaRPr lang="en-US" dirty="0"/>
          </a:p>
        </p:txBody>
      </p:sp>
    </p:spTree>
    <p:extLst>
      <p:ext uri="{BB962C8B-B14F-4D97-AF65-F5344CB8AC3E}">
        <p14:creationId xmlns:p14="http://schemas.microsoft.com/office/powerpoint/2010/main" val="1377688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cap="none" dirty="0"/>
              <a:t>Let us start by Setting up the Provider Using </a:t>
            </a:r>
            <a:r>
              <a:rPr lang="en-US" sz="1200" cap="none" dirty="0" err="1"/>
              <a:t>Manged</a:t>
            </a:r>
            <a:r>
              <a:rPr lang="en-US" sz="1200" cap="none" dirty="0"/>
              <a:t> ID, as we are now using terraform v14 so we have to configure the required providers inside </a:t>
            </a:r>
          </a:p>
          <a:p>
            <a:r>
              <a:rPr lang="en-GB" dirty="0"/>
              <a:t>Terraform block</a:t>
            </a:r>
          </a:p>
          <a:p>
            <a:r>
              <a:rPr lang="en-GB" dirty="0"/>
              <a:t>terraform {</a:t>
            </a:r>
          </a:p>
          <a:p>
            <a:r>
              <a:rPr lang="en-GB" dirty="0"/>
              <a:t>  </a:t>
            </a:r>
            <a:r>
              <a:rPr lang="en-GB" dirty="0" err="1"/>
              <a:t>required_providers</a:t>
            </a:r>
            <a:r>
              <a:rPr lang="en-GB" dirty="0"/>
              <a:t> {</a:t>
            </a:r>
          </a:p>
          <a:p>
            <a:r>
              <a:rPr lang="en-GB" dirty="0"/>
              <a:t>    </a:t>
            </a:r>
            <a:r>
              <a:rPr lang="en-GB" dirty="0" err="1"/>
              <a:t>azurerm</a:t>
            </a:r>
            <a:r>
              <a:rPr lang="en-GB" dirty="0"/>
              <a:t> = {</a:t>
            </a:r>
          </a:p>
          <a:p>
            <a:r>
              <a:rPr lang="en-GB" dirty="0"/>
              <a:t>                source    =  "</a:t>
            </a:r>
            <a:r>
              <a:rPr lang="en-GB" dirty="0" err="1"/>
              <a:t>hashicorp</a:t>
            </a:r>
            <a:r>
              <a:rPr lang="en-GB" dirty="0"/>
              <a:t>/</a:t>
            </a:r>
            <a:r>
              <a:rPr lang="en-GB" dirty="0" err="1"/>
              <a:t>azurerm</a:t>
            </a:r>
            <a:r>
              <a:rPr lang="en-GB" dirty="0"/>
              <a:t>"</a:t>
            </a:r>
          </a:p>
          <a:p>
            <a:r>
              <a:rPr lang="en-GB" dirty="0"/>
              <a:t>                version   =  "~&gt; 2.18"</a:t>
            </a:r>
          </a:p>
          <a:p>
            <a:r>
              <a:rPr lang="en-GB" dirty="0"/>
              <a:t>              }</a:t>
            </a:r>
          </a:p>
          <a:p>
            <a:r>
              <a:rPr lang="en-GB" dirty="0"/>
              <a:t>       }</a:t>
            </a:r>
          </a:p>
          <a:p>
            <a:r>
              <a:rPr lang="en-GB" dirty="0"/>
              <a:t>}</a:t>
            </a:r>
          </a:p>
          <a:p>
            <a:r>
              <a:rPr lang="en-GB" dirty="0"/>
              <a:t>Provider block</a:t>
            </a:r>
          </a:p>
          <a:p>
            <a:r>
              <a:rPr lang="en-GB" dirty="0"/>
              <a:t>provider "</a:t>
            </a:r>
            <a:r>
              <a:rPr lang="en-GB" dirty="0" err="1"/>
              <a:t>azurerm</a:t>
            </a:r>
            <a:r>
              <a:rPr lang="en-GB" dirty="0"/>
              <a:t>" {</a:t>
            </a:r>
          </a:p>
          <a:p>
            <a:r>
              <a:rPr lang="en-GB" dirty="0"/>
              <a:t>  features {}</a:t>
            </a:r>
          </a:p>
          <a:p>
            <a:r>
              <a:rPr lang="en-GB" dirty="0"/>
              <a:t>  </a:t>
            </a:r>
            <a:r>
              <a:rPr lang="en-GB" dirty="0" err="1"/>
              <a:t>use_msi</a:t>
            </a:r>
            <a:r>
              <a:rPr lang="en-GB" dirty="0"/>
              <a:t>         =  true  </a:t>
            </a:r>
          </a:p>
          <a:p>
            <a:r>
              <a:rPr lang="en-GB" dirty="0"/>
              <a:t>  </a:t>
            </a:r>
            <a:r>
              <a:rPr lang="en-GB" dirty="0" err="1"/>
              <a:t>subscription_id</a:t>
            </a:r>
            <a:r>
              <a:rPr lang="en-GB" dirty="0"/>
              <a:t> =  </a:t>
            </a:r>
            <a:r>
              <a:rPr lang="en-GB" dirty="0" err="1"/>
              <a:t>var.vsubscription_id</a:t>
            </a:r>
            <a:endParaRPr lang="en-GB" dirty="0"/>
          </a:p>
          <a:p>
            <a:r>
              <a:rPr lang="en-GB" dirty="0"/>
              <a:t>  </a:t>
            </a:r>
            <a:r>
              <a:rPr lang="en-GB" dirty="0" err="1"/>
              <a:t>tenant_id</a:t>
            </a:r>
            <a:r>
              <a:rPr lang="en-GB" dirty="0"/>
              <a:t>       =  </a:t>
            </a:r>
            <a:r>
              <a:rPr lang="en-GB" dirty="0" err="1"/>
              <a:t>var.vtenant_id</a:t>
            </a:r>
            <a:endParaRPr lang="en-GB" dirty="0"/>
          </a:p>
          <a:p>
            <a:r>
              <a:rPr lang="en-GB" dirty="0"/>
              <a:t>}</a:t>
            </a:r>
          </a:p>
          <a:p>
            <a:endParaRPr lang="en-GB" dirty="0"/>
          </a:p>
        </p:txBody>
      </p:sp>
      <p:sp>
        <p:nvSpPr>
          <p:cNvPr id="4" name="Slide Number Placeholder 3"/>
          <p:cNvSpPr>
            <a:spLocks noGrp="1"/>
          </p:cNvSpPr>
          <p:nvPr>
            <p:ph type="sldNum" sz="quarter" idx="5"/>
          </p:nvPr>
        </p:nvSpPr>
        <p:spPr/>
        <p:txBody>
          <a:bodyPr/>
          <a:lstStyle/>
          <a:p>
            <a:fld id="{C6AAF9CF-D1E5-49FD-94F7-B246BB67E246}" type="slidenum">
              <a:rPr lang="en-US" smtClean="0"/>
              <a:t>6</a:t>
            </a:fld>
            <a:endParaRPr lang="en-US" dirty="0"/>
          </a:p>
        </p:txBody>
      </p:sp>
    </p:spTree>
    <p:extLst>
      <p:ext uri="{BB962C8B-B14F-4D97-AF65-F5344CB8AC3E}">
        <p14:creationId xmlns:p14="http://schemas.microsoft.com/office/powerpoint/2010/main" val="1298142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lab I am going to log on to the virtual host deployed on Azure in part-1</a:t>
            </a:r>
          </a:p>
          <a:p>
            <a:r>
              <a:rPr lang="en-GB" dirty="0"/>
              <a:t>And then </a:t>
            </a:r>
            <a:r>
              <a:rPr lang="en-GB"/>
              <a:t>I will quickly </a:t>
            </a:r>
            <a:r>
              <a:rPr lang="en-GB" dirty="0"/>
              <a:t>install the latest version of Terraform and then will deploy a simple Terraform configuration to deploy a resource group using managed system identity through the virtual host.</a:t>
            </a:r>
          </a:p>
          <a:p>
            <a:r>
              <a:rPr lang="en-GB" dirty="0"/>
              <a:t>Lets do the lab.</a:t>
            </a:r>
          </a:p>
        </p:txBody>
      </p:sp>
      <p:sp>
        <p:nvSpPr>
          <p:cNvPr id="4" name="Slide Number Placeholder 3"/>
          <p:cNvSpPr>
            <a:spLocks noGrp="1"/>
          </p:cNvSpPr>
          <p:nvPr>
            <p:ph type="sldNum" sz="quarter" idx="5"/>
          </p:nvPr>
        </p:nvSpPr>
        <p:spPr/>
        <p:txBody>
          <a:bodyPr/>
          <a:lstStyle/>
          <a:p>
            <a:fld id="{C6AAF9CF-D1E5-49FD-94F7-B246BB67E246}" type="slidenum">
              <a:rPr lang="en-US" smtClean="0"/>
              <a:t>7</a:t>
            </a:fld>
            <a:endParaRPr lang="en-US" dirty="0"/>
          </a:p>
        </p:txBody>
      </p:sp>
    </p:spTree>
    <p:extLst>
      <p:ext uri="{BB962C8B-B14F-4D97-AF65-F5344CB8AC3E}">
        <p14:creationId xmlns:p14="http://schemas.microsoft.com/office/powerpoint/2010/main" val="4056587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1/7/2021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1/7/2021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1/7/2021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1/7/2021</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1/7/2021</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1/7/2021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1/7/2021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1/7/2021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1/7/2021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1/7/2021</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685801" y="609599"/>
            <a:ext cx="10840914" cy="5396345"/>
          </a:xfrm>
        </p:spPr>
        <p:txBody>
          <a:bodyPr>
            <a:normAutofit/>
          </a:bodyPr>
          <a:lstStyle/>
          <a:p>
            <a:pPr algn="ctr"/>
            <a:r>
              <a:rPr lang="en-US" sz="4400" cap="none" dirty="0"/>
              <a:t>On Demand </a:t>
            </a:r>
            <a:br>
              <a:rPr lang="en-US" sz="4400" cap="none" dirty="0"/>
            </a:br>
            <a:r>
              <a:rPr lang="en-US" sz="4400" cap="none" dirty="0"/>
              <a:t>Using Managed Service Identity</a:t>
            </a:r>
            <a:br>
              <a:rPr lang="en-US" sz="4400" cap="none" dirty="0"/>
            </a:br>
            <a:r>
              <a:rPr lang="en-US" sz="4400" cap="none" dirty="0"/>
              <a:t>Part-1</a:t>
            </a:r>
          </a:p>
        </p:txBody>
      </p:sp>
    </p:spTree>
    <p:extLst>
      <p:ext uri="{BB962C8B-B14F-4D97-AF65-F5344CB8AC3E}">
        <p14:creationId xmlns:p14="http://schemas.microsoft.com/office/powerpoint/2010/main" val="86265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623455" y="467968"/>
            <a:ext cx="10307781" cy="732841"/>
          </a:xfrm>
        </p:spPr>
        <p:txBody>
          <a:bodyPr>
            <a:normAutofit/>
          </a:bodyPr>
          <a:lstStyle/>
          <a:p>
            <a:pPr algn="ctr"/>
            <a:r>
              <a:rPr lang="en-US" sz="4000" cap="none" dirty="0"/>
              <a:t>What is managed service identity?</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852344" y="1371600"/>
            <a:ext cx="10307781" cy="4281055"/>
          </a:xfrm>
        </p:spPr>
        <p:txBody>
          <a:bodyPr>
            <a:normAutofit lnSpcReduction="10000"/>
          </a:bodyPr>
          <a:lstStyle/>
          <a:p>
            <a:pPr algn="l">
              <a:lnSpc>
                <a:spcPct val="150000"/>
              </a:lnSpc>
            </a:pPr>
            <a:r>
              <a:rPr lang="en-US" sz="2400" cap="none" dirty="0"/>
              <a:t>Method of providing an identity to Az resource in Azure AD and using it to obtain a token for authentication and authorization.</a:t>
            </a:r>
          </a:p>
          <a:p>
            <a:pPr algn="l">
              <a:lnSpc>
                <a:spcPct val="150000"/>
              </a:lnSpc>
            </a:pPr>
            <a:r>
              <a:rPr lang="en-US" sz="2400" cap="none" dirty="0"/>
              <a:t>Its benefits</a:t>
            </a:r>
          </a:p>
          <a:p>
            <a:pPr marL="285750" indent="-285750" algn="l">
              <a:lnSpc>
                <a:spcPct val="150000"/>
              </a:lnSpc>
              <a:buFont typeface="Arial" panose="020B0604020202020204" pitchFamily="34" charset="0"/>
              <a:buChar char="•"/>
            </a:pPr>
            <a:r>
              <a:rPr lang="en-GB" sz="2400" cap="none" dirty="0"/>
              <a:t>it eliminates challenge for developers to manage secrets and credentials.</a:t>
            </a:r>
          </a:p>
          <a:p>
            <a:pPr marL="285750" indent="-285750" algn="l">
              <a:lnSpc>
                <a:spcPct val="150000"/>
              </a:lnSpc>
              <a:buFont typeface="Arial" panose="020B0604020202020204" pitchFamily="34" charset="0"/>
              <a:buChar char="•"/>
            </a:pPr>
            <a:r>
              <a:rPr lang="en-GB" sz="2400" cap="none" dirty="0"/>
              <a:t>Can be used to authenticate to any Azure service that supports Azure AD authentication including Azure Key Vault.</a:t>
            </a:r>
          </a:p>
          <a:p>
            <a:pPr marL="285750" indent="-285750" algn="l">
              <a:lnSpc>
                <a:spcPct val="150000"/>
              </a:lnSpc>
              <a:buFont typeface="Arial" panose="020B0604020202020204" pitchFamily="34" charset="0"/>
              <a:buChar char="•"/>
            </a:pPr>
            <a:r>
              <a:rPr lang="en-GB" sz="2400" cap="none" dirty="0"/>
              <a:t>no additional cost.</a:t>
            </a:r>
            <a:endParaRPr lang="en-US" sz="2400" cap="none" dirty="0"/>
          </a:p>
        </p:txBody>
      </p:sp>
    </p:spTree>
    <p:extLst>
      <p:ext uri="{BB962C8B-B14F-4D97-AF65-F5344CB8AC3E}">
        <p14:creationId xmlns:p14="http://schemas.microsoft.com/office/powerpoint/2010/main" val="23527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757567" y="1731264"/>
            <a:ext cx="4436225" cy="1697735"/>
          </a:xfrm>
        </p:spPr>
        <p:txBody>
          <a:bodyPr>
            <a:normAutofit/>
          </a:bodyPr>
          <a:lstStyle/>
          <a:p>
            <a:pPr algn="ctr"/>
            <a:r>
              <a:rPr lang="en-US" sz="4400" cap="none" dirty="0"/>
              <a:t>Lab Setup Using Managed ID</a:t>
            </a:r>
          </a:p>
        </p:txBody>
      </p:sp>
      <p:pic>
        <p:nvPicPr>
          <p:cNvPr id="12" name="Picture 11">
            <a:extLst>
              <a:ext uri="{FF2B5EF4-FFF2-40B4-BE49-F238E27FC236}">
                <a16:creationId xmlns:a16="http://schemas.microsoft.com/office/drawing/2014/main" id="{904CE0FA-8C9D-4096-839A-A1CD6CC9F099}"/>
              </a:ext>
            </a:extLst>
          </p:cNvPr>
          <p:cNvPicPr>
            <a:picLocks noChangeAspect="1"/>
          </p:cNvPicPr>
          <p:nvPr/>
        </p:nvPicPr>
        <p:blipFill>
          <a:blip r:embed="rId3"/>
          <a:stretch>
            <a:fillRect/>
          </a:stretch>
        </p:blipFill>
        <p:spPr>
          <a:xfrm>
            <a:off x="5935027" y="307086"/>
            <a:ext cx="5076825" cy="5829300"/>
          </a:xfrm>
          <a:prstGeom prst="rect">
            <a:avLst/>
          </a:prstGeom>
        </p:spPr>
      </p:pic>
    </p:spTree>
    <p:extLst>
      <p:ext uri="{BB962C8B-B14F-4D97-AF65-F5344CB8AC3E}">
        <p14:creationId xmlns:p14="http://schemas.microsoft.com/office/powerpoint/2010/main" val="241875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685801" y="609599"/>
            <a:ext cx="10840914" cy="5396345"/>
          </a:xfrm>
        </p:spPr>
        <p:txBody>
          <a:bodyPr>
            <a:normAutofit/>
          </a:bodyPr>
          <a:lstStyle/>
          <a:p>
            <a:pPr algn="ctr"/>
            <a:r>
              <a:rPr lang="en-US" sz="9600" cap="none" dirty="0"/>
              <a:t>Demo</a:t>
            </a:r>
            <a:br>
              <a:rPr lang="en-US" sz="4400" cap="none" dirty="0"/>
            </a:br>
            <a:r>
              <a:rPr lang="en-US" sz="4400" cap="none" dirty="0"/>
              <a:t>Don’t forget to download the code for lab 7.7 and7.8</a:t>
            </a:r>
          </a:p>
        </p:txBody>
      </p:sp>
    </p:spTree>
    <p:extLst>
      <p:ext uri="{BB962C8B-B14F-4D97-AF65-F5344CB8AC3E}">
        <p14:creationId xmlns:p14="http://schemas.microsoft.com/office/powerpoint/2010/main" val="91412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685801" y="609599"/>
            <a:ext cx="10840914" cy="5396345"/>
          </a:xfrm>
        </p:spPr>
        <p:txBody>
          <a:bodyPr>
            <a:normAutofit/>
          </a:bodyPr>
          <a:lstStyle/>
          <a:p>
            <a:pPr algn="ctr"/>
            <a:r>
              <a:rPr lang="en-US" sz="4400" cap="none" dirty="0"/>
              <a:t>Using Managed Service Identity</a:t>
            </a:r>
            <a:br>
              <a:rPr lang="en-US" sz="4400" cap="none" dirty="0"/>
            </a:br>
            <a:r>
              <a:rPr lang="en-US" sz="4400" cap="none" dirty="0"/>
              <a:t>Part-2</a:t>
            </a:r>
          </a:p>
        </p:txBody>
      </p:sp>
    </p:spTree>
    <p:extLst>
      <p:ext uri="{BB962C8B-B14F-4D97-AF65-F5344CB8AC3E}">
        <p14:creationId xmlns:p14="http://schemas.microsoft.com/office/powerpoint/2010/main" val="95654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623455" y="101547"/>
            <a:ext cx="10307781" cy="732841"/>
          </a:xfrm>
        </p:spPr>
        <p:txBody>
          <a:bodyPr>
            <a:normAutofit/>
          </a:bodyPr>
          <a:lstStyle/>
          <a:p>
            <a:pPr algn="ctr"/>
            <a:r>
              <a:rPr lang="en-US" sz="4000" cap="none" dirty="0"/>
              <a:t>Setup Of Provider Using </a:t>
            </a:r>
            <a:r>
              <a:rPr lang="en-US" sz="4000" cap="none" dirty="0" err="1"/>
              <a:t>Manged</a:t>
            </a:r>
            <a:r>
              <a:rPr lang="en-US" sz="4000" cap="none" dirty="0"/>
              <a:t> ID</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852344" y="834388"/>
            <a:ext cx="10307781" cy="5555644"/>
          </a:xfrm>
        </p:spPr>
        <p:txBody>
          <a:bodyPr>
            <a:noAutofit/>
          </a:bodyPr>
          <a:lstStyle/>
          <a:p>
            <a:pPr marL="342900" indent="-342900" algn="l">
              <a:buFont typeface="Arial" panose="020B0604020202020204" pitchFamily="34" charset="0"/>
              <a:buChar char="•"/>
            </a:pPr>
            <a:r>
              <a:rPr lang="en-US" b="1" cap="none" dirty="0">
                <a:solidFill>
                  <a:schemeClr val="accent3">
                    <a:lumMod val="40000"/>
                    <a:lumOff val="60000"/>
                  </a:schemeClr>
                </a:solidFill>
              </a:rPr>
              <a:t>Terraform block</a:t>
            </a:r>
          </a:p>
          <a:p>
            <a:pPr marL="1407600" lvl="7" algn="l">
              <a:spcAft>
                <a:spcPts val="0"/>
              </a:spcAft>
            </a:pPr>
            <a:r>
              <a:rPr lang="en-GB" sz="1800" b="1" cap="none" dirty="0"/>
              <a:t>terraform {</a:t>
            </a:r>
          </a:p>
          <a:p>
            <a:pPr marL="1407600" lvl="7" algn="l">
              <a:spcAft>
                <a:spcPts val="0"/>
              </a:spcAft>
            </a:pPr>
            <a:r>
              <a:rPr lang="en-GB" sz="1800" b="1" cap="none" dirty="0"/>
              <a:t>    </a:t>
            </a:r>
            <a:r>
              <a:rPr lang="en-GB" sz="1800" b="1" cap="none" dirty="0" err="1"/>
              <a:t>required_providers</a:t>
            </a:r>
            <a:r>
              <a:rPr lang="en-GB" sz="1800" b="1" cap="none" dirty="0"/>
              <a:t> {</a:t>
            </a:r>
          </a:p>
          <a:p>
            <a:pPr marL="1407600" lvl="7" algn="l">
              <a:spcAft>
                <a:spcPts val="0"/>
              </a:spcAft>
            </a:pPr>
            <a:r>
              <a:rPr lang="en-GB" sz="1800" b="1" cap="none" dirty="0"/>
              <a:t>             </a:t>
            </a:r>
            <a:r>
              <a:rPr lang="en-GB" sz="1800" b="1" cap="none" dirty="0" err="1"/>
              <a:t>azurerm</a:t>
            </a:r>
            <a:r>
              <a:rPr lang="en-GB" sz="1800" b="1" cap="none" dirty="0"/>
              <a:t> = {</a:t>
            </a:r>
          </a:p>
          <a:p>
            <a:pPr marL="1407600" lvl="7" algn="l">
              <a:spcAft>
                <a:spcPts val="0"/>
              </a:spcAft>
            </a:pPr>
            <a:r>
              <a:rPr lang="en-GB" sz="1800" b="1" cap="none" dirty="0"/>
              <a:t>                source    =  "</a:t>
            </a:r>
            <a:r>
              <a:rPr lang="en-GB" sz="1800" b="1" cap="none" dirty="0" err="1"/>
              <a:t>hashicorp</a:t>
            </a:r>
            <a:r>
              <a:rPr lang="en-GB" sz="1800" b="1" cap="none" dirty="0"/>
              <a:t>/</a:t>
            </a:r>
            <a:r>
              <a:rPr lang="en-GB" sz="1800" b="1" cap="none" dirty="0" err="1"/>
              <a:t>azurerm</a:t>
            </a:r>
            <a:r>
              <a:rPr lang="en-GB" sz="1800" b="1" cap="none" dirty="0"/>
              <a:t>"</a:t>
            </a:r>
          </a:p>
          <a:p>
            <a:pPr marL="1407600" lvl="7" algn="l">
              <a:spcAft>
                <a:spcPts val="0"/>
              </a:spcAft>
            </a:pPr>
            <a:r>
              <a:rPr lang="en-GB" sz="1800" b="1" cap="none" dirty="0"/>
              <a:t>                version   =  "~&gt; 2.18"</a:t>
            </a:r>
          </a:p>
          <a:p>
            <a:pPr marL="1407600" lvl="7" algn="l">
              <a:spcAft>
                <a:spcPts val="0"/>
              </a:spcAft>
            </a:pPr>
            <a:r>
              <a:rPr lang="en-GB" sz="1800" b="1" cap="none" dirty="0"/>
              <a:t>              }</a:t>
            </a:r>
          </a:p>
          <a:p>
            <a:pPr marL="1407600" lvl="7" algn="l">
              <a:spcAft>
                <a:spcPts val="0"/>
              </a:spcAft>
            </a:pPr>
            <a:r>
              <a:rPr lang="en-GB" sz="1800" b="1" cap="none" dirty="0"/>
              <a:t>       }</a:t>
            </a:r>
          </a:p>
          <a:p>
            <a:pPr marL="1407600" lvl="7" algn="l">
              <a:spcAft>
                <a:spcPts val="0"/>
              </a:spcAft>
            </a:pPr>
            <a:r>
              <a:rPr lang="en-GB" sz="1800" b="1" cap="none" dirty="0"/>
              <a:t>}</a:t>
            </a:r>
          </a:p>
          <a:p>
            <a:pPr marL="285750" indent="-285750" algn="l">
              <a:lnSpc>
                <a:spcPct val="150000"/>
              </a:lnSpc>
              <a:buFont typeface="Arial" panose="020B0604020202020204" pitchFamily="34" charset="0"/>
              <a:buChar char="•"/>
            </a:pPr>
            <a:r>
              <a:rPr lang="en-US" b="1" cap="none" dirty="0">
                <a:solidFill>
                  <a:schemeClr val="accent3">
                    <a:lumMod val="40000"/>
                    <a:lumOff val="60000"/>
                  </a:schemeClr>
                </a:solidFill>
                <a:cs typeface="Courier New" panose="02070309020205020404" pitchFamily="49" charset="0"/>
              </a:rPr>
              <a:t>Provider block</a:t>
            </a:r>
          </a:p>
          <a:p>
            <a:pPr lvl="3" algn="l"/>
            <a:r>
              <a:rPr lang="en-GB" sz="1800" b="1" cap="none" dirty="0">
                <a:latin typeface="Courier New" panose="02070309020205020404" pitchFamily="49" charset="0"/>
                <a:cs typeface="Courier New" panose="02070309020205020404" pitchFamily="49" charset="0"/>
              </a:rPr>
              <a:t>provider "</a:t>
            </a:r>
            <a:r>
              <a:rPr lang="en-GB" sz="1800" b="1" cap="none" dirty="0" err="1">
                <a:latin typeface="Courier New" panose="02070309020205020404" pitchFamily="49" charset="0"/>
                <a:cs typeface="Courier New" panose="02070309020205020404" pitchFamily="49" charset="0"/>
              </a:rPr>
              <a:t>azurerm</a:t>
            </a:r>
            <a:r>
              <a:rPr lang="en-GB" sz="1800" b="1" cap="none" dirty="0">
                <a:latin typeface="Courier New" panose="02070309020205020404" pitchFamily="49" charset="0"/>
                <a:cs typeface="Courier New" panose="02070309020205020404" pitchFamily="49" charset="0"/>
              </a:rPr>
              <a:t>" {</a:t>
            </a:r>
          </a:p>
          <a:p>
            <a:pPr lvl="3" algn="l"/>
            <a:r>
              <a:rPr lang="en-GB" sz="1800" b="1" cap="none" dirty="0">
                <a:latin typeface="Courier New" panose="02070309020205020404" pitchFamily="49" charset="0"/>
                <a:cs typeface="Courier New" panose="02070309020205020404" pitchFamily="49" charset="0"/>
              </a:rPr>
              <a:t>  features {}</a:t>
            </a:r>
          </a:p>
          <a:p>
            <a:pPr lvl="3" algn="l"/>
            <a:r>
              <a:rPr lang="en-GB" sz="1800" b="1" cap="none"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use_msi</a:t>
            </a:r>
            <a:r>
              <a:rPr lang="en-GB" sz="1800" b="1" dirty="0">
                <a:latin typeface="Courier New" panose="02070309020205020404" pitchFamily="49" charset="0"/>
                <a:cs typeface="Courier New" panose="02070309020205020404" pitchFamily="49" charset="0"/>
              </a:rPr>
              <a:t>         =  true</a:t>
            </a:r>
            <a:r>
              <a:rPr lang="en-GB" sz="1800" b="1" cap="none" dirty="0">
                <a:latin typeface="Courier New" panose="02070309020205020404" pitchFamily="49" charset="0"/>
                <a:cs typeface="Courier New" panose="02070309020205020404" pitchFamily="49" charset="0"/>
              </a:rPr>
              <a:t>  </a:t>
            </a:r>
          </a:p>
          <a:p>
            <a:pPr lvl="3" algn="l"/>
            <a:r>
              <a:rPr lang="en-GB" sz="1800" b="1" cap="none" dirty="0">
                <a:latin typeface="Courier New" panose="02070309020205020404" pitchFamily="49" charset="0"/>
                <a:cs typeface="Courier New" panose="02070309020205020404" pitchFamily="49" charset="0"/>
              </a:rPr>
              <a:t>  </a:t>
            </a:r>
            <a:r>
              <a:rPr lang="en-GB" sz="1800" b="1" cap="none" dirty="0" err="1">
                <a:latin typeface="Courier New" panose="02070309020205020404" pitchFamily="49" charset="0"/>
                <a:cs typeface="Courier New" panose="02070309020205020404" pitchFamily="49" charset="0"/>
              </a:rPr>
              <a:t>subscription_id</a:t>
            </a:r>
            <a:r>
              <a:rPr lang="en-GB" sz="1800" b="1" cap="none" dirty="0">
                <a:latin typeface="Courier New" panose="02070309020205020404" pitchFamily="49" charset="0"/>
                <a:cs typeface="Courier New" panose="02070309020205020404" pitchFamily="49" charset="0"/>
              </a:rPr>
              <a:t> =  </a:t>
            </a:r>
            <a:r>
              <a:rPr lang="en-GB" sz="1800" b="1" cap="none" dirty="0" err="1">
                <a:latin typeface="Courier New" panose="02070309020205020404" pitchFamily="49" charset="0"/>
                <a:cs typeface="Courier New" panose="02070309020205020404" pitchFamily="49" charset="0"/>
              </a:rPr>
              <a:t>var.vsubscription_id</a:t>
            </a:r>
            <a:endParaRPr lang="en-GB" sz="1800" b="1" cap="none" dirty="0">
              <a:latin typeface="Courier New" panose="02070309020205020404" pitchFamily="49" charset="0"/>
              <a:cs typeface="Courier New" panose="02070309020205020404" pitchFamily="49" charset="0"/>
            </a:endParaRPr>
          </a:p>
          <a:p>
            <a:pPr lvl="3" algn="l"/>
            <a:r>
              <a:rPr lang="en-GB" sz="1800" b="1" cap="none" dirty="0">
                <a:latin typeface="Courier New" panose="02070309020205020404" pitchFamily="49" charset="0"/>
                <a:cs typeface="Courier New" panose="02070309020205020404" pitchFamily="49" charset="0"/>
              </a:rPr>
              <a:t>  </a:t>
            </a:r>
            <a:r>
              <a:rPr lang="en-GB" sz="1800" b="1" cap="none" dirty="0" err="1">
                <a:latin typeface="Courier New" panose="02070309020205020404" pitchFamily="49" charset="0"/>
                <a:cs typeface="Courier New" panose="02070309020205020404" pitchFamily="49" charset="0"/>
              </a:rPr>
              <a:t>tenant_id</a:t>
            </a:r>
            <a:r>
              <a:rPr lang="en-GB" sz="1800" b="1" cap="none" dirty="0">
                <a:latin typeface="Courier New" panose="02070309020205020404" pitchFamily="49" charset="0"/>
                <a:cs typeface="Courier New" panose="02070309020205020404" pitchFamily="49" charset="0"/>
              </a:rPr>
              <a:t>       =  </a:t>
            </a:r>
            <a:r>
              <a:rPr lang="en-GB" sz="1800" b="1" cap="none" dirty="0" err="1">
                <a:latin typeface="Courier New" panose="02070309020205020404" pitchFamily="49" charset="0"/>
                <a:cs typeface="Courier New" panose="02070309020205020404" pitchFamily="49" charset="0"/>
              </a:rPr>
              <a:t>var.vtenant_id</a:t>
            </a:r>
            <a:endParaRPr lang="en-GB" sz="1800" b="1" cap="none" dirty="0">
              <a:latin typeface="Courier New" panose="02070309020205020404" pitchFamily="49" charset="0"/>
              <a:cs typeface="Courier New" panose="02070309020205020404" pitchFamily="49" charset="0"/>
            </a:endParaRPr>
          </a:p>
          <a:p>
            <a:pPr lvl="3" algn="l"/>
            <a:r>
              <a:rPr lang="en-GB" sz="1800" b="1" cap="none" dirty="0">
                <a:latin typeface="Courier New" panose="02070309020205020404" pitchFamily="49" charset="0"/>
                <a:cs typeface="Courier New" panose="02070309020205020404" pitchFamily="49" charset="0"/>
              </a:rPr>
              <a:t>}</a:t>
            </a:r>
          </a:p>
          <a:p>
            <a:pPr marL="285750" indent="-285750" algn="l">
              <a:lnSpc>
                <a:spcPct val="150000"/>
              </a:lnSpc>
              <a:buFont typeface="Arial" panose="020B0604020202020204" pitchFamily="34" charset="0"/>
              <a:buChar char="•"/>
            </a:pPr>
            <a:endParaRPr lang="en-US" b="1" cap="non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695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xEl>
                                              <p:pRg st="13" end="13"/>
                                            </p:txEl>
                                          </p:spTgt>
                                        </p:tgtEl>
                                        <p:attrNameLst>
                                          <p:attrName>style.visibility</p:attrName>
                                        </p:attrNameLst>
                                      </p:cBhvr>
                                      <p:to>
                                        <p:strVal val="visible"/>
                                      </p:to>
                                    </p:set>
                                    <p:animEffect transition="in" filter="fade">
                                      <p:cBhvr>
                                        <p:cTn id="78" dur="1000"/>
                                        <p:tgtEl>
                                          <p:spTgt spid="3">
                                            <p:txEl>
                                              <p:pRg st="13" end="13"/>
                                            </p:txEl>
                                          </p:spTgt>
                                        </p:tgtEl>
                                      </p:cBhvr>
                                    </p:animEffect>
                                    <p:anim calcmode="lin" valueType="num">
                                      <p:cBhvr>
                                        <p:cTn id="7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Effect transition="in" filter="fade">
                                      <p:cBhvr>
                                        <p:cTn id="83" dur="1000"/>
                                        <p:tgtEl>
                                          <p:spTgt spid="3">
                                            <p:txEl>
                                              <p:pRg st="14" end="14"/>
                                            </p:txEl>
                                          </p:spTgt>
                                        </p:tgtEl>
                                      </p:cBhvr>
                                    </p:animEffect>
                                    <p:anim calcmode="lin" valueType="num">
                                      <p:cBhvr>
                                        <p:cTn id="8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
                                            <p:txEl>
                                              <p:pRg st="15" end="15"/>
                                            </p:txEl>
                                          </p:spTgt>
                                        </p:tgtEl>
                                        <p:attrNameLst>
                                          <p:attrName>style.visibility</p:attrName>
                                        </p:attrNameLst>
                                      </p:cBhvr>
                                      <p:to>
                                        <p:strVal val="visible"/>
                                      </p:to>
                                    </p:set>
                                    <p:animEffect transition="in" filter="fade">
                                      <p:cBhvr>
                                        <p:cTn id="88" dur="1000"/>
                                        <p:tgtEl>
                                          <p:spTgt spid="3">
                                            <p:txEl>
                                              <p:pRg st="15" end="15"/>
                                            </p:txEl>
                                          </p:spTgt>
                                        </p:tgtEl>
                                      </p:cBhvr>
                                    </p:animEffect>
                                    <p:anim calcmode="lin" valueType="num">
                                      <p:cBhvr>
                                        <p:cTn id="89"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0"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685801" y="609599"/>
            <a:ext cx="10840914" cy="5396345"/>
          </a:xfrm>
        </p:spPr>
        <p:txBody>
          <a:bodyPr>
            <a:normAutofit/>
          </a:bodyPr>
          <a:lstStyle/>
          <a:p>
            <a:pPr algn="ctr"/>
            <a:r>
              <a:rPr lang="en-US" sz="9600" cap="none" dirty="0"/>
              <a:t>Demo</a:t>
            </a:r>
            <a:br>
              <a:rPr lang="en-US" sz="4400" cap="none" dirty="0"/>
            </a:br>
            <a:endParaRPr lang="en-US" sz="4400" cap="none" dirty="0"/>
          </a:p>
        </p:txBody>
      </p:sp>
    </p:spTree>
    <p:extLst>
      <p:ext uri="{BB962C8B-B14F-4D97-AF65-F5344CB8AC3E}">
        <p14:creationId xmlns:p14="http://schemas.microsoft.com/office/powerpoint/2010/main" val="2907572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C94942-C689-461B-8649-1FD863C6BA2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3883</TotalTime>
  <Words>899</Words>
  <Application>Microsoft Office PowerPoint</Application>
  <PresentationFormat>Widescreen</PresentationFormat>
  <Paragraphs>81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Courier New</vt:lpstr>
      <vt:lpstr>Celestial</vt:lpstr>
      <vt:lpstr>On Demand  Using Managed Service Identity Part-1</vt:lpstr>
      <vt:lpstr>What is managed service identity?</vt:lpstr>
      <vt:lpstr>Lab Setup Using Managed ID</vt:lpstr>
      <vt:lpstr>Demo Don’t forget to download the code for lab 7.7 and7.8</vt:lpstr>
      <vt:lpstr>Using Managed Service Identity Part-2</vt:lpstr>
      <vt:lpstr>Setup Of Provider Using Manged ID</vt:lpstr>
      <vt:lpstr>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Demand  Using Managed Service Identity</dc:title>
  <dc:creator>Mittal, Harshal</dc:creator>
  <cp:lastModifiedBy>Mittal, Harshal</cp:lastModifiedBy>
  <cp:revision>17</cp:revision>
  <dcterms:created xsi:type="dcterms:W3CDTF">2021-01-07T20:38:52Z</dcterms:created>
  <dcterms:modified xsi:type="dcterms:W3CDTF">2021-01-10T13:22:40Z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