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4854" autoAdjust="0"/>
  </p:normalViewPr>
  <p:slideViewPr>
    <p:cSldViewPr snapToGrid="0">
      <p:cViewPr varScale="1">
        <p:scale>
          <a:sx n="63" d="100"/>
          <a:sy n="63" d="100"/>
        </p:scale>
        <p:origin x="237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CCA7-5D7D-454A-8175-A98AB3100D7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91B50-AEC5-4183-BBB0-9F581654E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3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Terraform v15 is now in general available for public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91B50-AEC5-4183-BBB0-9F581654E0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1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23339"/>
                </a:solidFill>
                <a:effectLst/>
                <a:latin typeface="metro-web"/>
              </a:rPr>
              <a:t>Terraform 0.15 extends value sensitivity to provider attributes, allowing provider developers to help protect values from being printed to the console. Terraform will redact these values wherever they appear.</a:t>
            </a:r>
          </a:p>
          <a:p>
            <a:r>
              <a:rPr lang="en-GB" b="0" i="0" dirty="0">
                <a:solidFill>
                  <a:srgbClr val="323339"/>
                </a:solidFill>
                <a:effectLst/>
                <a:latin typeface="metro-web"/>
              </a:rPr>
              <a:t>This release also ships with a new </a:t>
            </a:r>
            <a:r>
              <a:rPr lang="en-GB" dirty="0"/>
              <a:t>sensitive</a:t>
            </a:r>
            <a:r>
              <a:rPr lang="en-GB" b="0" i="0" dirty="0">
                <a:solidFill>
                  <a:srgbClr val="323339"/>
                </a:solidFill>
                <a:effectLst/>
                <a:latin typeface="metro-web"/>
              </a:rPr>
              <a:t> function (and a matching </a:t>
            </a:r>
            <a:r>
              <a:rPr lang="en-GB" dirty="0" err="1"/>
              <a:t>nonsensitive</a:t>
            </a:r>
            <a:r>
              <a:rPr lang="en-GB" b="0" i="0" dirty="0">
                <a:solidFill>
                  <a:srgbClr val="323339"/>
                </a:solidFill>
                <a:effectLst/>
                <a:latin typeface="metro-web"/>
              </a:rPr>
              <a:t> function) 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91B50-AEC5-4183-BBB0-9F581654E0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17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0"/>
              </a:spcAft>
            </a:pPr>
            <a:r>
              <a:rPr lang="en-GB" sz="6000" dirty="0"/>
              <a:t>Handling aliases with Terraform v15</a:t>
            </a:r>
          </a:p>
          <a:p>
            <a:pPr algn="l">
              <a:spcAft>
                <a:spcPts val="0"/>
              </a:spcAft>
            </a:pPr>
            <a:r>
              <a:rPr lang="en-GB" sz="6000" dirty="0"/>
              <a:t>Let me explain what is an alias first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0" b="0" i="0" u="none" strike="noStrike" dirty="0">
                <a:solidFill>
                  <a:schemeClr val="tx1"/>
                </a:solidFill>
                <a:effectLst/>
                <a:latin typeface="metro-web"/>
              </a:rPr>
              <a:t>aliases, are used for deploying resources with different configurations using the same provider.</a:t>
            </a:r>
            <a:endParaRPr lang="en-GB" sz="8000" b="0" i="0" u="none" dirty="0">
              <a:solidFill>
                <a:schemeClr val="tx1"/>
              </a:solidFill>
              <a:effectLst/>
              <a:latin typeface="metro-web"/>
            </a:endParaRPr>
          </a:p>
          <a:p>
            <a:pPr algn="l">
              <a:spcAft>
                <a:spcPts val="0"/>
              </a:spcAft>
            </a:pPr>
            <a:endParaRPr lang="en-GB" sz="6000" dirty="0"/>
          </a:p>
          <a:p>
            <a:pPr algn="l">
              <a:spcAft>
                <a:spcPts val="0"/>
              </a:spcAft>
            </a:pPr>
            <a:endParaRPr lang="en-GB" sz="6000" dirty="0"/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required_providers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block now has a new optional field for providers to indicate aliased configuration names.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order to declare configuration aliases, add the desired names to the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configuration_aliases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argument for the provider requirements.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91B50-AEC5-4183-BBB0-9F581654E0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1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built-in functions list and map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list("a", "b", "c")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tolist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(["a", "b", "c"])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map("a", 1, "b", 2)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tomap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({ a = 1, b = 2 })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91B50-AEC5-4183-BBB0-9F581654E0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19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terraform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verfy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-plugins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-get-plugins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these have been non-functional since v13 and these options are removed completely in v15</a:t>
            </a:r>
          </a:p>
          <a:p>
            <a:pPr algn="l">
              <a:spcAft>
                <a:spcPts val="0"/>
              </a:spcAft>
            </a:pPr>
            <a:endParaRPr lang="en-GB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terraform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-lock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-lock-timeout are no longer available.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help ensure that two concurrent Terraform processes don't try to run conflicting operations, but terraform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does not interact with any providers in order to possibly effect such changes.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These options didn't do anything in the terraform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command before, and so you can remove them from any automated calls with no change in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behavior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algn="l">
              <a:spcAft>
                <a:spcPts val="0"/>
              </a:spcAft>
            </a:pPr>
            <a:endParaRPr lang="en-GB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91B50-AEC5-4183-BBB0-9F581654E0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44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command causes the Terraform process to actually change its current working directory to the given directory before launching the subcommand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Terraform CLI v0.15 no longer accepts configuration directories on any command except terraform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fmt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your system depends on the .terraform directory being created in the real current working directory while using a root module defined elsewhere, you can use the TF_DATA_DIR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environment variable to specify the absolute path where Terraform should store its working directory internal state: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TF_DATA_DIR="$PWD/.terraform"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your system uses .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tfvars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or .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tfvars.json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files either implicitly found or explicitly selected in the current working directory, you must either move those variables files into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root module directory or specify your files from elsewhere explicitly using the -var-file command line option: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terraform plan -var-file="$PWD/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example.tfvars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91B50-AEC5-4183-BBB0-9F581654E0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7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1D1E23"/>
                </a:solidFill>
                <a:effectLst/>
                <a:latin typeface="metro-web"/>
              </a:rPr>
              <a:t>Microsoft Windows had a console window implementation with an API incompatible with the virtual terminal approach taken on all other platforms that Terraform supports.</a:t>
            </a:r>
          </a:p>
          <a:p>
            <a:pPr algn="l"/>
            <a:r>
              <a:rPr lang="en-GB" b="0" i="0" dirty="0">
                <a:solidFill>
                  <a:srgbClr val="1D1E23"/>
                </a:solidFill>
                <a:effectLst/>
                <a:latin typeface="metro-web"/>
              </a:rPr>
              <a:t>If you need to keep using Terraform on an older version of Windows, there are two possible workarounds available in the v0.15.0 release:</a:t>
            </a:r>
          </a:p>
          <a:p>
            <a:endParaRPr lang="en-GB" b="0" i="0" dirty="0">
              <a:solidFill>
                <a:srgbClr val="1D1E23"/>
              </a:solidFill>
              <a:effectLst/>
              <a:latin typeface="metro-web"/>
            </a:endParaRPr>
          </a:p>
          <a:p>
            <a:r>
              <a:rPr lang="en-GB" b="0" i="0" dirty="0">
                <a:solidFill>
                  <a:srgbClr val="1D1E23"/>
                </a:solidFill>
                <a:effectLst/>
                <a:latin typeface="metro-web"/>
              </a:rPr>
              <a:t>This will cause the output to be unformatted plain text, but as a result will avoid the output being interspersed with uninterpreted terminal control sequences.</a:t>
            </a:r>
            <a:br>
              <a:rPr lang="en-GB" b="0" i="0" dirty="0">
                <a:solidFill>
                  <a:srgbClr val="1D1E23"/>
                </a:solidFill>
                <a:effectLst/>
                <a:latin typeface="metro-web"/>
              </a:rPr>
            </a:br>
            <a:endParaRPr lang="en-GB" b="0" i="0" dirty="0">
              <a:solidFill>
                <a:srgbClr val="1D1E23"/>
              </a:solidFill>
              <a:effectLst/>
              <a:latin typeface="metro-web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91B50-AEC5-4183-BBB0-9F581654E0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65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91B50-AEC5-4183-BBB0-9F581654E0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44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D57C-A19B-43ED-9A40-7E3D08FC1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56C68-FB94-44FE-B45D-CEA4FB85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8A43-1846-4182-929B-6BC3464B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5615"/>
            <a:ext cx="12192000" cy="38238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©Harshal Mittal                                                                                                                                                                        HM Informative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77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6610-7D80-49A4-A0D8-2EEBF6FC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CA2E8-9904-44F7-BC64-AA4967372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2B762-37B9-470C-9F39-90597416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DAF072-7516-4C92-A547-2AE39453EE1D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4E6B-E18D-4A44-8D7D-2E4A67C0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6FDA7-8388-464A-A8DE-67025874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9C9BB4-423B-4DA4-ADED-05934009B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2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C8C61-0C0C-4B42-A6E4-679CD1C3F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6D2CD-5C8C-4D10-8F75-0AC04E8E6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99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1BAF-5A2F-4789-ABBF-13419E5C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B2C5-8874-47B5-98BB-144F9A89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5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C915-64F2-4646-8249-AED8B0EE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4D06-71EA-4820-A49E-E432784A4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0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8432-616B-463D-BA20-21DAACF2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0FB3-CC4A-4DC0-88A3-EB2C27085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AEBE5-9552-4E6C-AD61-C063A424C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28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C440-9015-485A-ADE5-997D0770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ECF4-2CAA-47DF-954D-E649329C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E3AD0-21AB-407B-B364-80B94EAC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04842-3E50-4C49-B8FB-8EEB77EF7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D9630-6961-4C27-BDB6-E21FE9AD7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20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37B9-8DA1-489B-A191-F53468EF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0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4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D87D-2462-42A3-AE62-F9DB8223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41FCF-7336-40C2-86BB-B67EBE2F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31BCB-7C65-426A-AD3D-5240DDA4E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16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D62B-08D8-4C4A-B8DC-4FC346E0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11467-87CC-420C-950A-2BCEF5785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FAC2E-E4E1-494C-A501-0A57F5E3F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8A763-5354-4D6D-8F51-99D2CB0C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DAF072-7516-4C92-A547-2AE39453EE1D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5305D-B69E-447D-B55B-865DD4C7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E8D7D-2577-43EE-9C67-D8312BD3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9C9BB4-423B-4DA4-ADED-05934009B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9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93815-766F-4920-9DED-5974F5D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FD471-F4D1-47E0-950A-35C8C6D7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7B200BE-293F-406B-8B32-795276CDC5C3}"/>
              </a:ext>
            </a:extLst>
          </p:cNvPr>
          <p:cNvSpPr txBox="1">
            <a:spLocks/>
          </p:cNvSpPr>
          <p:nvPr userDrawn="1"/>
        </p:nvSpPr>
        <p:spPr>
          <a:xfrm>
            <a:off x="0" y="6475615"/>
            <a:ext cx="12192000" cy="38238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ea typeface="Calibri" panose="020F0502020204030204" pitchFamily="34" charset="0"/>
                <a:cs typeface="Times New Roman" panose="02020603050405020304" pitchFamily="18" charset="0"/>
              </a:rPr>
              <a:t>©Harshal Mittal                                                                                                                                                                        HM Informative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58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emu.github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ntty.github.io/" TargetMode="External"/><Relationship Id="rId4" Type="http://schemas.openxmlformats.org/officeDocument/2006/relationships/hyperlink" Target="https://cmder.n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560B0D-505C-4927-8B41-4BB467DC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73" y="4649279"/>
            <a:ext cx="1314719" cy="1220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39B173-5049-4F2A-8413-548A1568D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672" y="4649278"/>
            <a:ext cx="1538155" cy="1221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1DE0A5-2BC7-4763-A689-A4F8EA926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671" y="662281"/>
            <a:ext cx="1741753" cy="1358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1C69B-E854-4327-9F5A-04F755301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097" y="2749964"/>
            <a:ext cx="1724161" cy="1358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F31307-1A09-4A74-AAE9-68E582728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645" y="662282"/>
            <a:ext cx="1358247" cy="13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A6010-8238-4D10-AF75-63FCBE2FD3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7754" y="664876"/>
            <a:ext cx="1353055" cy="1353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C08A62-86EA-4DC9-81E7-BAD43E0DBBE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546892" y="5259569"/>
            <a:ext cx="6874780" cy="659"/>
          </a:xfrm>
          <a:prstGeom prst="straightConnector1">
            <a:avLst/>
          </a:prstGeom>
          <a:ln w="114300" cap="rnd" cmpd="sng" algn="ctr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5000">
                  <a:schemeClr val="accent4">
                    <a:lumMod val="0"/>
                    <a:lumOff val="100000"/>
                  </a:schemeClr>
                </a:gs>
                <a:gs pos="100000">
                  <a:srgbClr val="002060"/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stealth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33A001-B32C-45D6-B3C8-C6D3FFC46728}"/>
              </a:ext>
            </a:extLst>
          </p:cNvPr>
          <p:cNvCxnSpPr>
            <a:cxnSpLocks/>
          </p:cNvCxnSpPr>
          <p:nvPr/>
        </p:nvCxnSpPr>
        <p:spPr>
          <a:xfrm flipV="1">
            <a:off x="2485924" y="3448127"/>
            <a:ext cx="2991920" cy="1235676"/>
          </a:xfrm>
          <a:prstGeom prst="straightConnector1">
            <a:avLst/>
          </a:prstGeom>
          <a:ln w="114300" cap="rnd" cmpd="sng" algn="ctr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5000">
                  <a:schemeClr val="accent4">
                    <a:lumMod val="0"/>
                    <a:lumOff val="100000"/>
                  </a:schemeClr>
                </a:gs>
                <a:gs pos="100000">
                  <a:srgbClr val="002060"/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stealth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2EBD79-D2D8-4D25-BFE6-AEEE16C3B016}"/>
              </a:ext>
            </a:extLst>
          </p:cNvPr>
          <p:cNvCxnSpPr>
            <a:cxnSpLocks/>
          </p:cNvCxnSpPr>
          <p:nvPr/>
        </p:nvCxnSpPr>
        <p:spPr>
          <a:xfrm flipV="1">
            <a:off x="6660809" y="1685308"/>
            <a:ext cx="2884311" cy="1264369"/>
          </a:xfrm>
          <a:prstGeom prst="straightConnector1">
            <a:avLst/>
          </a:prstGeom>
          <a:ln w="114300" cap="rnd" cmpd="sng" algn="ctr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5000">
                  <a:schemeClr val="accent4">
                    <a:lumMod val="0"/>
                    <a:lumOff val="100000"/>
                  </a:schemeClr>
                </a:gs>
                <a:gs pos="100000">
                  <a:srgbClr val="002060"/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stealth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572D76-41E5-472D-8D70-F8DB0D21A70F}"/>
              </a:ext>
            </a:extLst>
          </p:cNvPr>
          <p:cNvCxnSpPr>
            <a:cxnSpLocks/>
          </p:cNvCxnSpPr>
          <p:nvPr/>
        </p:nvCxnSpPr>
        <p:spPr>
          <a:xfrm flipV="1">
            <a:off x="1867768" y="1801812"/>
            <a:ext cx="0" cy="2847466"/>
          </a:xfrm>
          <a:prstGeom prst="straightConnector1">
            <a:avLst/>
          </a:prstGeom>
          <a:ln w="114300" cap="rnd" cmpd="sng" algn="ctr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5000">
                  <a:schemeClr val="accent4">
                    <a:lumMod val="0"/>
                    <a:lumOff val="100000"/>
                  </a:schemeClr>
                </a:gs>
                <a:gs pos="100000">
                  <a:srgbClr val="002060"/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stealth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F5FFB5-3D23-4ADF-AD95-FA9F804F66F6}"/>
              </a:ext>
            </a:extLst>
          </p:cNvPr>
          <p:cNvCxnSpPr>
            <a:cxnSpLocks/>
          </p:cNvCxnSpPr>
          <p:nvPr/>
        </p:nvCxnSpPr>
        <p:spPr>
          <a:xfrm flipH="1" flipV="1">
            <a:off x="6474542" y="3638421"/>
            <a:ext cx="3070578" cy="1079905"/>
          </a:xfrm>
          <a:prstGeom prst="straightConnector1">
            <a:avLst/>
          </a:prstGeom>
          <a:ln w="114300" cap="rnd" cmpd="sng" algn="ctr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5000">
                  <a:schemeClr val="accent4">
                    <a:lumMod val="0"/>
                    <a:lumOff val="100000"/>
                  </a:schemeClr>
                </a:gs>
                <a:gs pos="100000">
                  <a:srgbClr val="002060"/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stealth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0AB259-A620-4F6B-811C-FA44B626183D}"/>
              </a:ext>
            </a:extLst>
          </p:cNvPr>
          <p:cNvCxnSpPr>
            <a:cxnSpLocks/>
          </p:cNvCxnSpPr>
          <p:nvPr/>
        </p:nvCxnSpPr>
        <p:spPr>
          <a:xfrm>
            <a:off x="6096000" y="2009729"/>
            <a:ext cx="7529" cy="1072859"/>
          </a:xfrm>
          <a:prstGeom prst="straightConnector1">
            <a:avLst/>
          </a:prstGeom>
          <a:ln w="114300" cap="rnd" cmpd="sng" algn="ctr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5000">
                  <a:schemeClr val="accent4">
                    <a:lumMod val="0"/>
                    <a:lumOff val="100000"/>
                  </a:schemeClr>
                </a:gs>
                <a:gs pos="100000">
                  <a:srgbClr val="002060"/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stealth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6E1FB6-78AF-4288-BB4E-1371A7EA3BE8}"/>
              </a:ext>
            </a:extLst>
          </p:cNvPr>
          <p:cNvCxnSpPr>
            <a:cxnSpLocks/>
          </p:cNvCxnSpPr>
          <p:nvPr/>
        </p:nvCxnSpPr>
        <p:spPr>
          <a:xfrm flipV="1">
            <a:off x="6717189" y="1341403"/>
            <a:ext cx="2948221" cy="13123"/>
          </a:xfrm>
          <a:prstGeom prst="straightConnector1">
            <a:avLst/>
          </a:prstGeom>
          <a:ln w="114300" cap="rnd" cmpd="sng" algn="ctr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5000">
                  <a:schemeClr val="accent4">
                    <a:lumMod val="0"/>
                    <a:lumOff val="100000"/>
                  </a:schemeClr>
                </a:gs>
                <a:gs pos="100000">
                  <a:srgbClr val="002060"/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stealth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C6330C-02C1-4F33-9892-C05DCD2DC61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46892" y="1341406"/>
            <a:ext cx="2850926" cy="5989"/>
          </a:xfrm>
          <a:prstGeom prst="straightConnector1">
            <a:avLst/>
          </a:prstGeom>
          <a:ln w="114300" cap="rnd" cmpd="sng" algn="ctr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5000">
                  <a:schemeClr val="accent4">
                    <a:lumMod val="0"/>
                    <a:lumOff val="100000"/>
                  </a:schemeClr>
                </a:gs>
                <a:gs pos="100000">
                  <a:srgbClr val="002060"/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stealth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D1D80-4973-4A19-B223-3565224D8314}"/>
              </a:ext>
            </a:extLst>
          </p:cNvPr>
          <p:cNvCxnSpPr>
            <a:cxnSpLocks/>
          </p:cNvCxnSpPr>
          <p:nvPr/>
        </p:nvCxnSpPr>
        <p:spPr>
          <a:xfrm flipV="1">
            <a:off x="10444947" y="2162129"/>
            <a:ext cx="0" cy="2518026"/>
          </a:xfrm>
          <a:prstGeom prst="straightConnector1">
            <a:avLst/>
          </a:prstGeom>
          <a:ln w="114300" cap="rnd" cmpd="sng" algn="ctr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5000">
                  <a:schemeClr val="accent4">
                    <a:lumMod val="0"/>
                    <a:lumOff val="100000"/>
                  </a:schemeClr>
                </a:gs>
                <a:gs pos="100000">
                  <a:srgbClr val="002060"/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stealth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60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8CF9-BBAA-432A-9D48-6667CE01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0502"/>
            <a:ext cx="10515600" cy="1356995"/>
          </a:xfrm>
        </p:spPr>
        <p:txBody>
          <a:bodyPr>
            <a:normAutofit/>
          </a:bodyPr>
          <a:lstStyle/>
          <a:p>
            <a:pPr algn="ctr"/>
            <a:r>
              <a:rPr lang="en-GB" sz="6600" b="1" dirty="0"/>
              <a:t>Terraform v15</a:t>
            </a:r>
          </a:p>
        </p:txBody>
      </p:sp>
    </p:spTree>
    <p:extLst>
      <p:ext uri="{BB962C8B-B14F-4D97-AF65-F5344CB8AC3E}">
        <p14:creationId xmlns:p14="http://schemas.microsoft.com/office/powerpoint/2010/main" val="208429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8887-7FF4-4548-B559-0BF576BF4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19"/>
            <a:ext cx="10515600" cy="4683443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Sensitive Output Values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"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pkey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     =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azurerm_storage_account.example.primary_access_key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 = true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terraform output -raw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private_key</a:t>
            </a:r>
            <a:endParaRPr lang="en-GB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ship with a new sensitive and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nonsensitive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= sensitive(</a:t>
            </a:r>
            <a:r>
              <a:rPr lang="en-GB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data.resource.name.value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7269A8-2361-49CD-BA76-447505F2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8394"/>
          </a:xfrm>
        </p:spPr>
        <p:txBody>
          <a:bodyPr/>
          <a:lstStyle/>
          <a:p>
            <a:pPr algn="ctr"/>
            <a:r>
              <a:rPr lang="en-GB" dirty="0"/>
              <a:t>What’s new in Terraform v15?</a:t>
            </a:r>
          </a:p>
        </p:txBody>
      </p:sp>
    </p:spTree>
    <p:extLst>
      <p:ext uri="{BB962C8B-B14F-4D97-AF65-F5344CB8AC3E}">
        <p14:creationId xmlns:p14="http://schemas.microsoft.com/office/powerpoint/2010/main" val="119470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01E7-D3CE-4F87-86C8-61D5EE04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Alias with v15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2492-C118-4062-B3B9-9B52B9D3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for </a:t>
            </a:r>
            <a:r>
              <a:rPr lang="en-GB" dirty="0" err="1"/>
              <a:t>configuration_aliases</a:t>
            </a:r>
            <a:r>
              <a:rPr lang="en-GB" dirty="0"/>
              <a:t> inside the provider block</a:t>
            </a:r>
          </a:p>
          <a:p>
            <a:pPr marL="457200" lvl="1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terraform {</a:t>
            </a:r>
          </a:p>
          <a:p>
            <a:pPr marL="457200" lvl="1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required_providers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457200" lvl="1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azurerm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pPr marL="457200" lvl="1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 source  = "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hashicorp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azurerm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457200" lvl="1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 version = "= 2.52.0"</a:t>
            </a:r>
          </a:p>
          <a:p>
            <a:pPr marL="457200" lvl="1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 </a:t>
            </a:r>
            <a:r>
              <a:rPr lang="en-GB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configuration_aliases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 </a:t>
            </a:r>
            <a:r>
              <a:rPr lang="en-GB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azurerm.alternate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</a:p>
          <a:p>
            <a:pPr marL="457200" lvl="1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 }</a:t>
            </a:r>
          </a:p>
          <a:p>
            <a:pPr marL="457200" lvl="1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pPr marL="457200" lvl="1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https://www.terraform.io/docs/language/providers/configuration.html#alias-multiple-provider-configurations</a:t>
            </a:r>
            <a:endParaRPr lang="en-GB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57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715A-7791-4213-9851-04BAEC16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Replaced list and map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9414-FA61-4CDC-AA3D-BD4108DD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function</a:t>
            </a:r>
          </a:p>
          <a:p>
            <a:pPr marL="457200" lvl="1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list("a", "b", "c")</a:t>
            </a:r>
          </a:p>
          <a:p>
            <a:pPr marL="457200" lvl="1" indent="0">
              <a:buNone/>
            </a:pPr>
            <a:r>
              <a:rPr lang="en-GB" sz="20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tolist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(["a", "b", "c"])</a:t>
            </a:r>
          </a:p>
          <a:p>
            <a:r>
              <a:rPr lang="en-GB" dirty="0"/>
              <a:t>Map function</a:t>
            </a:r>
          </a:p>
          <a:p>
            <a:pPr marL="457200" lvl="1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map("a", 1, "b", 2)</a:t>
            </a:r>
          </a:p>
          <a:p>
            <a:pPr marL="457200" lvl="1" indent="0">
              <a:buNone/>
            </a:pPr>
            <a:r>
              <a:rPr lang="en-GB" sz="20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tomap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({ a = 1, b = 2 })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29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715A-7791-4213-9851-04BAEC16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Deprecated </a:t>
            </a:r>
            <a:r>
              <a:rPr lang="en-GB" dirty="0" err="1"/>
              <a:t>init</a:t>
            </a:r>
            <a:r>
              <a:rPr lang="en-GB" dirty="0"/>
              <a:t> command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9414-FA61-4CDC-AA3D-BD4108DD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terraform </a:t>
            </a:r>
            <a:r>
              <a:rPr lang="en-GB" dirty="0" err="1"/>
              <a:t>init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-verify-plugins</a:t>
            </a:r>
          </a:p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-get-plugins</a:t>
            </a:r>
          </a:p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-lock</a:t>
            </a:r>
          </a:p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-lock-timeout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31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715A-7791-4213-9851-04BAEC16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18" y="238619"/>
            <a:ext cx="11148969" cy="759671"/>
          </a:xfrm>
        </p:spPr>
        <p:txBody>
          <a:bodyPr>
            <a:normAutofit/>
          </a:bodyPr>
          <a:lstStyle/>
          <a:p>
            <a:r>
              <a:rPr lang="en-GB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Commands Accepting a Configuration Directory Argument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9414-FA61-4CDC-AA3D-BD4108DD6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459"/>
            <a:ext cx="10515600" cy="5002504"/>
          </a:xfrm>
        </p:spPr>
        <p:txBody>
          <a:bodyPr/>
          <a:lstStyle/>
          <a:p>
            <a:r>
              <a:rPr lang="en-GB" dirty="0"/>
              <a:t>terraform </a:t>
            </a:r>
            <a:r>
              <a:rPr lang="en-GB" b="1" dirty="0"/>
              <a:t>-</a:t>
            </a:r>
            <a:r>
              <a:rPr lang="en-GB" b="1" dirty="0" err="1"/>
              <a:t>chdir</a:t>
            </a:r>
            <a:r>
              <a:rPr lang="en-GB" b="1" dirty="0"/>
              <a:t>=example</a:t>
            </a:r>
            <a:r>
              <a:rPr lang="en-GB" dirty="0"/>
              <a:t>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V15 no longer accepts configuration directories on any command except </a:t>
            </a:r>
            <a:r>
              <a:rPr lang="en-GB" b="1" dirty="0"/>
              <a:t>terraform </a:t>
            </a:r>
            <a:r>
              <a:rPr lang="en-GB" b="1" dirty="0" err="1"/>
              <a:t>fmt</a:t>
            </a:r>
            <a:r>
              <a:rPr lang="en-GB" dirty="0"/>
              <a:t>.</a:t>
            </a:r>
          </a:p>
          <a:p>
            <a:r>
              <a:rPr lang="en-GB" dirty="0"/>
              <a:t>If your system depends on the .terraform directory being created in the real current working directory. Then you can use env variable</a:t>
            </a:r>
          </a:p>
          <a:p>
            <a:pPr marL="457200" lvl="1" indent="0">
              <a:buNone/>
            </a:pPr>
            <a:r>
              <a:rPr lang="pt-BR" dirty="0"/>
              <a:t>TF_DATA_DIR="$PWD/.terraform“</a:t>
            </a:r>
          </a:p>
          <a:p>
            <a:r>
              <a:rPr lang="en-GB" dirty="0"/>
              <a:t>If your system uses .</a:t>
            </a:r>
            <a:r>
              <a:rPr lang="en-GB" dirty="0" err="1"/>
              <a:t>tfvars</a:t>
            </a:r>
            <a:r>
              <a:rPr lang="en-GB" dirty="0"/>
              <a:t> or .</a:t>
            </a:r>
            <a:r>
              <a:rPr lang="en-GB" dirty="0" err="1"/>
              <a:t>tfvars.json</a:t>
            </a:r>
            <a:r>
              <a:rPr lang="en-GB" dirty="0"/>
              <a:t> files either implicitly found or explicitly selected in the current working directory, you must either move those variables files or specify your files using –var-file flag.</a:t>
            </a:r>
          </a:p>
          <a:p>
            <a:pPr marL="457200" lvl="1" indent="0">
              <a:buNone/>
            </a:pPr>
            <a:r>
              <a:rPr lang="en-GB" dirty="0"/>
              <a:t>terraform plan -var-file="$PWD/</a:t>
            </a:r>
            <a:r>
              <a:rPr lang="en-GB" dirty="0" err="1"/>
              <a:t>example.tfvars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3085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715A-7791-4213-9851-04BAEC16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Microsoft Windows Terminal Support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9414-FA61-4CDC-AA3D-BD4108DD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Terraform v0.15 no longer includes the terminal API translation layer</a:t>
            </a:r>
          </a:p>
          <a:p>
            <a:r>
              <a:rPr lang="en-GB" dirty="0"/>
              <a:t>Run Terraform commands using the </a:t>
            </a:r>
            <a:r>
              <a:rPr lang="en-GB" b="1" dirty="0"/>
              <a:t>-no-</a:t>
            </a:r>
            <a:r>
              <a:rPr lang="en-GB" b="1" dirty="0" err="1"/>
              <a:t>color</a:t>
            </a:r>
            <a:r>
              <a:rPr lang="en-GB" b="1" dirty="0"/>
              <a:t> </a:t>
            </a:r>
            <a:r>
              <a:rPr lang="en-GB" dirty="0"/>
              <a:t>command line option to disable the terminal formatting sequences.</a:t>
            </a:r>
          </a:p>
          <a:p>
            <a:r>
              <a:rPr lang="en-GB" dirty="0"/>
              <a:t>Alternatively, you can use Terraform v0.15.0 in various third-party virtual terminal implementations for older Windows versions, including </a:t>
            </a:r>
            <a:r>
              <a:rPr lang="en-GB" dirty="0" err="1">
                <a:hlinkClick r:id="rId3"/>
              </a:rPr>
              <a:t>ConEmu</a:t>
            </a:r>
            <a:r>
              <a:rPr lang="en-GB" dirty="0"/>
              <a:t>, </a:t>
            </a:r>
            <a:r>
              <a:rPr lang="en-GB" dirty="0" err="1">
                <a:hlinkClick r:id="rId4"/>
              </a:rPr>
              <a:t>Cmder</a:t>
            </a:r>
            <a:r>
              <a:rPr lang="en-GB" dirty="0"/>
              <a:t>, and </a:t>
            </a:r>
            <a:r>
              <a:rPr lang="en-GB" dirty="0" err="1">
                <a:hlinkClick r:id="rId5"/>
              </a:rPr>
              <a:t>mintty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828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38BE-55FE-44BE-B785-D5E8F30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deprecated destroy command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7223-D303-4604-9791-89DDA2575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terraform destroy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–force </a:t>
            </a:r>
            <a:r>
              <a:rPr lang="en-GB" dirty="0"/>
              <a:t>#no more supported</a:t>
            </a:r>
            <a:endParaRPr lang="en-GB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Terraform destroy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–auto-approve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#use this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Useful link</a:t>
            </a:r>
          </a:p>
          <a:p>
            <a:r>
              <a:rPr lang="en-GB" dirty="0"/>
              <a:t>https://www.terraform.io/upgrade-guides/0-15.html</a:t>
            </a:r>
          </a:p>
        </p:txBody>
      </p:sp>
    </p:spTree>
    <p:extLst>
      <p:ext uri="{BB962C8B-B14F-4D97-AF65-F5344CB8AC3E}">
        <p14:creationId xmlns:p14="http://schemas.microsoft.com/office/powerpoint/2010/main" val="70557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979</Words>
  <Application>Microsoft Office PowerPoint</Application>
  <PresentationFormat>Widescreen</PresentationFormat>
  <Paragraphs>105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metro-web</vt:lpstr>
      <vt:lpstr>Office Theme</vt:lpstr>
      <vt:lpstr>PowerPoint Presentation</vt:lpstr>
      <vt:lpstr>Terraform v15</vt:lpstr>
      <vt:lpstr>What’s new in Terraform v15?</vt:lpstr>
      <vt:lpstr>Handling Alias with v15</vt:lpstr>
      <vt:lpstr>Replaced list and map functions</vt:lpstr>
      <vt:lpstr>Deprecated init command flags</vt:lpstr>
      <vt:lpstr>Commands Accepting a Configuration Directory Argument</vt:lpstr>
      <vt:lpstr>Microsoft Windows Terminal Support</vt:lpstr>
      <vt:lpstr>Another deprecated destroy command 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</dc:creator>
  <cp:lastModifiedBy>Harshal Mittal</cp:lastModifiedBy>
  <cp:revision>30</cp:revision>
  <dcterms:created xsi:type="dcterms:W3CDTF">2021-02-14T15:16:22Z</dcterms:created>
  <dcterms:modified xsi:type="dcterms:W3CDTF">2021-04-16T14:42:52Z</dcterms:modified>
</cp:coreProperties>
</file>