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8" r:id="rId5"/>
    <p:sldId id="269" r:id="rId6"/>
    <p:sldId id="270" r:id="rId7"/>
    <p:sldId id="271"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03/09/2020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we will start with DevOps and what is Microsoft offering as Devops service?</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dirty="0">
                <a:solidFill>
                  <a:schemeClr val="accent6">
                    <a:lumMod val="50000"/>
                  </a:schemeClr>
                </a:solidFill>
              </a:rPr>
              <a:t>Devops is a set of Practices that combines software development (dev) and IT operations (ops).</a:t>
            </a:r>
          </a:p>
          <a:p>
            <a:pPr marL="171450" indent="-171450">
              <a:buFont typeface="Arial" panose="020B0604020202020204" pitchFamily="34" charset="0"/>
              <a:buChar char="•"/>
            </a:pPr>
            <a:r>
              <a:rPr lang="en-GB" sz="1200" b="0" dirty="0">
                <a:solidFill>
                  <a:schemeClr val="accent6">
                    <a:lumMod val="50000"/>
                  </a:schemeClr>
                </a:solidFill>
              </a:rPr>
              <a:t>It aims is to Shorten the systems development life cycle and provide continuous delivery with high software quality.</a:t>
            </a:r>
          </a:p>
          <a:p>
            <a:pPr marL="171450" indent="-171450">
              <a:buFont typeface="Arial" panose="020B0604020202020204" pitchFamily="34" charset="0"/>
              <a:buChar char="•"/>
            </a:pPr>
            <a:r>
              <a:rPr lang="en-GB" sz="1200" b="0" dirty="0">
                <a:solidFill>
                  <a:schemeClr val="accent6">
                    <a:lumMod val="50000"/>
                  </a:schemeClr>
                </a:solidFill>
              </a:rPr>
              <a:t>It uses the Real-time feedback loop concept.</a:t>
            </a:r>
          </a:p>
          <a:p>
            <a:pPr marL="171450" indent="-171450">
              <a:buFont typeface="Arial" panose="020B0604020202020204" pitchFamily="34" charset="0"/>
              <a:buChar char="•"/>
            </a:pPr>
            <a:r>
              <a:rPr lang="en-GB" sz="1200" b="0" dirty="0">
                <a:solidFill>
                  <a:schemeClr val="accent6">
                    <a:lumMod val="50000"/>
                  </a:schemeClr>
                </a:solidFill>
              </a:rPr>
              <a:t>It Further extends to other key areas in the software development lifecycle.</a:t>
            </a:r>
          </a:p>
          <a:p>
            <a:pPr marL="171450" indent="-171450">
              <a:buFont typeface="Arial" panose="020B0604020202020204" pitchFamily="34" charset="0"/>
              <a:buChar char="•"/>
            </a:pPr>
            <a:r>
              <a:rPr lang="en-GB" sz="1200" b="0" dirty="0">
                <a:solidFill>
                  <a:schemeClr val="accent6">
                    <a:lumMod val="50000"/>
                  </a:schemeClr>
                </a:solidFill>
              </a:rPr>
              <a:t>It Reduces risks due to potential disconnects between developers, operations staff and quality assurance.</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DevOps uses the real-time feedback loop concept and further extends it to other key areas in the software development lifecycle.</a:t>
            </a:r>
          </a:p>
          <a:p>
            <a:r>
              <a:rPr lang="en-GB" dirty="0"/>
              <a:t>In order to remove any potential disconnect between development and sustainment, DevOps practitioners include IT Operations Professionals within the development team from the beginning.</a:t>
            </a:r>
          </a:p>
          <a:p>
            <a:r>
              <a:rPr lang="en-GB" dirty="0"/>
              <a:t>DevOps utilises the principles of Agile methodologies and expands their scope, understanding that ensuring high-quality development, requires continual engagement, feedback and integration from a range of technical professionals; developers, quality assurance and operations specialists, ensuring better collaboration and tighter integration.</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Benefits of adopting DevOps. </a:t>
            </a:r>
          </a:p>
          <a:p>
            <a:pPr marL="171450" indent="-171450">
              <a:buFont typeface="Arial" panose="020B0604020202020204" pitchFamily="34" charset="0"/>
              <a:buChar char="•"/>
            </a:pPr>
            <a:r>
              <a:rPr lang="en-GB" dirty="0"/>
              <a:t>Culture and collaboration Culture is the number 1 success factor in DevOps. DevOps is that refreshing change in looking at the development process, identifying and eradicating the barriers between development and operations.</a:t>
            </a:r>
          </a:p>
          <a:p>
            <a:pPr marL="171450" indent="-171450">
              <a:buFont typeface="Arial" panose="020B0604020202020204" pitchFamily="34" charset="0"/>
              <a:buChar char="•"/>
            </a:pPr>
            <a:r>
              <a:rPr lang="en-GB" dirty="0"/>
              <a:t>Quicker and smarter, together automation, continuous integration and a standardised set of tools and processes, teams will become more efficient and release more frequently with fewer disruptions.</a:t>
            </a:r>
          </a:p>
          <a:p>
            <a:pPr marL="171450" indent="-171450">
              <a:buFont typeface="Arial" panose="020B0604020202020204" pitchFamily="34" charset="0"/>
              <a:buChar char="•"/>
            </a:pPr>
            <a:r>
              <a:rPr lang="en-GB" dirty="0"/>
              <a:t>Open communication and transparency Strong communication coupled with complete transparency is required for DevOps teams to reduce downtime and resolve issues as quickly as possible. Open communication and transparency enables Dev and Ops teams to identify issues, fix incidents and remove obstacles, helping to release quicker.</a:t>
            </a:r>
          </a:p>
          <a:p>
            <a:pPr marL="171450" indent="-171450">
              <a:buFont typeface="Arial" panose="020B0604020202020204" pitchFamily="34" charset="0"/>
              <a:buChar char="•"/>
            </a:pPr>
            <a:r>
              <a:rPr lang="en-GB" dirty="0"/>
              <a:t>React quicker with recognised processes, clear priorities, more visibility and proactive retrospection, Dev and Ops teams have strong platforms and foundations to react and better manage unplanned work, whilst working on the planned work simultaneously.</a:t>
            </a:r>
          </a:p>
          <a:p>
            <a:pPr marL="171450" indent="-171450">
              <a:buFont typeface="Arial" panose="020B0604020202020204" pitchFamily="34" charset="0"/>
              <a:buChar char="•"/>
            </a:pPr>
            <a:r>
              <a:rPr lang="en-GB" dirty="0"/>
              <a:t>Accelerating time to market</a:t>
            </a:r>
          </a:p>
          <a:p>
            <a:pPr marL="171450" indent="-171450">
              <a:buFont typeface="Arial" panose="020B0604020202020204" pitchFamily="34" charset="0"/>
              <a:buChar char="•"/>
            </a:pPr>
            <a:r>
              <a:rPr lang="en-GB" dirty="0"/>
              <a:t>Adapting to the market and competition</a:t>
            </a:r>
          </a:p>
          <a:p>
            <a:pPr marL="171450" indent="-171450">
              <a:buFont typeface="Arial" panose="020B0604020202020204" pitchFamily="34" charset="0"/>
              <a:buChar char="•"/>
            </a:pPr>
            <a:r>
              <a:rPr lang="en-GB" dirty="0"/>
              <a:t>Maintaining system stability and reliability</a:t>
            </a:r>
          </a:p>
          <a:p>
            <a:pPr marL="171450" indent="-171450">
              <a:buFont typeface="Arial" panose="020B0604020202020204" pitchFamily="34" charset="0"/>
              <a:buChar char="•"/>
            </a:pPr>
            <a:r>
              <a:rPr lang="en-GB" dirty="0"/>
              <a:t>Improving the mean time to recovery</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98191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Azure devops is </a:t>
            </a:r>
            <a:r>
              <a:rPr lang="en-GB" dirty="0" err="1"/>
              <a:t>saas</a:t>
            </a:r>
            <a:r>
              <a:rPr lang="en-GB" dirty="0"/>
              <a:t> from Microsoft. Many services are either free for small teams or available through a subscription model or per-use model.</a:t>
            </a:r>
          </a:p>
          <a:p>
            <a:pPr marL="171450" indent="-171450">
              <a:buFont typeface="Arial" panose="020B0604020202020204" pitchFamily="34" charset="0"/>
              <a:buChar char="•"/>
            </a:pPr>
            <a:r>
              <a:rPr lang="en-GB" dirty="0"/>
              <a:t>You can sign in to azure devops with a Microsoft or GitHub account, the </a:t>
            </a:r>
            <a:r>
              <a:rPr lang="en-GB" dirty="0" err="1"/>
              <a:t>url</a:t>
            </a:r>
            <a:r>
              <a:rPr lang="en-GB" dirty="0"/>
              <a:t> for azure devops is dev.azure.com</a:t>
            </a:r>
          </a:p>
          <a:p>
            <a:pPr marL="171450" indent="-171450">
              <a:buFont typeface="Arial" panose="020B0604020202020204" pitchFamily="34" charset="0"/>
              <a:buChar char="•"/>
            </a:pPr>
            <a:r>
              <a:rPr lang="en-GB" dirty="0"/>
              <a:t>It is scalable, reliable, and globally available hosted service. It's backed by a 99.9% SLA, monitored 24/7 by Microsoft operations team, and it is available around the world.</a:t>
            </a:r>
          </a:p>
          <a:p>
            <a:pPr marL="171450" indent="-171450">
              <a:buFont typeface="Arial" panose="020B0604020202020204" pitchFamily="34" charset="0"/>
              <a:buChar char="•"/>
            </a:pPr>
            <a:r>
              <a:rPr lang="en-GB" dirty="0"/>
              <a:t>With Azure DevOps, you gain an integrated set of services and tools to manage your software projects, from planning and development through testing and deployment. </a:t>
            </a:r>
          </a:p>
          <a:p>
            <a:pPr marL="171450" indent="-171450">
              <a:buFont typeface="Arial" panose="020B0604020202020204" pitchFamily="34" charset="0"/>
              <a:buChar char="•"/>
            </a:pPr>
            <a:r>
              <a:rPr lang="en-GB" dirty="0"/>
              <a:t>Services are delivered through a client/server model. Many of them are delivered through an easy-to-use web interface that you can access from all major browsers. </a:t>
            </a:r>
          </a:p>
          <a:p>
            <a:pPr marL="171450" indent="-171450">
              <a:buFont typeface="Arial" panose="020B0604020202020204" pitchFamily="34" charset="0"/>
              <a:buChar char="•"/>
            </a:pPr>
            <a:r>
              <a:rPr lang="en-GB" dirty="0"/>
              <a:t>Some services, such as source control, build pipelines, and work tracking, can also be managed through a client. </a:t>
            </a:r>
          </a:p>
          <a:p>
            <a:pPr marL="171450" indent="-171450">
              <a:buFont typeface="Arial" panose="020B0604020202020204" pitchFamily="34" charset="0"/>
              <a:buChar char="•"/>
            </a:pPr>
            <a:r>
              <a:rPr lang="en-GB" dirty="0"/>
              <a:t>You can start by creating an organization, create a project in that </a:t>
            </a:r>
            <a:r>
              <a:rPr lang="en-GB" dirty="0" err="1"/>
              <a:t>orgranisation</a:t>
            </a:r>
            <a:r>
              <a:rPr lang="en-GB" dirty="0"/>
              <a:t>, and invite your teammates to work on your projects.</a:t>
            </a:r>
          </a:p>
          <a:p>
            <a:pPr marL="171450" indent="-171450">
              <a:buFont typeface="Arial" panose="020B0604020202020204" pitchFamily="34" charset="0"/>
              <a:buChar char="•"/>
            </a:pPr>
            <a:r>
              <a:rPr lang="en-GB" dirty="0"/>
              <a:t>It let you connect to your favourite development tool like Eclipse, Xcode, Visual Studio or Android Studio to work on apps anytime, anywhere.</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33980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show you Azure devops service and how I can create an organisation and a project in that organisation.</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video, We will learn some azure devops tools like </a:t>
            </a:r>
            <a:r>
              <a:rPr lang="en-GB" sz="1200" b="0" cap="none" dirty="0"/>
              <a:t>Azure Boards, Repos and Pipelines.</a:t>
            </a:r>
            <a:endParaRPr lang="en-GB" b="0" dirty="0"/>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dev.azur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What is DevOps?</a:t>
            </a:r>
            <a:br>
              <a:rPr lang="en-GB" sz="4800" b="1" cap="none" dirty="0"/>
            </a:br>
            <a:br>
              <a:rPr lang="en-GB" sz="2000" b="1" cap="none" dirty="0"/>
            </a:br>
            <a:r>
              <a:rPr lang="en-GB" sz="2800" b="1" cap="none" dirty="0"/>
              <a:t>Section 8</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89411"/>
            <a:ext cx="10959149" cy="760416"/>
          </a:xfrm>
        </p:spPr>
        <p:txBody>
          <a:bodyPr>
            <a:noAutofit/>
          </a:bodyPr>
          <a:lstStyle/>
          <a:p>
            <a:pPr algn="ctr"/>
            <a:r>
              <a:rPr lang="en-GB" sz="4800" b="1" cap="none" dirty="0"/>
              <a:t>DevOps</a:t>
            </a:r>
          </a:p>
        </p:txBody>
      </p:sp>
      <p:sp>
        <p:nvSpPr>
          <p:cNvPr id="3" name="Text Placeholder 2"/>
          <p:cNvSpPr>
            <a:spLocks noGrp="1"/>
          </p:cNvSpPr>
          <p:nvPr>
            <p:ph type="body" idx="1"/>
          </p:nvPr>
        </p:nvSpPr>
        <p:spPr>
          <a:xfrm>
            <a:off x="684211" y="949827"/>
            <a:ext cx="10959147" cy="5338554"/>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Practices that combines software development (dev) and IT operations (ops).</a:t>
            </a:r>
          </a:p>
          <a:p>
            <a:pPr marL="457200" indent="-457200">
              <a:buFont typeface="Wingdings" panose="05000000000000000000" pitchFamily="2" charset="2"/>
              <a:buChar char="v"/>
            </a:pPr>
            <a:r>
              <a:rPr lang="en-GB" sz="2800" b="1" dirty="0">
                <a:solidFill>
                  <a:schemeClr val="accent6">
                    <a:lumMod val="50000"/>
                  </a:schemeClr>
                </a:solidFill>
              </a:rPr>
              <a:t>Shorten the systems development life cycle and provide continuous delivery with high software quality.</a:t>
            </a:r>
          </a:p>
          <a:p>
            <a:pPr marL="457200" indent="-457200">
              <a:buFont typeface="Wingdings" panose="05000000000000000000" pitchFamily="2" charset="2"/>
              <a:buChar char="v"/>
            </a:pPr>
            <a:r>
              <a:rPr lang="en-GB" sz="2800" b="1" dirty="0">
                <a:solidFill>
                  <a:schemeClr val="accent6">
                    <a:lumMod val="50000"/>
                  </a:schemeClr>
                </a:solidFill>
              </a:rPr>
              <a:t>Real-time feedback loop concept.</a:t>
            </a:r>
          </a:p>
          <a:p>
            <a:pPr marL="457200" indent="-457200">
              <a:buFont typeface="Wingdings" panose="05000000000000000000" pitchFamily="2" charset="2"/>
              <a:buChar char="v"/>
            </a:pPr>
            <a:r>
              <a:rPr lang="en-GB" sz="2800" b="1" dirty="0">
                <a:solidFill>
                  <a:schemeClr val="accent6">
                    <a:lumMod val="50000"/>
                  </a:schemeClr>
                </a:solidFill>
              </a:rPr>
              <a:t>Further extends it to other key areas in the software development lifecycle.</a:t>
            </a:r>
          </a:p>
          <a:p>
            <a:pPr marL="457200" indent="-457200">
              <a:buFont typeface="Wingdings" panose="05000000000000000000" pitchFamily="2" charset="2"/>
              <a:buChar char="v"/>
            </a:pPr>
            <a:r>
              <a:rPr lang="en-GB" sz="2800" b="1" dirty="0">
                <a:solidFill>
                  <a:schemeClr val="accent6">
                    <a:lumMod val="50000"/>
                  </a:schemeClr>
                </a:solidFill>
              </a:rPr>
              <a:t>Reduce risks due to potential disconnects between developers, operations staff and quality assurance.</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DevOps</a:t>
            </a:r>
          </a:p>
        </p:txBody>
      </p:sp>
      <p:pic>
        <p:nvPicPr>
          <p:cNvPr id="5" name="Picture 4">
            <a:extLst>
              <a:ext uri="{FF2B5EF4-FFF2-40B4-BE49-F238E27FC236}">
                <a16:creationId xmlns:a16="http://schemas.microsoft.com/office/drawing/2014/main" id="{6FB08BB8-EA4F-4EA2-A1D3-84FB327C5611}"/>
              </a:ext>
            </a:extLst>
          </p:cNvPr>
          <p:cNvPicPr>
            <a:picLocks noChangeAspect="1"/>
          </p:cNvPicPr>
          <p:nvPr/>
        </p:nvPicPr>
        <p:blipFill>
          <a:blip r:embed="rId3"/>
          <a:stretch>
            <a:fillRect/>
          </a:stretch>
        </p:blipFill>
        <p:spPr>
          <a:xfrm>
            <a:off x="1473024" y="1267343"/>
            <a:ext cx="9042575" cy="4268188"/>
          </a:xfrm>
          <a:prstGeom prst="rect">
            <a:avLst/>
          </a:prstGeom>
        </p:spPr>
      </p:pic>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47846"/>
            <a:ext cx="10959149" cy="843544"/>
          </a:xfrm>
        </p:spPr>
        <p:txBody>
          <a:bodyPr>
            <a:noAutofit/>
          </a:bodyPr>
          <a:lstStyle/>
          <a:p>
            <a:pPr algn="ctr"/>
            <a:r>
              <a:rPr lang="en-GB" sz="4800" b="1" cap="none" dirty="0"/>
              <a:t>Benefits of adopting DevOps</a:t>
            </a:r>
          </a:p>
        </p:txBody>
      </p:sp>
      <p:sp>
        <p:nvSpPr>
          <p:cNvPr id="3" name="Text Placeholder 2"/>
          <p:cNvSpPr>
            <a:spLocks noGrp="1"/>
          </p:cNvSpPr>
          <p:nvPr>
            <p:ph type="body" idx="1"/>
          </p:nvPr>
        </p:nvSpPr>
        <p:spPr>
          <a:xfrm>
            <a:off x="360218" y="991390"/>
            <a:ext cx="11513127" cy="5296992"/>
          </a:xfrm>
        </p:spPr>
        <p:txBody>
          <a:bodyPr>
            <a:noAutofit/>
          </a:bodyPr>
          <a:lstStyle/>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Collaboration culture, identifying and eradicating the barriers.</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Quicker and smarter, together automation, continuous integration and a standardised set of tools and processes.</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Open communication and transparency strong communication.</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React quicker with recognised processes, clear priorities, more visibility and proactive retrospection, dev and ops teams have strong platforms and foundations to react and better manage unplanned work.</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Accelerating time to market.</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Adapting to the market and competition.</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Maintaining system stability and reliability.</a:t>
            </a:r>
          </a:p>
          <a:p>
            <a:pPr marL="342900" indent="-342900">
              <a:spcBef>
                <a:spcPts val="300"/>
              </a:spcBef>
              <a:spcAft>
                <a:spcPts val="300"/>
              </a:spcAft>
              <a:buFont typeface="Wingdings" panose="05000000000000000000" pitchFamily="2" charset="2"/>
              <a:buChar char="v"/>
            </a:pPr>
            <a:r>
              <a:rPr lang="en-GB" sz="2600" b="1" dirty="0">
                <a:solidFill>
                  <a:schemeClr val="accent6">
                    <a:lumMod val="50000"/>
                  </a:schemeClr>
                </a:solidFill>
                <a:cs typeface="Courier New" panose="02070309020205020404" pitchFamily="49" charset="0"/>
              </a:rPr>
              <a:t>Improving the mean time to recovery.</a:t>
            </a:r>
          </a:p>
        </p:txBody>
      </p:sp>
    </p:spTree>
    <p:extLst>
      <p:ext uri="{BB962C8B-B14F-4D97-AF65-F5344CB8AC3E}">
        <p14:creationId xmlns:p14="http://schemas.microsoft.com/office/powerpoint/2010/main" val="25098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09" y="147846"/>
            <a:ext cx="10959149" cy="738845"/>
          </a:xfrm>
        </p:spPr>
        <p:txBody>
          <a:bodyPr>
            <a:noAutofit/>
          </a:bodyPr>
          <a:lstStyle/>
          <a:p>
            <a:pPr algn="ctr"/>
            <a:r>
              <a:rPr lang="en-GB" sz="4800" b="1" cap="none" dirty="0"/>
              <a:t>Azure DevOps</a:t>
            </a:r>
          </a:p>
        </p:txBody>
      </p:sp>
      <p:sp>
        <p:nvSpPr>
          <p:cNvPr id="3" name="Text Placeholder 2"/>
          <p:cNvSpPr>
            <a:spLocks noGrp="1"/>
          </p:cNvSpPr>
          <p:nvPr>
            <p:ph type="body" idx="1"/>
          </p:nvPr>
        </p:nvSpPr>
        <p:spPr>
          <a:xfrm>
            <a:off x="318655" y="991390"/>
            <a:ext cx="11443853" cy="5296992"/>
          </a:xfrm>
        </p:spPr>
        <p:txBody>
          <a:bodyPr>
            <a:noAutofit/>
          </a:bodyPr>
          <a:lstStyle/>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SAAS from Microsoft, many services are either free for small team or available through a subscription model or per-user model</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Sign with a Microsoft or a GitHub account </a:t>
            </a:r>
            <a:r>
              <a:rPr lang="en-GB" sz="2200" b="1" dirty="0">
                <a:solidFill>
                  <a:schemeClr val="accent6">
                    <a:lumMod val="50000"/>
                  </a:schemeClr>
                </a:solidFill>
                <a:cs typeface="Courier New" panose="02070309020205020404" pitchFamily="49" charset="0"/>
                <a:hlinkClick r:id="rId3">
                  <a:extLst>
                    <a:ext uri="{A12FA001-AC4F-418D-AE19-62706E023703}">
                      <ahyp:hlinkClr xmlns:ahyp="http://schemas.microsoft.com/office/drawing/2018/hyperlinkcolor" val="tx"/>
                    </a:ext>
                  </a:extLst>
                </a:hlinkClick>
              </a:rPr>
              <a:t>www.Dev.Azure.Com</a:t>
            </a:r>
            <a:endParaRPr lang="en-GB" sz="2200" b="1" dirty="0">
              <a:solidFill>
                <a:schemeClr val="accent6">
                  <a:lumMod val="50000"/>
                </a:schemeClr>
              </a:solidFill>
              <a:cs typeface="Courier New" panose="02070309020205020404" pitchFamily="49" charset="0"/>
            </a:endParaRP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Scalable, reliable, and globally available hosted service. It's backed by a 99.9% SLA, monitored 24/7 by operations team, and available around the world.</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Integrated set of services and tools for software projects.</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Through client-server model, easy to use web interface.</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Free unlimited private git repo.</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Create organization, projects and invite your teammates.</a:t>
            </a:r>
          </a:p>
          <a:p>
            <a:pPr marL="514350" indent="-514350">
              <a:spcBef>
                <a:spcPts val="900"/>
              </a:spcBef>
              <a:spcAft>
                <a:spcPts val="900"/>
              </a:spcAft>
              <a:buFont typeface="Wingdings" panose="05000000000000000000" pitchFamily="2" charset="2"/>
              <a:buChar char="v"/>
            </a:pPr>
            <a:r>
              <a:rPr lang="en-GB" sz="2200" b="1" dirty="0">
                <a:solidFill>
                  <a:schemeClr val="accent6">
                    <a:lumMod val="50000"/>
                  </a:schemeClr>
                </a:solidFill>
                <a:cs typeface="Courier New" panose="02070309020205020404" pitchFamily="49" charset="0"/>
              </a:rPr>
              <a:t>Connect to your development tool like eclipse</a:t>
            </a:r>
            <a:r>
              <a:rPr lang="en-GB" sz="2200" b="1">
                <a:solidFill>
                  <a:schemeClr val="accent6">
                    <a:lumMod val="50000"/>
                  </a:schemeClr>
                </a:solidFill>
                <a:cs typeface="Courier New" panose="02070309020205020404" pitchFamily="49" charset="0"/>
              </a:rPr>
              <a:t>, XCode, </a:t>
            </a:r>
            <a:r>
              <a:rPr lang="en-GB" sz="2200" b="1" dirty="0">
                <a:solidFill>
                  <a:schemeClr val="accent6">
                    <a:lumMod val="50000"/>
                  </a:schemeClr>
                </a:solidFill>
                <a:cs typeface="Courier New" panose="02070309020205020404" pitchFamily="49" charset="0"/>
              </a:rPr>
              <a:t>visual studio or android studio to work on apps anytime, anywhere.</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50778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Azure Boards, Repos and Pipelines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4708</TotalTime>
  <Words>947</Words>
  <Application>Microsoft Office PowerPoint</Application>
  <PresentationFormat>Widescreen</PresentationFormat>
  <Paragraphs>68</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Slice</vt:lpstr>
      <vt:lpstr>Infrastructure Automation with Terraform &amp; Azure Devops on Azure cloud</vt:lpstr>
      <vt:lpstr>What is DevOps?  Section 8</vt:lpstr>
      <vt:lpstr>DevOps</vt:lpstr>
      <vt:lpstr>DevOps</vt:lpstr>
      <vt:lpstr>Benefits of adopting DevOps</vt:lpstr>
      <vt:lpstr>Azure DevOps</vt:lpstr>
      <vt:lpstr>Demo</vt:lpstr>
      <vt:lpstr>Azure Boards, Repos and Pipelines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141</cp:revision>
  <dcterms:created xsi:type="dcterms:W3CDTF">2020-07-06T15:04:00Z</dcterms:created>
  <dcterms:modified xsi:type="dcterms:W3CDTF">2020-09-03T19:01:40Z</dcterms:modified>
</cp:coreProperties>
</file>