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75" r:id="rId4"/>
    <p:sldId id="277" r:id="rId5"/>
    <p:sldId id="276" r:id="rId6"/>
    <p:sldId id="270"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04/09/2020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Lets learn about Azure Test Plans, Artifacts and DevOps Server </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Azure Test Plans </a:t>
            </a:r>
          </a:p>
          <a:p>
            <a:pPr marL="171450" indent="-171450">
              <a:buFont typeface="Arial" panose="020B0604020202020204" pitchFamily="34" charset="0"/>
              <a:buChar char="•"/>
            </a:pPr>
            <a:r>
              <a:rPr lang="en-GB" dirty="0"/>
              <a:t>Azure DevOps provide rich and powerful tools, where everyone in the team can use to drive quality and collaboration throughout the development process. </a:t>
            </a:r>
          </a:p>
          <a:p>
            <a:pPr marL="171450" indent="-171450">
              <a:buFont typeface="Arial" panose="020B0604020202020204" pitchFamily="34" charset="0"/>
              <a:buChar char="•"/>
            </a:pPr>
            <a:r>
              <a:rPr lang="en-GB" dirty="0"/>
              <a:t>The easy-to-use, browser-based test management solution.</a:t>
            </a:r>
          </a:p>
          <a:p>
            <a:pPr marL="171450" indent="-171450">
              <a:buFont typeface="Arial" panose="020B0604020202020204" pitchFamily="34" charset="0"/>
              <a:buChar char="•"/>
            </a:pPr>
            <a:r>
              <a:rPr lang="en-GB" dirty="0"/>
              <a:t>It provides all the capabilities required for planned manual testing, user acceptance testing, exploratory testing, and gathering feedback from stakeholders.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345668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Azure Artifacts</a:t>
            </a:r>
          </a:p>
          <a:p>
            <a:pPr marL="171450" indent="-171450">
              <a:buFont typeface="Arial" panose="020B0604020202020204" pitchFamily="34" charset="0"/>
              <a:buChar char="•"/>
            </a:pPr>
            <a:r>
              <a:rPr lang="en-GB" dirty="0"/>
              <a:t>Azure Artifacts introduces the concept of multiple feeds that you can use to organize and control access to your packages.</a:t>
            </a:r>
          </a:p>
          <a:p>
            <a:pPr marL="171450" indent="-171450">
              <a:buFont typeface="Arial" panose="020B0604020202020204" pitchFamily="34" charset="0"/>
              <a:buChar char="•"/>
            </a:pPr>
            <a:r>
              <a:rPr lang="en-GB" dirty="0"/>
              <a:t>With Azure Artifacts you can create and share Maven, </a:t>
            </a:r>
            <a:r>
              <a:rPr lang="en-GB" dirty="0" err="1"/>
              <a:t>npm</a:t>
            </a:r>
            <a:r>
              <a:rPr lang="en-GB" dirty="0"/>
              <a:t>, and NuGet package feeds from public and private sources with teams of any size. </a:t>
            </a:r>
          </a:p>
          <a:p>
            <a:pPr marL="171450" indent="-171450">
              <a:buFont typeface="Arial" panose="020B0604020202020204" pitchFamily="34" charset="0"/>
              <a:buChar char="•"/>
            </a:pPr>
            <a:r>
              <a:rPr lang="en-GB" dirty="0"/>
              <a:t>You can add fully integrated package management to your continuous integration/continuous delivery (CI/CD) pipelines with a single click. As in this course we are not using any of such supported packages, so use of artifacts feeds is out of scope of this course. But it is good to know that this tool is available in azure </a:t>
            </a:r>
            <a:r>
              <a:rPr lang="en-GB" dirty="0" err="1"/>
              <a:t>devops</a:t>
            </a:r>
            <a:r>
              <a:rPr lang="en-GB" dirty="0"/>
              <a:t>.</a:t>
            </a:r>
          </a:p>
          <a:p>
            <a:pPr marL="171450" indent="-171450">
              <a:buFont typeface="Arial" panose="020B0604020202020204" pitchFamily="34" charset="0"/>
              <a:buChar char="•"/>
            </a:pPr>
            <a:r>
              <a:rPr lang="en-GB" dirty="0"/>
              <a:t>First 2GB free, then starting at £1.50 per GB.</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42532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Azure DevOps Server is the on-premises offering that's built on a SQL Server back end. </a:t>
            </a:r>
          </a:p>
          <a:p>
            <a:pPr marL="171450" indent="-171450">
              <a:buFont typeface="Arial" panose="020B0604020202020204" pitchFamily="34" charset="0"/>
              <a:buChar char="•"/>
            </a:pPr>
            <a:r>
              <a:rPr lang="en-GB" dirty="0"/>
              <a:t>Customers usually choose on-premises when they need their data to stay within their network or when they want access to SQL Server reporting services that integrate with Azure DevOps data and tools. Installing and configuring an azure </a:t>
            </a:r>
            <a:r>
              <a:rPr lang="en-GB" dirty="0" err="1"/>
              <a:t>devops</a:t>
            </a:r>
            <a:r>
              <a:rPr lang="en-GB" dirty="0"/>
              <a:t> server is out of scope of this course but it is another thing to know that this option is available, if you would like to have your own azure </a:t>
            </a:r>
            <a:r>
              <a:rPr lang="en-GB" dirty="0" err="1"/>
              <a:t>devops</a:t>
            </a:r>
            <a:r>
              <a:rPr lang="en-GB" dirty="0"/>
              <a:t> server. You can have a 90days free trial to test out the azure </a:t>
            </a:r>
            <a:r>
              <a:rPr lang="en-GB" dirty="0" err="1"/>
              <a:t>devops</a:t>
            </a:r>
            <a:r>
              <a:rPr lang="en-GB" dirty="0"/>
              <a:t> server available by Microsoft </a:t>
            </a:r>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234758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us a demo on Azure Test </a:t>
            </a:r>
            <a:r>
              <a:rPr lang="en-GB"/>
              <a:t>Plans.</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next video we are going to learn about Git VCS.</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Azure Test Plans, Artifacts and DevOps Server </a:t>
            </a:r>
            <a:br>
              <a:rPr lang="en-GB" sz="4800" b="1" cap="none" dirty="0"/>
            </a:br>
            <a:br>
              <a:rPr lang="en-GB" sz="4800" b="1" cap="none" dirty="0"/>
            </a:br>
            <a:r>
              <a:rPr lang="en-GB" sz="2800" b="1" cap="none" dirty="0"/>
              <a:t>Section 8</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8655" y="263236"/>
            <a:ext cx="11443853" cy="6025146"/>
          </a:xfrm>
        </p:spPr>
        <p:txBody>
          <a:bodyPr>
            <a:noAutofit/>
          </a:bodyPr>
          <a:lstStyle/>
          <a:p>
            <a:pPr algn="ctr">
              <a:spcBef>
                <a:spcPts val="900"/>
              </a:spcBef>
              <a:spcAft>
                <a:spcPts val="900"/>
              </a:spcAft>
            </a:pPr>
            <a:r>
              <a:rPr lang="en-GB" sz="4800" b="1" dirty="0">
                <a:solidFill>
                  <a:schemeClr val="tx1"/>
                </a:solidFill>
                <a:cs typeface="Courier New" panose="02070309020205020404" pitchFamily="49" charset="0"/>
              </a:rPr>
              <a:t>Azure Test Plans </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Quality and collaboration throughout the development process. </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The easy-to-use, browser-based test management solution.</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Provides all the capabilities required for planned manual testing, user acceptance testing, exploratory testing, and gathering feedback from stakeholders.</a:t>
            </a:r>
          </a:p>
        </p:txBody>
      </p:sp>
      <p:sp>
        <p:nvSpPr>
          <p:cNvPr id="5" name="Text Placeholder 2">
            <a:extLst>
              <a:ext uri="{FF2B5EF4-FFF2-40B4-BE49-F238E27FC236}">
                <a16:creationId xmlns:a16="http://schemas.microsoft.com/office/drawing/2014/main" id="{677227EB-A1BA-4C85-A325-44B15C59E341}"/>
              </a:ext>
            </a:extLst>
          </p:cNvPr>
          <p:cNvSpPr txBox="1">
            <a:spLocks/>
          </p:cNvSpPr>
          <p:nvPr/>
        </p:nvSpPr>
        <p:spPr>
          <a:xfrm>
            <a:off x="5935083" y="991390"/>
            <a:ext cx="5827425" cy="529699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GB" sz="2800" b="1" dirty="0">
              <a:solidFill>
                <a:schemeClr val="accent6">
                  <a:lumMod val="50000"/>
                </a:schemeClr>
              </a:solidFill>
            </a:endParaRPr>
          </a:p>
        </p:txBody>
      </p:sp>
    </p:spTree>
    <p:extLst>
      <p:ext uri="{BB962C8B-B14F-4D97-AF65-F5344CB8AC3E}">
        <p14:creationId xmlns:p14="http://schemas.microsoft.com/office/powerpoint/2010/main" val="240819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8655" y="263236"/>
            <a:ext cx="11443853" cy="6025146"/>
          </a:xfrm>
        </p:spPr>
        <p:txBody>
          <a:bodyPr>
            <a:noAutofit/>
          </a:bodyPr>
          <a:lstStyle/>
          <a:p>
            <a:pPr algn="ctr">
              <a:spcBef>
                <a:spcPts val="900"/>
              </a:spcBef>
              <a:spcAft>
                <a:spcPts val="900"/>
              </a:spcAft>
            </a:pPr>
            <a:r>
              <a:rPr lang="en-GB" sz="4800" b="1" dirty="0">
                <a:solidFill>
                  <a:schemeClr val="tx1"/>
                </a:solidFill>
                <a:cs typeface="Courier New" panose="02070309020205020404" pitchFamily="49" charset="0"/>
              </a:rPr>
              <a:t>Azure Artifacts</a:t>
            </a:r>
          </a:p>
          <a:p>
            <a:pPr marL="457200" indent="-457200" algn="just">
              <a:spcBef>
                <a:spcPts val="900"/>
              </a:spcBef>
              <a:spcAft>
                <a:spcPts val="900"/>
              </a:spcAft>
              <a:buFont typeface="Wingdings" panose="05000000000000000000" pitchFamily="2" charset="2"/>
              <a:buChar char="v"/>
            </a:pPr>
            <a:r>
              <a:rPr lang="en-GB" sz="2800" b="1" dirty="0">
                <a:solidFill>
                  <a:schemeClr val="accent6">
                    <a:lumMod val="50000"/>
                  </a:schemeClr>
                </a:solidFill>
              </a:rPr>
              <a:t>Introduces the concept of multiple </a:t>
            </a:r>
            <a:r>
              <a:rPr lang="en-GB" sz="2800" b="1" i="1" dirty="0">
                <a:solidFill>
                  <a:schemeClr val="accent6">
                    <a:lumMod val="50000"/>
                  </a:schemeClr>
                </a:solidFill>
              </a:rPr>
              <a:t>feeds</a:t>
            </a:r>
            <a:r>
              <a:rPr lang="en-GB" sz="2800" b="1" dirty="0">
                <a:solidFill>
                  <a:schemeClr val="accent6">
                    <a:lumMod val="50000"/>
                  </a:schemeClr>
                </a:solidFill>
              </a:rPr>
              <a:t> that you can use to organize and control access.</a:t>
            </a:r>
          </a:p>
          <a:p>
            <a:pPr marL="457200" indent="-457200" algn="just">
              <a:spcBef>
                <a:spcPts val="900"/>
              </a:spcBef>
              <a:spcAft>
                <a:spcPts val="900"/>
              </a:spcAft>
              <a:buFont typeface="Wingdings" panose="05000000000000000000" pitchFamily="2" charset="2"/>
              <a:buChar char="v"/>
            </a:pPr>
            <a:r>
              <a:rPr lang="en-GB" sz="2800" b="1" dirty="0">
                <a:solidFill>
                  <a:schemeClr val="accent6">
                    <a:lumMod val="50000"/>
                  </a:schemeClr>
                </a:solidFill>
              </a:rPr>
              <a:t>Create and share maven, </a:t>
            </a:r>
            <a:r>
              <a:rPr lang="en-GB" sz="2800" b="1" dirty="0" err="1">
                <a:solidFill>
                  <a:schemeClr val="accent6">
                    <a:lumMod val="50000"/>
                  </a:schemeClr>
                </a:solidFill>
              </a:rPr>
              <a:t>npm</a:t>
            </a:r>
            <a:r>
              <a:rPr lang="en-GB" sz="2800" b="1" dirty="0">
                <a:solidFill>
                  <a:schemeClr val="accent6">
                    <a:lumMod val="50000"/>
                  </a:schemeClr>
                </a:solidFill>
              </a:rPr>
              <a:t>, and nuget package feeds from public and private sources with teams of any size. </a:t>
            </a:r>
          </a:p>
          <a:p>
            <a:pPr marL="457200" indent="-457200" algn="just">
              <a:spcBef>
                <a:spcPts val="900"/>
              </a:spcBef>
              <a:spcAft>
                <a:spcPts val="900"/>
              </a:spcAft>
              <a:buFont typeface="Wingdings" panose="05000000000000000000" pitchFamily="2" charset="2"/>
              <a:buChar char="v"/>
            </a:pPr>
            <a:r>
              <a:rPr lang="en-GB" sz="2800" b="1" dirty="0">
                <a:solidFill>
                  <a:schemeClr val="accent6">
                    <a:lumMod val="50000"/>
                  </a:schemeClr>
                </a:solidFill>
              </a:rPr>
              <a:t>Integrated package management to ci/cd pipelines with a single click.</a:t>
            </a:r>
          </a:p>
          <a:p>
            <a:pPr marL="457200" indent="-45720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First 2GB free, then starting at £1.50 per GB.</a:t>
            </a:r>
          </a:p>
        </p:txBody>
      </p:sp>
      <p:sp>
        <p:nvSpPr>
          <p:cNvPr id="5" name="Text Placeholder 2">
            <a:extLst>
              <a:ext uri="{FF2B5EF4-FFF2-40B4-BE49-F238E27FC236}">
                <a16:creationId xmlns:a16="http://schemas.microsoft.com/office/drawing/2014/main" id="{677227EB-A1BA-4C85-A325-44B15C59E341}"/>
              </a:ext>
            </a:extLst>
          </p:cNvPr>
          <p:cNvSpPr txBox="1">
            <a:spLocks/>
          </p:cNvSpPr>
          <p:nvPr/>
        </p:nvSpPr>
        <p:spPr>
          <a:xfrm>
            <a:off x="5935083" y="991390"/>
            <a:ext cx="5827425" cy="529699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GB" sz="2800" b="1" dirty="0">
              <a:solidFill>
                <a:schemeClr val="accent6">
                  <a:lumMod val="50000"/>
                </a:schemeClr>
              </a:solidFill>
            </a:endParaRPr>
          </a:p>
        </p:txBody>
      </p:sp>
    </p:spTree>
    <p:extLst>
      <p:ext uri="{BB962C8B-B14F-4D97-AF65-F5344CB8AC3E}">
        <p14:creationId xmlns:p14="http://schemas.microsoft.com/office/powerpoint/2010/main" val="421230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8655" y="263236"/>
            <a:ext cx="11443853" cy="6025146"/>
          </a:xfrm>
        </p:spPr>
        <p:txBody>
          <a:bodyPr>
            <a:noAutofit/>
          </a:bodyPr>
          <a:lstStyle/>
          <a:p>
            <a:pPr algn="ctr">
              <a:spcBef>
                <a:spcPts val="900"/>
              </a:spcBef>
              <a:spcAft>
                <a:spcPts val="900"/>
              </a:spcAft>
            </a:pPr>
            <a:r>
              <a:rPr lang="en-GB" sz="4800" b="1" dirty="0">
                <a:solidFill>
                  <a:schemeClr val="tx1"/>
                </a:solidFill>
                <a:cs typeface="Courier New" panose="02070309020205020404" pitchFamily="49" charset="0"/>
              </a:rPr>
              <a:t>Azure DevOps Server</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Azure DevOps Server is the on-premises offering that's built on a SQL Server back end. </a:t>
            </a:r>
          </a:p>
          <a:p>
            <a:pPr marL="514350" indent="-514350" algn="just">
              <a:spcBef>
                <a:spcPts val="900"/>
              </a:spcBef>
              <a:spcAft>
                <a:spcPts val="9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Customers usually choose on-premises when they need their data to stay within their network or when they want access to SQL Server reporting services that integrate with Azure DevOps data and tools.</a:t>
            </a:r>
          </a:p>
        </p:txBody>
      </p:sp>
      <p:sp>
        <p:nvSpPr>
          <p:cNvPr id="5" name="Text Placeholder 2">
            <a:extLst>
              <a:ext uri="{FF2B5EF4-FFF2-40B4-BE49-F238E27FC236}">
                <a16:creationId xmlns:a16="http://schemas.microsoft.com/office/drawing/2014/main" id="{677227EB-A1BA-4C85-A325-44B15C59E341}"/>
              </a:ext>
            </a:extLst>
          </p:cNvPr>
          <p:cNvSpPr txBox="1">
            <a:spLocks/>
          </p:cNvSpPr>
          <p:nvPr/>
        </p:nvSpPr>
        <p:spPr>
          <a:xfrm>
            <a:off x="5935083" y="991390"/>
            <a:ext cx="5827425" cy="529699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GB" sz="2800" b="1" dirty="0">
              <a:solidFill>
                <a:schemeClr val="accent6">
                  <a:lumMod val="50000"/>
                </a:schemeClr>
              </a:solidFill>
            </a:endParaRPr>
          </a:p>
        </p:txBody>
      </p:sp>
    </p:spTree>
    <p:extLst>
      <p:ext uri="{BB962C8B-B14F-4D97-AF65-F5344CB8AC3E}">
        <p14:creationId xmlns:p14="http://schemas.microsoft.com/office/powerpoint/2010/main" val="78592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Git Version Control System</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3737</TotalTime>
  <Words>525</Words>
  <Application>Microsoft Office PowerPoint</Application>
  <PresentationFormat>Widescreen</PresentationFormat>
  <Paragraphs>40</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Wingdings 3</vt:lpstr>
      <vt:lpstr>Slice</vt:lpstr>
      <vt:lpstr>Infrastructure Automation with Terraform &amp; Azure Devops on Azure cloud</vt:lpstr>
      <vt:lpstr>Azure Test Plans, Artifacts and DevOps Server   Section 8</vt:lpstr>
      <vt:lpstr>PowerPoint Presentation</vt:lpstr>
      <vt:lpstr>PowerPoint Presentation</vt:lpstr>
      <vt:lpstr>PowerPoint Presentation</vt:lpstr>
      <vt:lpstr>Demo</vt:lpstr>
      <vt:lpstr>Git Version Control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118</cp:revision>
  <dcterms:created xsi:type="dcterms:W3CDTF">2020-07-06T15:04:00Z</dcterms:created>
  <dcterms:modified xsi:type="dcterms:W3CDTF">2020-09-04T17:02:51Z</dcterms:modified>
</cp:coreProperties>
</file>