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77" r:id="rId4"/>
    <p:sldId id="286" r:id="rId5"/>
    <p:sldId id="272" r:id="rId6"/>
    <p:sldId id="287" r:id="rId7"/>
    <p:sldId id="278" r:id="rId8"/>
    <p:sldId id="279"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06/09/2020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216152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setup our lab using service principal. In Next video we will learn how to use key vault in DevOps.</a:t>
            </a:r>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Lets learn how to create a service principal account and using key vault with </a:t>
            </a:r>
            <a:r>
              <a:rPr lang="en-GB" b="0" dirty="0" err="1"/>
              <a:t>sp</a:t>
            </a:r>
            <a:r>
              <a:rPr lang="en-GB" b="0" dirty="0"/>
              <a:t> account.</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1D1E23"/>
                </a:solidFill>
                <a:effectLst/>
                <a:latin typeface="metro-web"/>
              </a:rPr>
              <a:t>A Service Principal is an application within Azure Active Directory, whose authentication token can be used by terraform. It is like a service account.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Terraform recommends to use service principal, when running terraform in non-interactively or in automation mode.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Azure provider will change depending on the method how SP account details are used.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 will assign a contributor role to my </a:t>
            </a:r>
            <a:r>
              <a:rPr lang="en-GB" dirty="0" err="1"/>
              <a:t>sp</a:t>
            </a:r>
            <a:r>
              <a:rPr lang="en-GB" dirty="0"/>
              <a:t> account in lab, but it can be given more granular access by creating custom roles.</a:t>
            </a:r>
          </a:p>
          <a:p>
            <a:pPr marL="171450" indent="-171450">
              <a:buFont typeface="Arial" panose="020B0604020202020204" pitchFamily="34" charset="0"/>
              <a:buChar char="•"/>
            </a:pPr>
            <a:r>
              <a:rPr lang="en-GB" dirty="0"/>
              <a:t>As backend needs to be initialised before provider block there are 2 ways in which we can use </a:t>
            </a:r>
            <a:r>
              <a:rPr lang="en-GB" dirty="0" err="1"/>
              <a:t>sp</a:t>
            </a:r>
            <a:r>
              <a:rPr lang="en-GB" dirty="0"/>
              <a:t> account so the backend block will change, based on the method in use for </a:t>
            </a:r>
            <a:r>
              <a:rPr lang="en-GB" dirty="0" err="1"/>
              <a:t>sp</a:t>
            </a:r>
            <a:r>
              <a:rPr lang="en-GB" dirty="0"/>
              <a:t> account.</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58340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95387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lab, first I will create a service principal account with contributor role on my subscription.</a:t>
            </a:r>
          </a:p>
          <a:p>
            <a:r>
              <a:rPr lang="en-GB" dirty="0"/>
              <a:t>It will give me 5 fields of the service account as an output, which will be </a:t>
            </a:r>
            <a:r>
              <a:rPr lang="en-GB" dirty="0" err="1"/>
              <a:t>appid</a:t>
            </a:r>
            <a:r>
              <a:rPr lang="en-GB" dirty="0"/>
              <a:t>, display name, name, password and tenant. keep note of this password as it won’t be shown again but you can regenerate the password if in case you lost it.</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34617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Declare the following environment variables by using service principal account details. </a:t>
            </a:r>
          </a:p>
          <a:p>
            <a:pPr marL="457200" indent="-457200">
              <a:buFont typeface="Wingdings" panose="05000000000000000000" pitchFamily="2" charset="2"/>
              <a:buChar char="v"/>
            </a:pPr>
            <a:r>
              <a:rPr lang="en-GB" sz="1200" b="1" dirty="0">
                <a:solidFill>
                  <a:schemeClr val="accent6">
                    <a:lumMod val="50000"/>
                  </a:schemeClr>
                </a:solidFill>
                <a:cs typeface="Courier New" panose="02070309020205020404" pitchFamily="49" charset="0"/>
              </a:rPr>
              <a:t>These environment variables are predefined in Terraform. Terraform pick up those details and use them to initialise, plan and apply the configuration.</a:t>
            </a:r>
          </a:p>
          <a:p>
            <a:pPr marL="514350" indent="-514350">
              <a:buFont typeface="+mj-lt"/>
              <a:buAutoNum type="arabicPeriod"/>
            </a:pPr>
            <a:r>
              <a:rPr lang="en-GB" sz="1200" b="1" dirty="0">
                <a:solidFill>
                  <a:schemeClr val="accent6">
                    <a:lumMod val="50000"/>
                  </a:schemeClr>
                </a:solidFill>
                <a:cs typeface="Courier New" panose="02070309020205020404" pitchFamily="49" charset="0"/>
              </a:rPr>
              <a:t>ARM_CLIENT_ID</a:t>
            </a:r>
          </a:p>
          <a:p>
            <a:pPr marL="514350" indent="-514350">
              <a:buFont typeface="+mj-lt"/>
              <a:buAutoNum type="arabicPeriod"/>
            </a:pPr>
            <a:r>
              <a:rPr lang="en-GB" sz="1200" b="1" dirty="0">
                <a:solidFill>
                  <a:schemeClr val="accent6">
                    <a:lumMod val="50000"/>
                  </a:schemeClr>
                </a:solidFill>
                <a:cs typeface="Courier New" panose="02070309020205020404" pitchFamily="49" charset="0"/>
              </a:rPr>
              <a:t>ARM_CLIENT_SECRET</a:t>
            </a:r>
          </a:p>
          <a:p>
            <a:pPr marL="514350" indent="-514350">
              <a:buFont typeface="+mj-lt"/>
              <a:buAutoNum type="arabicPeriod"/>
            </a:pPr>
            <a:r>
              <a:rPr lang="en-GB" sz="1200" b="1" dirty="0">
                <a:solidFill>
                  <a:schemeClr val="accent6">
                    <a:lumMod val="50000"/>
                  </a:schemeClr>
                </a:solidFill>
                <a:cs typeface="Courier New" panose="02070309020205020404" pitchFamily="49" charset="0"/>
              </a:rPr>
              <a:t>ARM_SUBSCRIPTION_ID</a:t>
            </a:r>
          </a:p>
          <a:p>
            <a:pPr marL="514350" indent="-514350">
              <a:buFont typeface="+mj-lt"/>
              <a:buAutoNum type="arabicPeriod"/>
            </a:pPr>
            <a:r>
              <a:rPr lang="en-GB" sz="1200" b="1" dirty="0">
                <a:solidFill>
                  <a:schemeClr val="accent6">
                    <a:lumMod val="50000"/>
                  </a:schemeClr>
                </a:solidFill>
                <a:cs typeface="Courier New" panose="02070309020205020404" pitchFamily="49" charset="0"/>
              </a:rPr>
              <a:t>ARM_TENANT_ID </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55444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200" b="1" dirty="0">
                <a:solidFill>
                  <a:schemeClr val="accent6">
                    <a:lumMod val="50000"/>
                  </a:schemeClr>
                </a:solidFill>
                <a:cs typeface="Courier New" panose="02070309020205020404" pitchFamily="49" charset="0"/>
              </a:rPr>
              <a:t>As I am declaring </a:t>
            </a:r>
            <a:r>
              <a:rPr lang="en-GB" sz="1200" b="1" dirty="0" err="1">
                <a:solidFill>
                  <a:schemeClr val="accent6">
                    <a:lumMod val="50000"/>
                  </a:schemeClr>
                </a:solidFill>
                <a:cs typeface="Courier New" panose="02070309020205020404" pitchFamily="49" charset="0"/>
              </a:rPr>
              <a:t>sp</a:t>
            </a:r>
            <a:r>
              <a:rPr lang="en-GB" sz="1200" b="1" dirty="0">
                <a:solidFill>
                  <a:schemeClr val="accent6">
                    <a:lumMod val="50000"/>
                  </a:schemeClr>
                </a:solidFill>
                <a:cs typeface="Courier New" panose="02070309020205020404" pitchFamily="49" charset="0"/>
              </a:rPr>
              <a:t> account details via environment variable with this setup Same Backend and provider block will work.</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4138666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name of environment variables, it is good to know that these options are available in Terraform and can be used to initilise backend and provider block without passing these configuration variables details in the code. Like you can declare environment variable as ARM_CLIENT _SECRET instead of passing </a:t>
            </a:r>
            <a:r>
              <a:rPr lang="en-GB" dirty="0" err="1"/>
              <a:t>client_secret</a:t>
            </a:r>
            <a:r>
              <a:rPr lang="en-GB" dirty="0"/>
              <a:t> value in the code which is a secret value.</a:t>
            </a:r>
          </a:p>
          <a:p>
            <a:r>
              <a:rPr lang="en-GB" dirty="0"/>
              <a:t>So in this way you are using secrets securely.</a:t>
            </a:r>
          </a:p>
          <a:p>
            <a:r>
              <a:rPr lang="en-GB" dirty="0"/>
              <a:t>Here is link to find out more environment variables supported by Terraform. It is good to go through them as those variables can be used for different use cases such as </a:t>
            </a:r>
            <a:r>
              <a:rPr lang="en-GB" dirty="0" err="1"/>
              <a:t>msi</a:t>
            </a:r>
            <a:r>
              <a:rPr lang="en-GB" dirty="0"/>
              <a:t>, or </a:t>
            </a:r>
            <a:r>
              <a:rPr lang="en-GB" dirty="0" err="1"/>
              <a:t>sp</a:t>
            </a:r>
            <a:r>
              <a:rPr lang="en-GB" dirty="0"/>
              <a:t> with a client certificate</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528116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implement the same lab using service principal and </a:t>
            </a:r>
            <a:r>
              <a:rPr lang="en-GB" dirty="0" err="1"/>
              <a:t>keyvault</a:t>
            </a:r>
            <a:r>
              <a:rPr lang="en-GB" dirty="0"/>
              <a:t>.</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121637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terraform.io/docs/backends/types/azurerm.html#access_ke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terraform.io/docs/backends/types/azurerm.html#client_secre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Using secrets and key vault in DevOps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Using key vault with service principal</a:t>
            </a:r>
            <a:br>
              <a:rPr lang="en-GB" sz="4800" b="1" cap="none" dirty="0"/>
            </a:br>
            <a:br>
              <a:rPr lang="en-GB" sz="4800" b="1" cap="none" dirty="0"/>
            </a:br>
            <a:r>
              <a:rPr lang="en-GB" sz="2800" b="1" cap="none" dirty="0"/>
              <a:t>Section 9</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8674"/>
            <a:ext cx="10959149" cy="704999"/>
          </a:xfrm>
        </p:spPr>
        <p:txBody>
          <a:bodyPr>
            <a:noAutofit/>
          </a:bodyPr>
          <a:lstStyle/>
          <a:p>
            <a:pPr algn="ctr"/>
            <a:r>
              <a:rPr lang="en-GB" sz="4800" b="1" cap="none" dirty="0"/>
              <a:t>Service Principal</a:t>
            </a:r>
          </a:p>
        </p:txBody>
      </p:sp>
      <p:sp>
        <p:nvSpPr>
          <p:cNvPr id="3" name="Text Placeholder 2"/>
          <p:cNvSpPr>
            <a:spLocks noGrp="1"/>
          </p:cNvSpPr>
          <p:nvPr>
            <p:ph type="body" idx="1"/>
          </p:nvPr>
        </p:nvSpPr>
        <p:spPr>
          <a:xfrm>
            <a:off x="684214" y="1076036"/>
            <a:ext cx="10959147" cy="4705928"/>
          </a:xfrm>
        </p:spPr>
        <p:txBody>
          <a:bodyPr>
            <a:noAutofit/>
          </a:bodyPr>
          <a:lstStyle/>
          <a:p>
            <a:pPr marL="457200" indent="-457200">
              <a:lnSpc>
                <a:spcPct val="150000"/>
              </a:lnSpc>
              <a:buFont typeface="Wingdings" panose="05000000000000000000" pitchFamily="2" charset="2"/>
              <a:buChar char="v"/>
            </a:pPr>
            <a:r>
              <a:rPr lang="en-GB" sz="2800" b="1" dirty="0">
                <a:solidFill>
                  <a:schemeClr val="accent6">
                    <a:lumMod val="50000"/>
                  </a:schemeClr>
                </a:solidFill>
              </a:rPr>
              <a:t>An application with in Azure Active Directory.</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Recommended to use SP, when running terraform non-interactively or in automation.</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Azurerm provider will change, based on the method in use for SP.</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For our lab, assign contributor role.</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Backend block will change, based on method in use for SP.</a:t>
            </a:r>
          </a:p>
        </p:txBody>
      </p:sp>
    </p:spTree>
    <p:extLst>
      <p:ext uri="{BB962C8B-B14F-4D97-AF65-F5344CB8AC3E}">
        <p14:creationId xmlns:p14="http://schemas.microsoft.com/office/powerpoint/2010/main" val="318948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CB52A83-B94B-42E0-AEAB-654A112A6902}"/>
              </a:ext>
            </a:extLst>
          </p:cNvPr>
          <p:cNvGraphicFramePr>
            <a:graphicFrameLocks noGrp="1"/>
          </p:cNvGraphicFramePr>
          <p:nvPr>
            <p:extLst>
              <p:ext uri="{D42A27DB-BD31-4B8C-83A1-F6EECF244321}">
                <p14:modId xmlns:p14="http://schemas.microsoft.com/office/powerpoint/2010/main" val="1627018773"/>
              </p:ext>
            </p:extLst>
          </p:nvPr>
        </p:nvGraphicFramePr>
        <p:xfrm>
          <a:off x="415637" y="401781"/>
          <a:ext cx="11388435" cy="6216955"/>
        </p:xfrm>
        <a:graphic>
          <a:graphicData uri="http://schemas.openxmlformats.org/drawingml/2006/table">
            <a:tbl>
              <a:tblPr firstRow="1" bandRow="1">
                <a:tableStyleId>{5C22544A-7EE6-4342-B048-85BDC9FD1C3A}</a:tableStyleId>
              </a:tblPr>
              <a:tblGrid>
                <a:gridCol w="3796145">
                  <a:extLst>
                    <a:ext uri="{9D8B030D-6E8A-4147-A177-3AD203B41FA5}">
                      <a16:colId xmlns:a16="http://schemas.microsoft.com/office/drawing/2014/main" val="3460146100"/>
                    </a:ext>
                  </a:extLst>
                </a:gridCol>
                <a:gridCol w="3796145">
                  <a:extLst>
                    <a:ext uri="{9D8B030D-6E8A-4147-A177-3AD203B41FA5}">
                      <a16:colId xmlns:a16="http://schemas.microsoft.com/office/drawing/2014/main" val="1106070732"/>
                    </a:ext>
                  </a:extLst>
                </a:gridCol>
                <a:gridCol w="3796145">
                  <a:extLst>
                    <a:ext uri="{9D8B030D-6E8A-4147-A177-3AD203B41FA5}">
                      <a16:colId xmlns:a16="http://schemas.microsoft.com/office/drawing/2014/main" val="1899843562"/>
                    </a:ext>
                  </a:extLst>
                </a:gridCol>
              </a:tblGrid>
              <a:tr h="913435">
                <a:tc>
                  <a:txBody>
                    <a:bodyPr/>
                    <a:lstStyle/>
                    <a:p>
                      <a:r>
                        <a:rPr lang="en-GB" sz="2400" dirty="0">
                          <a:latin typeface="+mn-lt"/>
                        </a:rPr>
                        <a:t>Using Service Principal</a:t>
                      </a:r>
                    </a:p>
                  </a:txBody>
                  <a:tcPr/>
                </a:tc>
                <a:tc>
                  <a:txBody>
                    <a:bodyPr/>
                    <a:lstStyle/>
                    <a:p>
                      <a:r>
                        <a:rPr lang="en-GB" sz="2400" dirty="0">
                          <a:latin typeface="+mn-lt"/>
                        </a:rPr>
                        <a:t>Backend requirements.</a:t>
                      </a:r>
                    </a:p>
                  </a:txBody>
                  <a:tcPr/>
                </a:tc>
                <a:tc>
                  <a:txBody>
                    <a:bodyPr/>
                    <a:lstStyle/>
                    <a:p>
                      <a:r>
                        <a:rPr lang="en-GB" sz="2400" dirty="0">
                          <a:latin typeface="+mn-lt"/>
                        </a:rPr>
                        <a:t>Provider requirements</a:t>
                      </a:r>
                    </a:p>
                  </a:txBody>
                  <a:tcPr/>
                </a:tc>
                <a:extLst>
                  <a:ext uri="{0D108BD9-81ED-4DB2-BD59-A6C34878D82A}">
                    <a16:rowId xmlns:a16="http://schemas.microsoft.com/office/drawing/2014/main" val="508095422"/>
                  </a:ext>
                </a:extLst>
              </a:tr>
              <a:tr h="1926748">
                <a:tc>
                  <a:txBody>
                    <a:bodyPr/>
                    <a:lstStyle/>
                    <a:p>
                      <a:r>
                        <a:rPr lang="en-GB" sz="2400" dirty="0">
                          <a:latin typeface="+mn-lt"/>
                        </a:rPr>
                        <a:t>Using Environment variables to declare SP details</a:t>
                      </a:r>
                    </a:p>
                  </a:txBody>
                  <a:tcPr/>
                </a:tc>
                <a:tc>
                  <a:txBody>
                    <a:bodyPr/>
                    <a:lstStyle/>
                    <a:p>
                      <a:r>
                        <a:rPr lang="en-GB" sz="2400" dirty="0">
                          <a:latin typeface="+mn-lt"/>
                        </a:rPr>
                        <a:t>Default backend will work and it will be initialised using SP details from environment variables.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400" dirty="0">
                          <a:latin typeface="+mn-lt"/>
                        </a:rPr>
                        <a:t>Default provider will work and it will be initialised using SP details from environment variables.</a:t>
                      </a:r>
                    </a:p>
                    <a:p>
                      <a:endParaRPr lang="en-GB" sz="2400" dirty="0">
                        <a:latin typeface="+mn-lt"/>
                      </a:endParaRPr>
                    </a:p>
                  </a:txBody>
                  <a:tcPr/>
                </a:tc>
                <a:extLst>
                  <a:ext uri="{0D108BD9-81ED-4DB2-BD59-A6C34878D82A}">
                    <a16:rowId xmlns:a16="http://schemas.microsoft.com/office/drawing/2014/main" val="2366236483"/>
                  </a:ext>
                </a:extLst>
              </a:tr>
              <a:tr h="2305281">
                <a:tc>
                  <a:txBody>
                    <a:bodyPr/>
                    <a:lstStyle/>
                    <a:p>
                      <a:r>
                        <a:rPr lang="en-GB" sz="2400" dirty="0">
                          <a:latin typeface="+mn-lt"/>
                        </a:rPr>
                        <a:t>No Environment Variables declared.</a:t>
                      </a:r>
                    </a:p>
                  </a:txBody>
                  <a:tcPr/>
                </a:tc>
                <a:tc>
                  <a:txBody>
                    <a:bodyPr/>
                    <a:lstStyle/>
                    <a:p>
                      <a:r>
                        <a:rPr lang="en-GB" sz="2400" dirty="0">
                          <a:latin typeface="+mn-lt"/>
                        </a:rPr>
                        <a:t>Backend block will need either of the keys to be defined in backend block.</a:t>
                      </a:r>
                    </a:p>
                    <a:p>
                      <a:endParaRPr lang="en-GB" sz="2400" dirty="0">
                        <a:latin typeface="+mn-lt"/>
                      </a:endParaRPr>
                    </a:p>
                    <a:p>
                      <a:pPr marL="285750" indent="-285750">
                        <a:buFont typeface="Arial" panose="020B0604020202020204" pitchFamily="34" charset="0"/>
                        <a:buChar char="•"/>
                      </a:pPr>
                      <a:r>
                        <a:rPr lang="en-GB" sz="2400" dirty="0" err="1">
                          <a:latin typeface="+mn-lt"/>
                        </a:rPr>
                        <a:t>sas</a:t>
                      </a:r>
                      <a:r>
                        <a:rPr lang="en-GB" sz="2400" dirty="0">
                          <a:latin typeface="+mn-lt"/>
                        </a:rPr>
                        <a:t>-key </a:t>
                      </a:r>
                    </a:p>
                    <a:p>
                      <a:pPr marL="285750" indent="-285750">
                        <a:buFont typeface="Arial" panose="020B0604020202020204" pitchFamily="34" charset="0"/>
                        <a:buChar char="•"/>
                      </a:pPr>
                      <a:r>
                        <a:rPr lang="en-GB" sz="2400" dirty="0">
                          <a:latin typeface="+mn-lt"/>
                        </a:rPr>
                        <a:t>access-key</a:t>
                      </a:r>
                    </a:p>
                  </a:txBody>
                  <a:tcPr/>
                </a:tc>
                <a:tc>
                  <a:txBody>
                    <a:bodyPr/>
                    <a:lstStyle/>
                    <a:p>
                      <a:r>
                        <a:rPr lang="en-GB" sz="2400" dirty="0">
                          <a:latin typeface="+mn-lt"/>
                        </a:rPr>
                        <a:t>Provider block need all these additional fields to be defined. </a:t>
                      </a:r>
                    </a:p>
                    <a:p>
                      <a:endParaRPr lang="en-GB" sz="2400" dirty="0">
                        <a:latin typeface="+mn-lt"/>
                      </a:endParaRPr>
                    </a:p>
                    <a:p>
                      <a:pPr marL="342900" indent="-342900">
                        <a:buFont typeface="+mj-lt"/>
                        <a:buAutoNum type="arabicPeriod"/>
                      </a:pPr>
                      <a:r>
                        <a:rPr lang="en-GB" sz="2400" dirty="0" err="1">
                          <a:latin typeface="+mn-lt"/>
                        </a:rPr>
                        <a:t>subscription_id</a:t>
                      </a:r>
                      <a:endParaRPr lang="en-GB" sz="2400" dirty="0">
                        <a:latin typeface="+mn-lt"/>
                      </a:endParaRPr>
                    </a:p>
                    <a:p>
                      <a:pPr marL="342900" indent="-342900">
                        <a:buFont typeface="+mj-lt"/>
                        <a:buAutoNum type="arabicPeriod"/>
                      </a:pPr>
                      <a:r>
                        <a:rPr lang="en-GB" sz="2400" dirty="0" err="1">
                          <a:latin typeface="+mn-lt"/>
                        </a:rPr>
                        <a:t>client_id</a:t>
                      </a:r>
                      <a:endParaRPr lang="en-GB" sz="2400" dirty="0">
                        <a:latin typeface="+mn-lt"/>
                      </a:endParaRPr>
                    </a:p>
                    <a:p>
                      <a:pPr marL="342900" indent="-342900">
                        <a:buFont typeface="+mj-lt"/>
                        <a:buAutoNum type="arabicPeriod"/>
                      </a:pPr>
                      <a:r>
                        <a:rPr lang="en-GB" sz="2400" dirty="0" err="1">
                          <a:latin typeface="+mn-lt"/>
                        </a:rPr>
                        <a:t>client_secret</a:t>
                      </a:r>
                      <a:endParaRPr lang="en-GB" sz="2400" dirty="0">
                        <a:latin typeface="+mn-lt"/>
                      </a:endParaRPr>
                    </a:p>
                    <a:p>
                      <a:pPr marL="342900" indent="-342900">
                        <a:buFont typeface="+mj-lt"/>
                        <a:buAutoNum type="arabicPeriod"/>
                      </a:pPr>
                      <a:r>
                        <a:rPr lang="en-GB" sz="2400" dirty="0" err="1">
                          <a:latin typeface="+mn-lt"/>
                        </a:rPr>
                        <a:t>tenant_id</a:t>
                      </a:r>
                      <a:endParaRPr lang="en-GB" sz="2400" dirty="0">
                        <a:latin typeface="+mn-lt"/>
                      </a:endParaRPr>
                    </a:p>
                  </a:txBody>
                  <a:tcPr/>
                </a:tc>
                <a:extLst>
                  <a:ext uri="{0D108BD9-81ED-4DB2-BD59-A6C34878D82A}">
                    <a16:rowId xmlns:a16="http://schemas.microsoft.com/office/drawing/2014/main" val="2356020449"/>
                  </a:ext>
                </a:extLst>
              </a:tr>
            </a:tbl>
          </a:graphicData>
        </a:graphic>
      </p:graphicFrame>
    </p:spTree>
    <p:extLst>
      <p:ext uri="{BB962C8B-B14F-4D97-AF65-F5344CB8AC3E}">
        <p14:creationId xmlns:p14="http://schemas.microsoft.com/office/powerpoint/2010/main" val="98006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8600"/>
            <a:ext cx="10959149" cy="704999"/>
          </a:xfrm>
        </p:spPr>
        <p:txBody>
          <a:bodyPr>
            <a:noAutofit/>
          </a:bodyPr>
          <a:lstStyle/>
          <a:p>
            <a:pPr algn="ctr"/>
            <a:r>
              <a:rPr lang="en-GB" sz="4800" b="1" cap="none" dirty="0"/>
              <a:t>Lab Plan</a:t>
            </a:r>
          </a:p>
        </p:txBody>
      </p:sp>
      <p:sp>
        <p:nvSpPr>
          <p:cNvPr id="3" name="Text Placeholder 2"/>
          <p:cNvSpPr>
            <a:spLocks noGrp="1"/>
          </p:cNvSpPr>
          <p:nvPr>
            <p:ph type="body" idx="1"/>
          </p:nvPr>
        </p:nvSpPr>
        <p:spPr>
          <a:xfrm>
            <a:off x="616425" y="863598"/>
            <a:ext cx="11367757" cy="5835801"/>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Create service principal account using </a:t>
            </a:r>
            <a:r>
              <a:rPr lang="en-GB" sz="2800" b="1" dirty="0" err="1">
                <a:solidFill>
                  <a:schemeClr val="accent6">
                    <a:lumMod val="50000"/>
                  </a:schemeClr>
                </a:solidFill>
                <a:cs typeface="Courier New" panose="02070309020205020404" pitchFamily="49" charset="0"/>
              </a:rPr>
              <a:t>az</a:t>
            </a:r>
            <a:r>
              <a:rPr lang="en-GB" sz="2800" b="1" dirty="0">
                <a:solidFill>
                  <a:schemeClr val="accent6">
                    <a:lumMod val="50000"/>
                  </a:schemeClr>
                </a:solidFill>
                <a:cs typeface="Courier New" panose="02070309020205020404" pitchFamily="49" charset="0"/>
              </a:rPr>
              <a:t> cli. (details of sp </a:t>
            </a:r>
            <a:r>
              <a:rPr lang="en-GB" sz="2800" b="1" dirty="0" err="1">
                <a:solidFill>
                  <a:schemeClr val="accent6">
                    <a:lumMod val="50000"/>
                  </a:schemeClr>
                </a:solidFill>
                <a:cs typeface="Courier New" panose="02070309020205020404" pitchFamily="49" charset="0"/>
              </a:rPr>
              <a:t>appid</a:t>
            </a:r>
            <a:r>
              <a:rPr lang="en-GB" sz="2800" b="1" dirty="0">
                <a:solidFill>
                  <a:schemeClr val="accent6">
                    <a:lumMod val="50000"/>
                  </a:schemeClr>
                </a:solidFill>
                <a:cs typeface="Courier New" panose="02070309020205020404" pitchFamily="49" charset="0"/>
              </a:rPr>
              <a:t>, display name, name, password and tenant )</a:t>
            </a:r>
          </a:p>
          <a:p>
            <a:pPr>
              <a:lnSpc>
                <a:spcPct val="150000"/>
              </a:lnSpc>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267726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8600"/>
            <a:ext cx="10959149" cy="704999"/>
          </a:xfrm>
        </p:spPr>
        <p:txBody>
          <a:bodyPr>
            <a:noAutofit/>
          </a:bodyPr>
          <a:lstStyle/>
          <a:p>
            <a:pPr algn="ctr"/>
            <a:r>
              <a:rPr lang="en-GB" sz="4800" b="1" cap="none" dirty="0"/>
              <a:t>Lab Plan</a:t>
            </a:r>
          </a:p>
        </p:txBody>
      </p:sp>
      <p:sp>
        <p:nvSpPr>
          <p:cNvPr id="3" name="Text Placeholder 2"/>
          <p:cNvSpPr>
            <a:spLocks noGrp="1"/>
          </p:cNvSpPr>
          <p:nvPr>
            <p:ph type="body" idx="1"/>
          </p:nvPr>
        </p:nvSpPr>
        <p:spPr>
          <a:xfrm>
            <a:off x="616425" y="863598"/>
            <a:ext cx="11367757" cy="5835801"/>
          </a:xfrm>
        </p:spPr>
        <p:txBody>
          <a:bodyPr>
            <a:noAutofit/>
          </a:bodyPr>
          <a:lstStyle/>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Create service principal account using </a:t>
            </a:r>
            <a:r>
              <a:rPr lang="en-GB" sz="2800" dirty="0" err="1">
                <a:solidFill>
                  <a:schemeClr val="accent6">
                    <a:lumMod val="50000"/>
                  </a:schemeClr>
                </a:solidFill>
                <a:cs typeface="Courier New" panose="02070309020205020404" pitchFamily="49" charset="0"/>
              </a:rPr>
              <a:t>az</a:t>
            </a:r>
            <a:r>
              <a:rPr lang="en-GB" sz="2800" dirty="0">
                <a:solidFill>
                  <a:schemeClr val="accent6">
                    <a:lumMod val="50000"/>
                  </a:schemeClr>
                </a:solidFill>
                <a:cs typeface="Courier New" panose="02070309020205020404" pitchFamily="49" charset="0"/>
              </a:rPr>
              <a:t> cli. (details of sp </a:t>
            </a:r>
            <a:r>
              <a:rPr lang="en-GB" sz="2800" dirty="0" err="1">
                <a:solidFill>
                  <a:schemeClr val="accent6">
                    <a:lumMod val="50000"/>
                  </a:schemeClr>
                </a:solidFill>
                <a:cs typeface="Courier New" panose="02070309020205020404" pitchFamily="49" charset="0"/>
              </a:rPr>
              <a:t>appid</a:t>
            </a:r>
            <a:r>
              <a:rPr lang="en-GB" sz="2800" dirty="0">
                <a:solidFill>
                  <a:schemeClr val="accent6">
                    <a:lumMod val="50000"/>
                  </a:schemeClr>
                </a:solidFill>
                <a:cs typeface="Courier New" panose="02070309020205020404" pitchFamily="49" charset="0"/>
              </a:rPr>
              <a:t>, display name, name, password and tenant )</a:t>
            </a:r>
          </a:p>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Declare the following environment variables by using service principal account details. </a:t>
            </a:r>
          </a:p>
          <a:p>
            <a:pPr marL="514350" indent="-514350">
              <a:buFont typeface="+mj-lt"/>
              <a:buAutoNum type="arabicPeriod"/>
            </a:pPr>
            <a:r>
              <a:rPr lang="en-GB" sz="2800" b="1" dirty="0">
                <a:solidFill>
                  <a:schemeClr val="accent6">
                    <a:lumMod val="50000"/>
                  </a:schemeClr>
                </a:solidFill>
                <a:cs typeface="Courier New" panose="02070309020205020404" pitchFamily="49" charset="0"/>
              </a:rPr>
              <a:t>ARM_CLIENT_ID</a:t>
            </a:r>
          </a:p>
          <a:p>
            <a:pPr marL="514350" indent="-514350">
              <a:buFont typeface="+mj-lt"/>
              <a:buAutoNum type="arabicPeriod"/>
            </a:pPr>
            <a:r>
              <a:rPr lang="en-GB" sz="2800" b="1" dirty="0">
                <a:solidFill>
                  <a:schemeClr val="accent6">
                    <a:lumMod val="50000"/>
                  </a:schemeClr>
                </a:solidFill>
                <a:cs typeface="Courier New" panose="02070309020205020404" pitchFamily="49" charset="0"/>
              </a:rPr>
              <a:t>ARM_CLIENT_SECRET</a:t>
            </a:r>
          </a:p>
          <a:p>
            <a:pPr marL="514350" indent="-514350">
              <a:buFont typeface="+mj-lt"/>
              <a:buAutoNum type="arabicPeriod"/>
            </a:pPr>
            <a:r>
              <a:rPr lang="en-GB" sz="2800" b="1" dirty="0">
                <a:solidFill>
                  <a:schemeClr val="accent6">
                    <a:lumMod val="50000"/>
                  </a:schemeClr>
                </a:solidFill>
                <a:cs typeface="Courier New" panose="02070309020205020404" pitchFamily="49" charset="0"/>
              </a:rPr>
              <a:t>ARM_SUBSCRIPTION_ID</a:t>
            </a:r>
          </a:p>
          <a:p>
            <a:pPr marL="514350" indent="-514350">
              <a:buFont typeface="+mj-lt"/>
              <a:buAutoNum type="arabicPeriod"/>
            </a:pPr>
            <a:r>
              <a:rPr lang="en-GB" sz="2800" b="1" dirty="0">
                <a:solidFill>
                  <a:schemeClr val="accent6">
                    <a:lumMod val="50000"/>
                  </a:schemeClr>
                </a:solidFill>
                <a:cs typeface="Courier New" panose="02070309020205020404" pitchFamily="49" charset="0"/>
              </a:rPr>
              <a:t>ARM_TENANT_ID </a:t>
            </a:r>
          </a:p>
        </p:txBody>
      </p:sp>
    </p:spTree>
    <p:extLst>
      <p:ext uri="{BB962C8B-B14F-4D97-AF65-F5344CB8AC3E}">
        <p14:creationId xmlns:p14="http://schemas.microsoft.com/office/powerpoint/2010/main" val="126286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8600"/>
            <a:ext cx="10959149" cy="704999"/>
          </a:xfrm>
        </p:spPr>
        <p:txBody>
          <a:bodyPr>
            <a:noAutofit/>
          </a:bodyPr>
          <a:lstStyle/>
          <a:p>
            <a:pPr algn="ctr"/>
            <a:r>
              <a:rPr lang="en-GB" sz="4800" b="1" cap="none" dirty="0"/>
              <a:t>Lab Plan</a:t>
            </a:r>
          </a:p>
        </p:txBody>
      </p:sp>
      <p:sp>
        <p:nvSpPr>
          <p:cNvPr id="3" name="Text Placeholder 2"/>
          <p:cNvSpPr>
            <a:spLocks noGrp="1"/>
          </p:cNvSpPr>
          <p:nvPr>
            <p:ph type="body" idx="1"/>
          </p:nvPr>
        </p:nvSpPr>
        <p:spPr>
          <a:xfrm>
            <a:off x="616425" y="863598"/>
            <a:ext cx="11367757" cy="5835801"/>
          </a:xfrm>
        </p:spPr>
        <p:txBody>
          <a:bodyPr>
            <a:noAutofit/>
          </a:bodyPr>
          <a:lstStyle/>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Create service principal account using </a:t>
            </a:r>
            <a:r>
              <a:rPr lang="en-GB" sz="2800" dirty="0" err="1">
                <a:solidFill>
                  <a:schemeClr val="accent6">
                    <a:lumMod val="50000"/>
                  </a:schemeClr>
                </a:solidFill>
                <a:cs typeface="Courier New" panose="02070309020205020404" pitchFamily="49" charset="0"/>
              </a:rPr>
              <a:t>az</a:t>
            </a:r>
            <a:r>
              <a:rPr lang="en-GB" sz="2800" dirty="0">
                <a:solidFill>
                  <a:schemeClr val="accent6">
                    <a:lumMod val="50000"/>
                  </a:schemeClr>
                </a:solidFill>
                <a:cs typeface="Courier New" panose="02070309020205020404" pitchFamily="49" charset="0"/>
              </a:rPr>
              <a:t> cli. (details of sp </a:t>
            </a:r>
            <a:r>
              <a:rPr lang="en-GB" sz="2800" dirty="0" err="1">
                <a:solidFill>
                  <a:schemeClr val="accent6">
                    <a:lumMod val="50000"/>
                  </a:schemeClr>
                </a:solidFill>
                <a:cs typeface="Courier New" panose="02070309020205020404" pitchFamily="49" charset="0"/>
              </a:rPr>
              <a:t>appid</a:t>
            </a:r>
            <a:r>
              <a:rPr lang="en-GB" sz="2800" dirty="0">
                <a:solidFill>
                  <a:schemeClr val="accent6">
                    <a:lumMod val="50000"/>
                  </a:schemeClr>
                </a:solidFill>
                <a:cs typeface="Courier New" panose="02070309020205020404" pitchFamily="49" charset="0"/>
              </a:rPr>
              <a:t>, display name, name, password and tenant )</a:t>
            </a:r>
          </a:p>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Declare the following environment variables by using service principal account details. </a:t>
            </a:r>
          </a:p>
          <a:p>
            <a:pPr marL="514350" indent="-514350">
              <a:buFont typeface="+mj-lt"/>
              <a:buAutoNum type="arabicPeriod"/>
            </a:pPr>
            <a:r>
              <a:rPr lang="en-GB" sz="2800" dirty="0">
                <a:solidFill>
                  <a:schemeClr val="accent6">
                    <a:lumMod val="50000"/>
                  </a:schemeClr>
                </a:solidFill>
                <a:cs typeface="Courier New" panose="02070309020205020404" pitchFamily="49" charset="0"/>
              </a:rPr>
              <a:t>ARM_CLIENT_ID</a:t>
            </a:r>
          </a:p>
          <a:p>
            <a:pPr marL="514350" indent="-514350">
              <a:buFont typeface="+mj-lt"/>
              <a:buAutoNum type="arabicPeriod"/>
            </a:pPr>
            <a:r>
              <a:rPr lang="en-GB" sz="2800" dirty="0">
                <a:solidFill>
                  <a:schemeClr val="accent6">
                    <a:lumMod val="50000"/>
                  </a:schemeClr>
                </a:solidFill>
                <a:cs typeface="Courier New" panose="02070309020205020404" pitchFamily="49" charset="0"/>
              </a:rPr>
              <a:t>ARM_CLIENT_SECRET</a:t>
            </a:r>
          </a:p>
          <a:p>
            <a:pPr marL="514350" indent="-514350">
              <a:buFont typeface="+mj-lt"/>
              <a:buAutoNum type="arabicPeriod"/>
            </a:pPr>
            <a:r>
              <a:rPr lang="en-GB" sz="2800" dirty="0">
                <a:solidFill>
                  <a:schemeClr val="accent6">
                    <a:lumMod val="50000"/>
                  </a:schemeClr>
                </a:solidFill>
                <a:cs typeface="Courier New" panose="02070309020205020404" pitchFamily="49" charset="0"/>
              </a:rPr>
              <a:t>ARM_SUBSCRIPTION_ID</a:t>
            </a:r>
          </a:p>
          <a:p>
            <a:pPr marL="514350" indent="-514350">
              <a:buFont typeface="+mj-lt"/>
              <a:buAutoNum type="arabicPeriod"/>
            </a:pPr>
            <a:r>
              <a:rPr lang="en-GB" sz="2800" dirty="0">
                <a:solidFill>
                  <a:schemeClr val="accent6">
                    <a:lumMod val="50000"/>
                  </a:schemeClr>
                </a:solidFill>
                <a:cs typeface="Courier New" panose="02070309020205020404" pitchFamily="49" charset="0"/>
              </a:rPr>
              <a:t>ARM_TENANT_ID </a:t>
            </a:r>
          </a:p>
          <a:p>
            <a:pPr marL="514350" indent="-51435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Same Backend and provider block will work with this setup.</a:t>
            </a:r>
          </a:p>
        </p:txBody>
      </p:sp>
    </p:spTree>
    <p:extLst>
      <p:ext uri="{BB962C8B-B14F-4D97-AF65-F5344CB8AC3E}">
        <p14:creationId xmlns:p14="http://schemas.microsoft.com/office/powerpoint/2010/main" val="276974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4F2787-B964-4873-B2CE-54F872A5EA40}"/>
              </a:ext>
            </a:extLst>
          </p:cNvPr>
          <p:cNvGraphicFramePr>
            <a:graphicFrameLocks noGrp="1"/>
          </p:cNvGraphicFramePr>
          <p:nvPr>
            <p:extLst>
              <p:ext uri="{D42A27DB-BD31-4B8C-83A1-F6EECF244321}">
                <p14:modId xmlns:p14="http://schemas.microsoft.com/office/powerpoint/2010/main" val="694621242"/>
              </p:ext>
            </p:extLst>
          </p:nvPr>
        </p:nvGraphicFramePr>
        <p:xfrm>
          <a:off x="900545" y="331739"/>
          <a:ext cx="10612582" cy="5433208"/>
        </p:xfrm>
        <a:graphic>
          <a:graphicData uri="http://schemas.openxmlformats.org/drawingml/2006/table">
            <a:tbl>
              <a:tblPr firstRow="1" bandRow="1">
                <a:tableStyleId>{5C22544A-7EE6-4342-B048-85BDC9FD1C3A}</a:tableStyleId>
              </a:tblPr>
              <a:tblGrid>
                <a:gridCol w="5278582">
                  <a:extLst>
                    <a:ext uri="{9D8B030D-6E8A-4147-A177-3AD203B41FA5}">
                      <a16:colId xmlns:a16="http://schemas.microsoft.com/office/drawing/2014/main" val="1535626964"/>
                    </a:ext>
                  </a:extLst>
                </a:gridCol>
                <a:gridCol w="5334000">
                  <a:extLst>
                    <a:ext uri="{9D8B030D-6E8A-4147-A177-3AD203B41FA5}">
                      <a16:colId xmlns:a16="http://schemas.microsoft.com/office/drawing/2014/main" val="1572819179"/>
                    </a:ext>
                  </a:extLst>
                </a:gridCol>
              </a:tblGrid>
              <a:tr h="622001">
                <a:tc>
                  <a:txBody>
                    <a:bodyPr/>
                    <a:lstStyle/>
                    <a:p>
                      <a:r>
                        <a:rPr lang="en-GB" sz="2400" b="1" dirty="0"/>
                        <a:t>Configuration variables</a:t>
                      </a:r>
                    </a:p>
                  </a:txBody>
                  <a:tcPr/>
                </a:tc>
                <a:tc>
                  <a:txBody>
                    <a:bodyPr/>
                    <a:lstStyle/>
                    <a:p>
                      <a:r>
                        <a:rPr lang="en-GB" sz="2400" b="1" dirty="0"/>
                        <a:t>Environment variables</a:t>
                      </a:r>
                    </a:p>
                  </a:txBody>
                  <a:tcPr/>
                </a:tc>
                <a:extLst>
                  <a:ext uri="{0D108BD9-81ED-4DB2-BD59-A6C34878D82A}">
                    <a16:rowId xmlns:a16="http://schemas.microsoft.com/office/drawing/2014/main" val="877354643"/>
                  </a:ext>
                </a:extLst>
              </a:tr>
              <a:tr h="622001">
                <a:tc>
                  <a:txBody>
                    <a:bodyPr/>
                    <a:lstStyle/>
                    <a:p>
                      <a:r>
                        <a:rPr lang="en-GB" sz="2400" b="1" dirty="0"/>
                        <a:t>Provider block</a:t>
                      </a:r>
                    </a:p>
                  </a:txBody>
                  <a:tcPr/>
                </a:tc>
                <a:tc>
                  <a:txBody>
                    <a:bodyPr/>
                    <a:lstStyle/>
                    <a:p>
                      <a:endParaRPr lang="en-GB" sz="2400" b="1" dirty="0"/>
                    </a:p>
                  </a:txBody>
                  <a:tcPr/>
                </a:tc>
                <a:extLst>
                  <a:ext uri="{0D108BD9-81ED-4DB2-BD59-A6C34878D82A}">
                    <a16:rowId xmlns:a16="http://schemas.microsoft.com/office/drawing/2014/main" val="2481262884"/>
                  </a:ext>
                </a:extLst>
              </a:tr>
              <a:tr h="622001">
                <a:tc>
                  <a:txBody>
                    <a:bodyPr/>
                    <a:lstStyle/>
                    <a:p>
                      <a:r>
                        <a:rPr lang="en-GB" sz="2400" b="1" dirty="0" err="1"/>
                        <a:t>subscription_id</a:t>
                      </a:r>
                      <a:endParaRPr lang="en-GB" sz="2400" b="1" dirty="0"/>
                    </a:p>
                  </a:txBody>
                  <a:tcPr/>
                </a:tc>
                <a:tc>
                  <a:txBody>
                    <a:bodyPr/>
                    <a:lstStyle/>
                    <a:p>
                      <a:r>
                        <a:rPr lang="en-GB" sz="2400" b="1" dirty="0"/>
                        <a:t>ARM_SUBSCRIPTION_ID</a:t>
                      </a:r>
                    </a:p>
                  </a:txBody>
                  <a:tcPr/>
                </a:tc>
                <a:extLst>
                  <a:ext uri="{0D108BD9-81ED-4DB2-BD59-A6C34878D82A}">
                    <a16:rowId xmlns:a16="http://schemas.microsoft.com/office/drawing/2014/main" val="3719886910"/>
                  </a:ext>
                </a:extLst>
              </a:tr>
              <a:tr h="622001">
                <a:tc>
                  <a:txBody>
                    <a:bodyPr/>
                    <a:lstStyle/>
                    <a:p>
                      <a:r>
                        <a:rPr lang="en-GB" sz="2400" b="1" dirty="0" err="1"/>
                        <a:t>tenant_id</a:t>
                      </a:r>
                      <a:endParaRPr lang="en-GB" sz="2400" b="1" dirty="0"/>
                    </a:p>
                  </a:txBody>
                  <a:tcPr/>
                </a:tc>
                <a:tc>
                  <a:txBody>
                    <a:bodyPr/>
                    <a:lstStyle/>
                    <a:p>
                      <a:r>
                        <a:rPr lang="en-GB" sz="2400" b="1" dirty="0"/>
                        <a:t>ARM_TENANT_ID</a:t>
                      </a:r>
                    </a:p>
                  </a:txBody>
                  <a:tcPr/>
                </a:tc>
                <a:extLst>
                  <a:ext uri="{0D108BD9-81ED-4DB2-BD59-A6C34878D82A}">
                    <a16:rowId xmlns:a16="http://schemas.microsoft.com/office/drawing/2014/main" val="1341563226"/>
                  </a:ext>
                </a:extLst>
              </a:tr>
              <a:tr h="622001">
                <a:tc>
                  <a:txBody>
                    <a:bodyPr/>
                    <a:lstStyle/>
                    <a:p>
                      <a:r>
                        <a:rPr lang="en-GB" sz="2400" b="1" dirty="0" err="1"/>
                        <a:t>client_id</a:t>
                      </a:r>
                      <a:endParaRPr lang="en-GB" sz="2400" b="1" dirty="0"/>
                    </a:p>
                  </a:txBody>
                  <a:tcPr/>
                </a:tc>
                <a:tc>
                  <a:txBody>
                    <a:bodyPr/>
                    <a:lstStyle/>
                    <a:p>
                      <a:r>
                        <a:rPr lang="en-GB" sz="2400" b="1" dirty="0"/>
                        <a:t>ARM_CLIENT_ID</a:t>
                      </a:r>
                    </a:p>
                  </a:txBody>
                  <a:tcPr/>
                </a:tc>
                <a:extLst>
                  <a:ext uri="{0D108BD9-81ED-4DB2-BD59-A6C34878D82A}">
                    <a16:rowId xmlns:a16="http://schemas.microsoft.com/office/drawing/2014/main" val="694132016"/>
                  </a:ext>
                </a:extLst>
              </a:tr>
              <a:tr h="622001">
                <a:tc>
                  <a:txBody>
                    <a:bodyPr/>
                    <a:lstStyle/>
                    <a:p>
                      <a:r>
                        <a:rPr lang="en-GB" sz="2400" b="1" dirty="0" err="1"/>
                        <a:t>client_secret</a:t>
                      </a:r>
                      <a:endParaRPr lang="en-GB" sz="2400" b="1" dirty="0"/>
                    </a:p>
                  </a:txBody>
                  <a:tcPr/>
                </a:tc>
                <a:tc>
                  <a:txBody>
                    <a:bodyPr/>
                    <a:lstStyle/>
                    <a:p>
                      <a:r>
                        <a:rPr lang="en-GB" sz="2400" b="1" dirty="0"/>
                        <a:t>ARM_CLIENT_SECRET</a:t>
                      </a:r>
                    </a:p>
                  </a:txBody>
                  <a:tcPr/>
                </a:tc>
                <a:extLst>
                  <a:ext uri="{0D108BD9-81ED-4DB2-BD59-A6C34878D82A}">
                    <a16:rowId xmlns:a16="http://schemas.microsoft.com/office/drawing/2014/main" val="2226423387"/>
                  </a:ext>
                </a:extLst>
              </a:tr>
              <a:tr h="622001">
                <a:tc>
                  <a:txBody>
                    <a:bodyPr/>
                    <a:lstStyle/>
                    <a:p>
                      <a:r>
                        <a:rPr lang="en-GB" sz="2400" b="1" dirty="0"/>
                        <a:t>Backend block</a:t>
                      </a:r>
                    </a:p>
                  </a:txBody>
                  <a:tcPr/>
                </a:tc>
                <a:tc>
                  <a:txBody>
                    <a:bodyPr/>
                    <a:lstStyle/>
                    <a:p>
                      <a:endParaRPr lang="en-GB" sz="2400" b="1"/>
                    </a:p>
                  </a:txBody>
                  <a:tcPr/>
                </a:tc>
                <a:extLst>
                  <a:ext uri="{0D108BD9-81ED-4DB2-BD59-A6C34878D82A}">
                    <a16:rowId xmlns:a16="http://schemas.microsoft.com/office/drawing/2014/main" val="3214626426"/>
                  </a:ext>
                </a:extLst>
              </a:tr>
              <a:tr h="622001">
                <a:tc>
                  <a:txBody>
                    <a:bodyPr/>
                    <a:lstStyle/>
                    <a:p>
                      <a:r>
                        <a:rPr lang="en-GB" sz="2400" b="1" dirty="0" err="1"/>
                        <a:t>sas_token</a:t>
                      </a:r>
                      <a:endParaRPr lang="en-GB" sz="2400" b="1" dirty="0"/>
                    </a:p>
                  </a:txBody>
                  <a:tcPr/>
                </a:tc>
                <a:tc>
                  <a:txBody>
                    <a:bodyPr/>
                    <a:lstStyle/>
                    <a:p>
                      <a:r>
                        <a:rPr lang="en-GB" sz="2400" b="1" dirty="0"/>
                        <a:t>ARM_SAS_TOKEN</a:t>
                      </a:r>
                    </a:p>
                  </a:txBody>
                  <a:tcPr/>
                </a:tc>
                <a:extLst>
                  <a:ext uri="{0D108BD9-81ED-4DB2-BD59-A6C34878D82A}">
                    <a16:rowId xmlns:a16="http://schemas.microsoft.com/office/drawing/2014/main" val="4068594962"/>
                  </a:ext>
                </a:extLst>
              </a:tr>
              <a:tr h="386471">
                <a:tc>
                  <a:txBody>
                    <a:bodyPr/>
                    <a:lstStyle/>
                    <a:p>
                      <a:r>
                        <a:rPr lang="en-GB" sz="2400" b="1" i="0" u="sng" kern="1200" dirty="0" err="1">
                          <a:solidFill>
                            <a:schemeClr val="dk1"/>
                          </a:solidFill>
                          <a:effectLst/>
                          <a:latin typeface="+mn-lt"/>
                          <a:ea typeface="+mn-ea"/>
                          <a:cs typeface="+mn-cs"/>
                          <a:hlinkClick r:id="rId3"/>
                        </a:rPr>
                        <a:t>access_key</a:t>
                      </a:r>
                      <a:endParaRPr lang="en-GB" sz="2400" b="1" dirty="0"/>
                    </a:p>
                  </a:txBody>
                  <a:tcPr/>
                </a:tc>
                <a:tc>
                  <a:txBody>
                    <a:bodyPr/>
                    <a:lstStyle/>
                    <a:p>
                      <a:r>
                        <a:rPr lang="en-GB" sz="2400" b="1" dirty="0"/>
                        <a:t>ARM_ACCESS_KEY</a:t>
                      </a:r>
                    </a:p>
                  </a:txBody>
                  <a:tcPr/>
                </a:tc>
                <a:extLst>
                  <a:ext uri="{0D108BD9-81ED-4DB2-BD59-A6C34878D82A}">
                    <a16:rowId xmlns:a16="http://schemas.microsoft.com/office/drawing/2014/main" val="1955207278"/>
                  </a:ext>
                </a:extLst>
              </a:tr>
            </a:tbl>
          </a:graphicData>
        </a:graphic>
      </p:graphicFrame>
      <p:sp>
        <p:nvSpPr>
          <p:cNvPr id="5" name="TextBox 4">
            <a:extLst>
              <a:ext uri="{FF2B5EF4-FFF2-40B4-BE49-F238E27FC236}">
                <a16:creationId xmlns:a16="http://schemas.microsoft.com/office/drawing/2014/main" id="{E4B1007E-4197-4394-B0D2-808C77FBC007}"/>
              </a:ext>
            </a:extLst>
          </p:cNvPr>
          <p:cNvSpPr txBox="1"/>
          <p:nvPr/>
        </p:nvSpPr>
        <p:spPr>
          <a:xfrm>
            <a:off x="540327" y="5935256"/>
            <a:ext cx="11166764" cy="430887"/>
          </a:xfrm>
          <a:prstGeom prst="rect">
            <a:avLst/>
          </a:prstGeom>
          <a:noFill/>
        </p:spPr>
        <p:txBody>
          <a:bodyPr wrap="square" rtlCol="0">
            <a:spAutoFit/>
          </a:bodyPr>
          <a:lstStyle/>
          <a:p>
            <a:r>
              <a:rPr lang="en-GB" sz="2200" b="1" dirty="0">
                <a:hlinkClick r:id="rId4"/>
              </a:rPr>
              <a:t>https://www.terraform.io/docs/backends/types/azurerm.html#client_secret</a:t>
            </a:r>
            <a:endParaRPr lang="en-GB" sz="2200" b="1" dirty="0"/>
          </a:p>
        </p:txBody>
      </p:sp>
    </p:spTree>
    <p:extLst>
      <p:ext uri="{BB962C8B-B14F-4D97-AF65-F5344CB8AC3E}">
        <p14:creationId xmlns:p14="http://schemas.microsoft.com/office/powerpoint/2010/main" val="21837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3193</TotalTime>
  <Words>861</Words>
  <Application>Microsoft Office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metro-web</vt:lpstr>
      <vt:lpstr>Wingdings</vt:lpstr>
      <vt:lpstr>Wingdings 3</vt:lpstr>
      <vt:lpstr>Slice</vt:lpstr>
      <vt:lpstr>Infrastructure Automation with Terraform &amp; Azure Devops on Azure cloud</vt:lpstr>
      <vt:lpstr>Using key vault with service principal  Section 9</vt:lpstr>
      <vt:lpstr>Service Principal</vt:lpstr>
      <vt:lpstr>PowerPoint Presentation</vt:lpstr>
      <vt:lpstr>Lab Plan</vt:lpstr>
      <vt:lpstr>Lab Plan</vt:lpstr>
      <vt:lpstr>Lab Plan</vt:lpstr>
      <vt:lpstr>PowerPoint Presentation</vt:lpstr>
      <vt:lpstr>Demo</vt:lpstr>
      <vt:lpstr>Using secrets and key vault in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137</cp:revision>
  <dcterms:created xsi:type="dcterms:W3CDTF">2020-07-06T15:04:00Z</dcterms:created>
  <dcterms:modified xsi:type="dcterms:W3CDTF">2020-09-06T17:36:44Z</dcterms:modified>
</cp:coreProperties>
</file>