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71" r:id="rId4"/>
    <p:sldId id="281" r:id="rId5"/>
    <p:sldId id="273" r:id="rId6"/>
    <p:sldId id="274" r:id="rId7"/>
    <p:sldId id="275" r:id="rId8"/>
    <p:sldId id="276" r:id="rId9"/>
    <p:sldId id="277" r:id="rId10"/>
    <p:sldId id="278" r:id="rId11"/>
    <p:sldId id="279" r:id="rId12"/>
    <p:sldId id="280"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07/09/2020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Lets learn how to handle secrets and key vaults in DevOps.</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use any of these methods whichever meets your requirements. But I don’t recommend using first method for backend and providers as secrets are visible.</a:t>
            </a:r>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11</a:t>
            </a:fld>
            <a:endParaRPr lang="en-GB"/>
          </a:p>
        </p:txBody>
      </p:sp>
    </p:spTree>
    <p:extLst>
      <p:ext uri="{BB962C8B-B14F-4D97-AF65-F5344CB8AC3E}">
        <p14:creationId xmlns:p14="http://schemas.microsoft.com/office/powerpoint/2010/main" val="483422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Recommended method is to use service connection for both type of secrets in devops.</a:t>
            </a:r>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12</a:t>
            </a:fld>
            <a:endParaRPr lang="en-GB"/>
          </a:p>
        </p:txBody>
      </p:sp>
    </p:spTree>
    <p:extLst>
      <p:ext uri="{BB962C8B-B14F-4D97-AF65-F5344CB8AC3E}">
        <p14:creationId xmlns:p14="http://schemas.microsoft.com/office/powerpoint/2010/main" val="404007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you demo on all the use case for backend and provider block using environment variables.</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13</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next video, we will configure service connection in DevOps and get the backend configured and get the secrets from </a:t>
            </a:r>
            <a:r>
              <a:rPr lang="en-GB" dirty="0" err="1"/>
              <a:t>keyvault</a:t>
            </a:r>
            <a:r>
              <a:rPr lang="en-GB" dirty="0"/>
              <a:t>.</a:t>
            </a:r>
          </a:p>
        </p:txBody>
      </p:sp>
      <p:sp>
        <p:nvSpPr>
          <p:cNvPr id="4" name="Slide Number Placeholder 3"/>
          <p:cNvSpPr>
            <a:spLocks noGrp="1"/>
          </p:cNvSpPr>
          <p:nvPr>
            <p:ph type="sldNum" sz="quarter" idx="5"/>
          </p:nvPr>
        </p:nvSpPr>
        <p:spPr/>
        <p:txBody>
          <a:bodyPr/>
          <a:lstStyle/>
          <a:p>
            <a:fld id="{A7641CA2-D29D-4576-9613-2B9DB261A8C6}" type="slidenum">
              <a:rPr lang="en-GB" smtClean="0"/>
              <a:t>14</a:t>
            </a:fld>
            <a:endParaRPr lang="en-GB"/>
          </a:p>
        </p:txBody>
      </p:sp>
    </p:spTree>
    <p:extLst>
      <p:ext uri="{BB962C8B-B14F-4D97-AF65-F5344CB8AC3E}">
        <p14:creationId xmlns:p14="http://schemas.microsoft.com/office/powerpoint/2010/main" val="155883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various ways of handling secrets inside azure devops. In terraform, normally we use secrets at 2 places</a:t>
            </a:r>
          </a:p>
          <a:p>
            <a:r>
              <a:rPr lang="en-GB" dirty="0"/>
              <a:t>Backend or provider block and the keys, Passwords and secrets defined as variables in your code.</a:t>
            </a:r>
          </a:p>
          <a:p>
            <a:r>
              <a:rPr lang="en-GB" dirty="0"/>
              <a:t>Lets us discuss various ways we can define and use secret values in </a:t>
            </a:r>
            <a:r>
              <a:rPr lang="en-GB"/>
              <a:t>backend or </a:t>
            </a:r>
            <a:r>
              <a:rPr lang="en-GB" dirty="0"/>
              <a:t>provider block one by one.</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421178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Defining environment variables in agent jobs (secrets are visible).</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865078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defining environment variables in agent jobs. But values are defined in variables group and we can use the environment variables in the form of other defined variables ( secrets wont be visible in this use case)</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1944716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export command to define environment variables, but values are defined in variables group.</a:t>
            </a:r>
          </a:p>
          <a:p>
            <a:r>
              <a:rPr lang="en-GB" dirty="0"/>
              <a:t>Values wont be visible once defined.</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3159372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Service connection using service principal. So in this method a service connection will be created in devops using service principal credentials. In this way we authorise devops </a:t>
            </a:r>
            <a:r>
              <a:rPr lang="en-GB" sz="1200"/>
              <a:t>to initialize </a:t>
            </a:r>
            <a:r>
              <a:rPr lang="en-GB" sz="1200" dirty="0"/>
              <a:t>backends for remote state file.</a:t>
            </a:r>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09124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Now let us discuss how we can handle the variables defined for keys, passwords and secrets in our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Normally all these values are stored in key vault and we get the values from the key vault in 2 different ways.</a:t>
            </a:r>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68785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First method is using data sources in terraform to use key vault and get secrets values as data sources.</a:t>
            </a:r>
          </a:p>
          <a:p>
            <a:r>
              <a:rPr lang="en-GB" dirty="0"/>
              <a:t>In this method, everything is configured in terraform configuration files, so no extra configuration overhead.</a:t>
            </a:r>
          </a:p>
          <a:p>
            <a:r>
              <a:rPr lang="en-GB" dirty="0"/>
              <a:t>The only required settings to configure access policy on key vault to allow get and list operations on key vault by service principal account.</a:t>
            </a:r>
          </a:p>
        </p:txBody>
      </p:sp>
      <p:sp>
        <p:nvSpPr>
          <p:cNvPr id="4" name="Slide Number Placeholder 3"/>
          <p:cNvSpPr>
            <a:spLocks noGrp="1"/>
          </p:cNvSpPr>
          <p:nvPr>
            <p:ph type="sldNum" sz="quarter" idx="5"/>
          </p:nvPr>
        </p:nvSpPr>
        <p:spPr/>
        <p:txBody>
          <a:bodyPr/>
          <a:lstStyle/>
          <a:p>
            <a:fld id="{A7641CA2-D29D-4576-9613-2B9DB261A8C6}" type="slidenum">
              <a:rPr lang="en-GB" smtClean="0"/>
              <a:t>9</a:t>
            </a:fld>
            <a:endParaRPr lang="en-GB"/>
          </a:p>
        </p:txBody>
      </p:sp>
    </p:spTree>
    <p:extLst>
      <p:ext uri="{BB962C8B-B14F-4D97-AF65-F5344CB8AC3E}">
        <p14:creationId xmlns:p14="http://schemas.microsoft.com/office/powerpoint/2010/main" val="4154471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Second method we get the secrets from key vault and store them in the variable groups. In this method we don’t need to create extra configuration in terraform and we can define all secret keys and passwords as any other variables in the code and get them from key vault and store them in variables groups.</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10</a:t>
            </a:fld>
            <a:endParaRPr lang="en-GB"/>
          </a:p>
        </p:txBody>
      </p:sp>
    </p:spTree>
    <p:extLst>
      <p:ext uri="{BB962C8B-B14F-4D97-AF65-F5344CB8AC3E}">
        <p14:creationId xmlns:p14="http://schemas.microsoft.com/office/powerpoint/2010/main" val="2589489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2946687945"/>
              </p:ext>
            </p:extLst>
          </p:nvPr>
        </p:nvGraphicFramePr>
        <p:xfrm>
          <a:off x="616424" y="969047"/>
          <a:ext cx="11062958" cy="5162314"/>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ctr"/>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(secrets are visible).</a:t>
                      </a:r>
                    </a:p>
                  </a:txBody>
                  <a:tcPr/>
                </a:tc>
                <a:tc>
                  <a:txBody>
                    <a:bodyPr/>
                    <a:lstStyle/>
                    <a:p>
                      <a:pPr algn="just"/>
                      <a:r>
                        <a:rPr lang="en-GB" sz="2400" b="0" dirty="0"/>
                        <a:t>Data sources using key vault</a:t>
                      </a:r>
                    </a:p>
                  </a:txBody>
                  <a:tcPr/>
                </a:tc>
                <a:extLst>
                  <a:ext uri="{0D108BD9-81ED-4DB2-BD59-A6C34878D82A}">
                    <a16:rowId xmlns:a16="http://schemas.microsoft.com/office/drawing/2014/main" val="3621800070"/>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But values are defined in variables group.</a:t>
                      </a:r>
                    </a:p>
                  </a:txBody>
                  <a:tcPr/>
                </a:tc>
                <a:tc>
                  <a:txBody>
                    <a:bodyPr/>
                    <a:lstStyle/>
                    <a:p>
                      <a:pPr algn="just"/>
                      <a:r>
                        <a:rPr lang="en-GB" sz="2400" b="1" dirty="0"/>
                        <a:t>Get secrets from key vault and storing them in variables group with the use of service connection.</a:t>
                      </a:r>
                    </a:p>
                  </a:txBody>
                  <a:tcPr/>
                </a:tc>
                <a:extLst>
                  <a:ext uri="{0D108BD9-81ED-4DB2-BD59-A6C34878D82A}">
                    <a16:rowId xmlns:a16="http://schemas.microsoft.com/office/drawing/2014/main" val="2970387731"/>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Using export command to define environment variables, but values are defined in variables group.</a:t>
                      </a:r>
                    </a:p>
                  </a:txBody>
                  <a:tcPr/>
                </a:tc>
                <a:tc>
                  <a:txBody>
                    <a:bodyPr/>
                    <a:lstStyle/>
                    <a:p>
                      <a:endParaRPr lang="en-GB" sz="2400" dirty="0"/>
                    </a:p>
                  </a:txBody>
                  <a:tcPr/>
                </a:tc>
                <a:extLst>
                  <a:ext uri="{0D108BD9-81ED-4DB2-BD59-A6C34878D82A}">
                    <a16:rowId xmlns:a16="http://schemas.microsoft.com/office/drawing/2014/main" val="2340007730"/>
                  </a:ext>
                </a:extLst>
              </a:tr>
              <a:tr h="113895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Service connection using service principal.</a:t>
                      </a:r>
                    </a:p>
                  </a:txBody>
                  <a:tcPr/>
                </a:tc>
                <a:tc>
                  <a:txBody>
                    <a:bodyPr/>
                    <a:lstStyle/>
                    <a:p>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325698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1828351705"/>
              </p:ext>
            </p:extLst>
          </p:nvPr>
        </p:nvGraphicFramePr>
        <p:xfrm>
          <a:off x="616424" y="969047"/>
          <a:ext cx="11062958" cy="5162314"/>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ctr"/>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1" dirty="0">
                          <a:highlight>
                            <a:srgbClr val="FF0000"/>
                          </a:highlight>
                        </a:rPr>
                        <a:t>Defining environment variables in agent jobs (secrets are visible).</a:t>
                      </a:r>
                    </a:p>
                  </a:txBody>
                  <a:tcPr/>
                </a:tc>
                <a:tc>
                  <a:txBody>
                    <a:bodyPr/>
                    <a:lstStyle/>
                    <a:p>
                      <a:pPr algn="just"/>
                      <a:r>
                        <a:rPr lang="en-GB" sz="2400" b="0" dirty="0"/>
                        <a:t>Data sources using key vault</a:t>
                      </a:r>
                    </a:p>
                  </a:txBody>
                  <a:tcPr/>
                </a:tc>
                <a:extLst>
                  <a:ext uri="{0D108BD9-81ED-4DB2-BD59-A6C34878D82A}">
                    <a16:rowId xmlns:a16="http://schemas.microsoft.com/office/drawing/2014/main" val="3621800070"/>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But values are defined in variables group.</a:t>
                      </a:r>
                    </a:p>
                  </a:txBody>
                  <a:tcPr/>
                </a:tc>
                <a:tc>
                  <a:txBody>
                    <a:bodyPr/>
                    <a:lstStyle/>
                    <a:p>
                      <a:pPr algn="just"/>
                      <a:r>
                        <a:rPr lang="en-GB" sz="2400" b="0" dirty="0"/>
                        <a:t>Get secrets from key vault and storing them in variables group with the use of service connection.</a:t>
                      </a:r>
                    </a:p>
                  </a:txBody>
                  <a:tcPr/>
                </a:tc>
                <a:extLst>
                  <a:ext uri="{0D108BD9-81ED-4DB2-BD59-A6C34878D82A}">
                    <a16:rowId xmlns:a16="http://schemas.microsoft.com/office/drawing/2014/main" val="2970387731"/>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Using export command to define environment variables, but values are defined in variables group.</a:t>
                      </a:r>
                    </a:p>
                  </a:txBody>
                  <a:tcPr/>
                </a:tc>
                <a:tc>
                  <a:txBody>
                    <a:bodyPr/>
                    <a:lstStyle/>
                    <a:p>
                      <a:endParaRPr lang="en-GB" sz="2400" dirty="0"/>
                    </a:p>
                  </a:txBody>
                  <a:tcPr/>
                </a:tc>
                <a:extLst>
                  <a:ext uri="{0D108BD9-81ED-4DB2-BD59-A6C34878D82A}">
                    <a16:rowId xmlns:a16="http://schemas.microsoft.com/office/drawing/2014/main" val="2340007730"/>
                  </a:ext>
                </a:extLst>
              </a:tr>
              <a:tr h="113895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Service connection using service principal.</a:t>
                      </a:r>
                    </a:p>
                  </a:txBody>
                  <a:tcPr/>
                </a:tc>
                <a:tc>
                  <a:txBody>
                    <a:bodyPr/>
                    <a:lstStyle/>
                    <a:p>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347897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534370543"/>
              </p:ext>
            </p:extLst>
          </p:nvPr>
        </p:nvGraphicFramePr>
        <p:xfrm>
          <a:off x="616424" y="969047"/>
          <a:ext cx="11062958" cy="5162314"/>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ctr"/>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(secrets are visible).</a:t>
                      </a:r>
                    </a:p>
                  </a:txBody>
                  <a:tcPr/>
                </a:tc>
                <a:tc>
                  <a:txBody>
                    <a:bodyPr/>
                    <a:lstStyle/>
                    <a:p>
                      <a:pPr algn="just"/>
                      <a:r>
                        <a:rPr lang="en-GB" sz="2400" b="0" dirty="0"/>
                        <a:t>Data sources using key vault</a:t>
                      </a:r>
                    </a:p>
                  </a:txBody>
                  <a:tcPr/>
                </a:tc>
                <a:extLst>
                  <a:ext uri="{0D108BD9-81ED-4DB2-BD59-A6C34878D82A}">
                    <a16:rowId xmlns:a16="http://schemas.microsoft.com/office/drawing/2014/main" val="3621800070"/>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But values are defined in variables group.</a:t>
                      </a:r>
                    </a:p>
                  </a:txBody>
                  <a:tcPr/>
                </a:tc>
                <a:tc>
                  <a:txBody>
                    <a:bodyPr/>
                    <a:lstStyle/>
                    <a:p>
                      <a:pPr algn="just"/>
                      <a:r>
                        <a:rPr lang="en-GB" sz="2400" b="1" dirty="0">
                          <a:highlight>
                            <a:srgbClr val="FFFF00"/>
                          </a:highlight>
                        </a:rPr>
                        <a:t>Get secrets from key vault and storing them in variables group with the use of service connection.</a:t>
                      </a:r>
                    </a:p>
                  </a:txBody>
                  <a:tcPr/>
                </a:tc>
                <a:extLst>
                  <a:ext uri="{0D108BD9-81ED-4DB2-BD59-A6C34878D82A}">
                    <a16:rowId xmlns:a16="http://schemas.microsoft.com/office/drawing/2014/main" val="2970387731"/>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Using export command to define environment variables, but values are defined in variables group.</a:t>
                      </a:r>
                    </a:p>
                  </a:txBody>
                  <a:tcPr/>
                </a:tc>
                <a:tc>
                  <a:txBody>
                    <a:bodyPr/>
                    <a:lstStyle/>
                    <a:p>
                      <a:endParaRPr lang="en-GB" sz="2400" dirty="0"/>
                    </a:p>
                  </a:txBody>
                  <a:tcPr/>
                </a:tc>
                <a:extLst>
                  <a:ext uri="{0D108BD9-81ED-4DB2-BD59-A6C34878D82A}">
                    <a16:rowId xmlns:a16="http://schemas.microsoft.com/office/drawing/2014/main" val="2340007730"/>
                  </a:ext>
                </a:extLst>
              </a:tr>
              <a:tr h="113895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1" dirty="0">
                          <a:highlight>
                            <a:srgbClr val="FFFF00"/>
                          </a:highlight>
                        </a:rPr>
                        <a:t>Service connection using service principal.</a:t>
                      </a:r>
                    </a:p>
                  </a:txBody>
                  <a:tcPr/>
                </a:tc>
                <a:tc>
                  <a:txBody>
                    <a:bodyPr/>
                    <a:lstStyle/>
                    <a:p>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250848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Using service connection in DevOps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Using secrets and key vaults in DevOps</a:t>
            </a:r>
            <a:br>
              <a:rPr lang="en-GB" sz="4800" b="1" cap="none" dirty="0"/>
            </a:br>
            <a:br>
              <a:rPr lang="en-GB" sz="4800" b="1" cap="none" dirty="0"/>
            </a:br>
            <a:r>
              <a:rPr lang="en-GB" sz="2800" b="1" cap="none" dirty="0"/>
              <a:t>Section 9</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3123171812"/>
              </p:ext>
            </p:extLst>
          </p:nvPr>
        </p:nvGraphicFramePr>
        <p:xfrm>
          <a:off x="616424" y="969047"/>
          <a:ext cx="11062958" cy="4902751"/>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ctr"/>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b="1" dirty="0"/>
                    </a:p>
                  </a:txBody>
                  <a:tcPr/>
                </a:tc>
                <a:tc>
                  <a:txBody>
                    <a:bodyPr/>
                    <a:lstStyle/>
                    <a:p>
                      <a:endParaRPr lang="en-GB" sz="2400" dirty="0"/>
                    </a:p>
                  </a:txBody>
                  <a:tcPr/>
                </a:tc>
                <a:extLst>
                  <a:ext uri="{0D108BD9-81ED-4DB2-BD59-A6C34878D82A}">
                    <a16:rowId xmlns:a16="http://schemas.microsoft.com/office/drawing/2014/main" val="3621800070"/>
                  </a:ext>
                </a:extLst>
              </a:tr>
              <a:tr h="10923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dirty="0"/>
                    </a:p>
                  </a:txBody>
                  <a:tcPr/>
                </a:tc>
                <a:tc>
                  <a:txBody>
                    <a:bodyPr/>
                    <a:lstStyle/>
                    <a:p>
                      <a:endParaRPr lang="en-GB" sz="2400" dirty="0"/>
                    </a:p>
                  </a:txBody>
                  <a:tcPr/>
                </a:tc>
                <a:extLst>
                  <a:ext uri="{0D108BD9-81ED-4DB2-BD59-A6C34878D82A}">
                    <a16:rowId xmlns:a16="http://schemas.microsoft.com/office/drawing/2014/main" val="2970387731"/>
                  </a:ext>
                </a:extLst>
              </a:tr>
              <a:tr h="10923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dirty="0"/>
                    </a:p>
                  </a:txBody>
                  <a:tcPr/>
                </a:tc>
                <a:tc>
                  <a:txBody>
                    <a:bodyPr/>
                    <a:lstStyle/>
                    <a:p>
                      <a:endParaRPr lang="en-GB" sz="2400" dirty="0"/>
                    </a:p>
                  </a:txBody>
                  <a:tcPr/>
                </a:tc>
                <a:extLst>
                  <a:ext uri="{0D108BD9-81ED-4DB2-BD59-A6C34878D82A}">
                    <a16:rowId xmlns:a16="http://schemas.microsoft.com/office/drawing/2014/main" val="2340007730"/>
                  </a:ext>
                </a:extLst>
              </a:tr>
              <a:tr h="11389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dirty="0"/>
                    </a:p>
                  </a:txBody>
                  <a:tcPr/>
                </a:tc>
                <a:tc>
                  <a:txBody>
                    <a:bodyPr/>
                    <a:lstStyle/>
                    <a:p>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367149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1513450533"/>
              </p:ext>
            </p:extLst>
          </p:nvPr>
        </p:nvGraphicFramePr>
        <p:xfrm>
          <a:off x="616424" y="969047"/>
          <a:ext cx="11062958" cy="4969496"/>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just"/>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1" dirty="0"/>
                        <a:t>Defining environment variables in agent jobs (secrets are visible).</a:t>
                      </a:r>
                    </a:p>
                  </a:txBody>
                  <a:tcPr/>
                </a:tc>
                <a:tc>
                  <a:txBody>
                    <a:bodyPr/>
                    <a:lstStyle/>
                    <a:p>
                      <a:endParaRPr lang="en-GB" sz="2400" dirty="0"/>
                    </a:p>
                  </a:txBody>
                  <a:tcPr/>
                </a:tc>
                <a:extLst>
                  <a:ext uri="{0D108BD9-81ED-4DB2-BD59-A6C34878D82A}">
                    <a16:rowId xmlns:a16="http://schemas.microsoft.com/office/drawing/2014/main" val="3621800070"/>
                  </a:ext>
                </a:extLst>
              </a:tr>
              <a:tr h="10923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dirty="0"/>
                    </a:p>
                  </a:txBody>
                  <a:tcPr/>
                </a:tc>
                <a:tc>
                  <a:txBody>
                    <a:bodyPr/>
                    <a:lstStyle/>
                    <a:p>
                      <a:endParaRPr lang="en-GB" sz="2400" dirty="0"/>
                    </a:p>
                  </a:txBody>
                  <a:tcPr/>
                </a:tc>
                <a:extLst>
                  <a:ext uri="{0D108BD9-81ED-4DB2-BD59-A6C34878D82A}">
                    <a16:rowId xmlns:a16="http://schemas.microsoft.com/office/drawing/2014/main" val="2970387731"/>
                  </a:ext>
                </a:extLst>
              </a:tr>
              <a:tr h="10923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dirty="0"/>
                    </a:p>
                  </a:txBody>
                  <a:tcPr/>
                </a:tc>
                <a:tc>
                  <a:txBody>
                    <a:bodyPr/>
                    <a:lstStyle/>
                    <a:p>
                      <a:endParaRPr lang="en-GB" sz="2400" dirty="0"/>
                    </a:p>
                  </a:txBody>
                  <a:tcPr/>
                </a:tc>
                <a:extLst>
                  <a:ext uri="{0D108BD9-81ED-4DB2-BD59-A6C34878D82A}">
                    <a16:rowId xmlns:a16="http://schemas.microsoft.com/office/drawing/2014/main" val="2340007730"/>
                  </a:ext>
                </a:extLst>
              </a:tr>
              <a:tr h="11389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dirty="0"/>
                    </a:p>
                  </a:txBody>
                  <a:tcPr/>
                </a:tc>
                <a:tc>
                  <a:txBody>
                    <a:bodyPr/>
                    <a:lstStyle/>
                    <a:p>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354234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1668827281"/>
              </p:ext>
            </p:extLst>
          </p:nvPr>
        </p:nvGraphicFramePr>
        <p:xfrm>
          <a:off x="616424" y="969047"/>
          <a:ext cx="11062958" cy="5065905"/>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just"/>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(secrets are visible).</a:t>
                      </a:r>
                    </a:p>
                  </a:txBody>
                  <a:tcPr/>
                </a:tc>
                <a:tc>
                  <a:txBody>
                    <a:bodyPr/>
                    <a:lstStyle/>
                    <a:p>
                      <a:endParaRPr lang="en-GB" sz="2400" b="1" dirty="0"/>
                    </a:p>
                  </a:txBody>
                  <a:tcPr/>
                </a:tc>
                <a:extLst>
                  <a:ext uri="{0D108BD9-81ED-4DB2-BD59-A6C34878D82A}">
                    <a16:rowId xmlns:a16="http://schemas.microsoft.com/office/drawing/2014/main" val="3621800070"/>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1" dirty="0"/>
                        <a:t>Defining environment variables in agent jobs. But values are defined in variables group.</a:t>
                      </a:r>
                    </a:p>
                  </a:txBody>
                  <a:tcPr/>
                </a:tc>
                <a:tc>
                  <a:txBody>
                    <a:bodyPr/>
                    <a:lstStyle/>
                    <a:p>
                      <a:endParaRPr lang="en-GB" sz="2400" b="1" dirty="0"/>
                    </a:p>
                  </a:txBody>
                  <a:tcPr/>
                </a:tc>
                <a:extLst>
                  <a:ext uri="{0D108BD9-81ED-4DB2-BD59-A6C34878D82A}">
                    <a16:rowId xmlns:a16="http://schemas.microsoft.com/office/drawing/2014/main" val="2970387731"/>
                  </a:ext>
                </a:extLst>
              </a:tr>
              <a:tr h="10923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b="1" dirty="0"/>
                    </a:p>
                  </a:txBody>
                  <a:tcPr/>
                </a:tc>
                <a:tc>
                  <a:txBody>
                    <a:bodyPr/>
                    <a:lstStyle/>
                    <a:p>
                      <a:endParaRPr lang="en-GB" sz="2400" dirty="0"/>
                    </a:p>
                  </a:txBody>
                  <a:tcPr/>
                </a:tc>
                <a:extLst>
                  <a:ext uri="{0D108BD9-81ED-4DB2-BD59-A6C34878D82A}">
                    <a16:rowId xmlns:a16="http://schemas.microsoft.com/office/drawing/2014/main" val="2340007730"/>
                  </a:ext>
                </a:extLst>
              </a:tr>
              <a:tr h="11389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b="1" dirty="0"/>
                    </a:p>
                  </a:txBody>
                  <a:tcPr/>
                </a:tc>
                <a:tc>
                  <a:txBody>
                    <a:bodyPr/>
                    <a:lstStyle/>
                    <a:p>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231462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448566894"/>
              </p:ext>
            </p:extLst>
          </p:nvPr>
        </p:nvGraphicFramePr>
        <p:xfrm>
          <a:off x="616424" y="969047"/>
          <a:ext cx="11062958" cy="5162314"/>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ctr"/>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1" dirty="0"/>
                        <a:t>Defining environment variables in agent jobs (secrets are visible).</a:t>
                      </a:r>
                    </a:p>
                  </a:txBody>
                  <a:tcPr/>
                </a:tc>
                <a:tc>
                  <a:txBody>
                    <a:bodyPr/>
                    <a:lstStyle/>
                    <a:p>
                      <a:endParaRPr lang="en-GB" sz="2400" b="1" dirty="0"/>
                    </a:p>
                  </a:txBody>
                  <a:tcPr/>
                </a:tc>
                <a:extLst>
                  <a:ext uri="{0D108BD9-81ED-4DB2-BD59-A6C34878D82A}">
                    <a16:rowId xmlns:a16="http://schemas.microsoft.com/office/drawing/2014/main" val="3621800070"/>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1" dirty="0"/>
                        <a:t>Defining environment variables in agent jobs. But values are defined in variables group.</a:t>
                      </a:r>
                    </a:p>
                  </a:txBody>
                  <a:tcPr/>
                </a:tc>
                <a:tc>
                  <a:txBody>
                    <a:bodyPr/>
                    <a:lstStyle/>
                    <a:p>
                      <a:endParaRPr lang="en-GB" sz="2400" b="1" dirty="0"/>
                    </a:p>
                  </a:txBody>
                  <a:tcPr/>
                </a:tc>
                <a:extLst>
                  <a:ext uri="{0D108BD9-81ED-4DB2-BD59-A6C34878D82A}">
                    <a16:rowId xmlns:a16="http://schemas.microsoft.com/office/drawing/2014/main" val="2970387731"/>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1" dirty="0"/>
                        <a:t>Using export command to define environment variables, but values are defined in variables group.</a:t>
                      </a:r>
                    </a:p>
                  </a:txBody>
                  <a:tcPr/>
                </a:tc>
                <a:tc>
                  <a:txBody>
                    <a:bodyPr/>
                    <a:lstStyle/>
                    <a:p>
                      <a:endParaRPr lang="en-GB" sz="2400" dirty="0"/>
                    </a:p>
                  </a:txBody>
                  <a:tcPr/>
                </a:tc>
                <a:extLst>
                  <a:ext uri="{0D108BD9-81ED-4DB2-BD59-A6C34878D82A}">
                    <a16:rowId xmlns:a16="http://schemas.microsoft.com/office/drawing/2014/main" val="2340007730"/>
                  </a:ext>
                </a:extLst>
              </a:tr>
              <a:tr h="113895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lang="en-GB" sz="2400" b="1" dirty="0"/>
                    </a:p>
                  </a:txBody>
                  <a:tcPr/>
                </a:tc>
                <a:tc>
                  <a:txBody>
                    <a:bodyPr/>
                    <a:lstStyle/>
                    <a:p>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326560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2639527876"/>
              </p:ext>
            </p:extLst>
          </p:nvPr>
        </p:nvGraphicFramePr>
        <p:xfrm>
          <a:off x="616424" y="969047"/>
          <a:ext cx="11062958" cy="5162314"/>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ctr"/>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(secrets are visible).</a:t>
                      </a:r>
                    </a:p>
                  </a:txBody>
                  <a:tcPr/>
                </a:tc>
                <a:tc>
                  <a:txBody>
                    <a:bodyPr/>
                    <a:lstStyle/>
                    <a:p>
                      <a:endParaRPr lang="en-GB" sz="2400" b="1" dirty="0"/>
                    </a:p>
                  </a:txBody>
                  <a:tcPr/>
                </a:tc>
                <a:extLst>
                  <a:ext uri="{0D108BD9-81ED-4DB2-BD59-A6C34878D82A}">
                    <a16:rowId xmlns:a16="http://schemas.microsoft.com/office/drawing/2014/main" val="3621800070"/>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But values are defined in variables group.</a:t>
                      </a:r>
                    </a:p>
                  </a:txBody>
                  <a:tcPr/>
                </a:tc>
                <a:tc>
                  <a:txBody>
                    <a:bodyPr/>
                    <a:lstStyle/>
                    <a:p>
                      <a:endParaRPr lang="en-GB" sz="2400" b="1" dirty="0"/>
                    </a:p>
                  </a:txBody>
                  <a:tcPr/>
                </a:tc>
                <a:extLst>
                  <a:ext uri="{0D108BD9-81ED-4DB2-BD59-A6C34878D82A}">
                    <a16:rowId xmlns:a16="http://schemas.microsoft.com/office/drawing/2014/main" val="2970387731"/>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Using export command to define environment variables, but values are defined in variables group.</a:t>
                      </a:r>
                    </a:p>
                  </a:txBody>
                  <a:tcPr/>
                </a:tc>
                <a:tc>
                  <a:txBody>
                    <a:bodyPr/>
                    <a:lstStyle/>
                    <a:p>
                      <a:endParaRPr lang="en-GB" sz="2400" dirty="0"/>
                    </a:p>
                  </a:txBody>
                  <a:tcPr/>
                </a:tc>
                <a:extLst>
                  <a:ext uri="{0D108BD9-81ED-4DB2-BD59-A6C34878D82A}">
                    <a16:rowId xmlns:a16="http://schemas.microsoft.com/office/drawing/2014/main" val="2340007730"/>
                  </a:ext>
                </a:extLst>
              </a:tr>
              <a:tr h="113895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1" dirty="0"/>
                        <a:t>Service connection using service principal.</a:t>
                      </a:r>
                    </a:p>
                  </a:txBody>
                  <a:tcPr/>
                </a:tc>
                <a:tc>
                  <a:txBody>
                    <a:bodyPr/>
                    <a:lstStyle/>
                    <a:p>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63168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1392065364"/>
              </p:ext>
            </p:extLst>
          </p:nvPr>
        </p:nvGraphicFramePr>
        <p:xfrm>
          <a:off x="616424" y="969047"/>
          <a:ext cx="11062958" cy="5162314"/>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ctr"/>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(secrets are visible).</a:t>
                      </a:r>
                    </a:p>
                  </a:txBody>
                  <a:tcPr/>
                </a:tc>
                <a:tc>
                  <a:txBody>
                    <a:bodyPr/>
                    <a:lstStyle/>
                    <a:p>
                      <a:endParaRPr lang="en-GB" sz="2400" b="1" dirty="0"/>
                    </a:p>
                  </a:txBody>
                  <a:tcPr/>
                </a:tc>
                <a:extLst>
                  <a:ext uri="{0D108BD9-81ED-4DB2-BD59-A6C34878D82A}">
                    <a16:rowId xmlns:a16="http://schemas.microsoft.com/office/drawing/2014/main" val="3621800070"/>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a:t>Defining environment variables in agent jobs. But values are defined in variables group.</a:t>
                      </a:r>
                      <a:endParaRPr lang="en-GB" sz="2400" b="0" dirty="0"/>
                    </a:p>
                  </a:txBody>
                  <a:tcPr/>
                </a:tc>
                <a:tc>
                  <a:txBody>
                    <a:bodyPr/>
                    <a:lstStyle/>
                    <a:p>
                      <a:endParaRPr lang="en-GB" sz="2400" b="1" dirty="0"/>
                    </a:p>
                  </a:txBody>
                  <a:tcPr/>
                </a:tc>
                <a:extLst>
                  <a:ext uri="{0D108BD9-81ED-4DB2-BD59-A6C34878D82A}">
                    <a16:rowId xmlns:a16="http://schemas.microsoft.com/office/drawing/2014/main" val="2970387731"/>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a:t>Using export command to define environment variables, but values are defined in variables group.</a:t>
                      </a:r>
                      <a:endParaRPr lang="en-GB" sz="2400" b="0" dirty="0"/>
                    </a:p>
                  </a:txBody>
                  <a:tcPr/>
                </a:tc>
                <a:tc>
                  <a:txBody>
                    <a:bodyPr/>
                    <a:lstStyle/>
                    <a:p>
                      <a:endParaRPr lang="en-GB" sz="2400" dirty="0"/>
                    </a:p>
                  </a:txBody>
                  <a:tcPr/>
                </a:tc>
                <a:extLst>
                  <a:ext uri="{0D108BD9-81ED-4DB2-BD59-A6C34878D82A}">
                    <a16:rowId xmlns:a16="http://schemas.microsoft.com/office/drawing/2014/main" val="2340007730"/>
                  </a:ext>
                </a:extLst>
              </a:tr>
              <a:tr h="113895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Service connection using service principal.</a:t>
                      </a:r>
                    </a:p>
                  </a:txBody>
                  <a:tcPr/>
                </a:tc>
                <a:tc>
                  <a:txBody>
                    <a:bodyPr/>
                    <a:lstStyle/>
                    <a:p>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330000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4667"/>
            <a:ext cx="10959149" cy="704999"/>
          </a:xfrm>
        </p:spPr>
        <p:txBody>
          <a:bodyPr>
            <a:noAutofit/>
          </a:bodyPr>
          <a:lstStyle/>
          <a:p>
            <a:pPr algn="ctr"/>
            <a:r>
              <a:rPr lang="en-GB" sz="4800" b="1" cap="none" dirty="0"/>
              <a:t>Ways of handling secrets in DevOps</a:t>
            </a:r>
          </a:p>
        </p:txBody>
      </p:sp>
      <p:graphicFrame>
        <p:nvGraphicFramePr>
          <p:cNvPr id="4" name="Table 4">
            <a:extLst>
              <a:ext uri="{FF2B5EF4-FFF2-40B4-BE49-F238E27FC236}">
                <a16:creationId xmlns:a16="http://schemas.microsoft.com/office/drawing/2014/main" id="{11E4EA6B-DCB3-4DC4-8402-FEA9F11AD603}"/>
              </a:ext>
            </a:extLst>
          </p:cNvPr>
          <p:cNvGraphicFramePr>
            <a:graphicFrameLocks noGrp="1"/>
          </p:cNvGraphicFramePr>
          <p:nvPr>
            <p:extLst>
              <p:ext uri="{D42A27DB-BD31-4B8C-83A1-F6EECF244321}">
                <p14:modId xmlns:p14="http://schemas.microsoft.com/office/powerpoint/2010/main" val="902998294"/>
              </p:ext>
            </p:extLst>
          </p:nvPr>
        </p:nvGraphicFramePr>
        <p:xfrm>
          <a:off x="616424" y="969047"/>
          <a:ext cx="11062958" cy="5162314"/>
        </p:xfrm>
        <a:graphic>
          <a:graphicData uri="http://schemas.openxmlformats.org/drawingml/2006/table">
            <a:tbl>
              <a:tblPr firstRow="1" bandRow="1">
                <a:tableStyleId>{5C22544A-7EE6-4342-B048-85BDC9FD1C3A}</a:tableStyleId>
              </a:tblPr>
              <a:tblGrid>
                <a:gridCol w="5482701">
                  <a:extLst>
                    <a:ext uri="{9D8B030D-6E8A-4147-A177-3AD203B41FA5}">
                      <a16:colId xmlns:a16="http://schemas.microsoft.com/office/drawing/2014/main" val="1063183596"/>
                    </a:ext>
                  </a:extLst>
                </a:gridCol>
                <a:gridCol w="5580257">
                  <a:extLst>
                    <a:ext uri="{9D8B030D-6E8A-4147-A177-3AD203B41FA5}">
                      <a16:colId xmlns:a16="http://schemas.microsoft.com/office/drawing/2014/main" val="273896076"/>
                    </a:ext>
                  </a:extLst>
                </a:gridCol>
              </a:tblGrid>
              <a:tr h="756215">
                <a:tc>
                  <a:txBody>
                    <a:bodyPr/>
                    <a:lstStyle/>
                    <a:p>
                      <a:pPr algn="ctr"/>
                      <a:r>
                        <a:rPr lang="en-GB" sz="2400" dirty="0"/>
                        <a:t>Backend / provider</a:t>
                      </a:r>
                    </a:p>
                  </a:txBody>
                  <a:tcPr/>
                </a:tc>
                <a:tc>
                  <a:txBody>
                    <a:bodyPr/>
                    <a:lstStyle/>
                    <a:p>
                      <a:pPr algn="ctr"/>
                      <a:r>
                        <a:rPr lang="en-GB" sz="2400" b="1" dirty="0"/>
                        <a:t>Keys, passwords and secret defined as variables in code</a:t>
                      </a:r>
                    </a:p>
                  </a:txBody>
                  <a:tcPr/>
                </a:tc>
                <a:extLst>
                  <a:ext uri="{0D108BD9-81ED-4DB2-BD59-A6C34878D82A}">
                    <a16:rowId xmlns:a16="http://schemas.microsoft.com/office/drawing/2014/main" val="1552853919"/>
                  </a:ext>
                </a:extLst>
              </a:tr>
              <a:tr h="75621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(secrets are visible).</a:t>
                      </a:r>
                    </a:p>
                  </a:txBody>
                  <a:tcPr/>
                </a:tc>
                <a:tc>
                  <a:txBody>
                    <a:bodyPr/>
                    <a:lstStyle/>
                    <a:p>
                      <a:pPr algn="just"/>
                      <a:r>
                        <a:rPr lang="en-GB" sz="2400" b="1" dirty="0"/>
                        <a:t>Data sources using key vault</a:t>
                      </a:r>
                    </a:p>
                  </a:txBody>
                  <a:tcPr/>
                </a:tc>
                <a:extLst>
                  <a:ext uri="{0D108BD9-81ED-4DB2-BD59-A6C34878D82A}">
                    <a16:rowId xmlns:a16="http://schemas.microsoft.com/office/drawing/2014/main" val="3621800070"/>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Defining environment variables in agent jobs. But values are defined in variables group.</a:t>
                      </a:r>
                    </a:p>
                  </a:txBody>
                  <a:tcPr/>
                </a:tc>
                <a:tc>
                  <a:txBody>
                    <a:bodyPr/>
                    <a:lstStyle/>
                    <a:p>
                      <a:pPr algn="just"/>
                      <a:endParaRPr lang="en-GB" sz="2400" b="1" dirty="0"/>
                    </a:p>
                  </a:txBody>
                  <a:tcPr/>
                </a:tc>
                <a:extLst>
                  <a:ext uri="{0D108BD9-81ED-4DB2-BD59-A6C34878D82A}">
                    <a16:rowId xmlns:a16="http://schemas.microsoft.com/office/drawing/2014/main" val="2970387731"/>
                  </a:ext>
                </a:extLst>
              </a:tr>
              <a:tr h="10923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Using export command to define environment variables, but values are defined in variables group.</a:t>
                      </a:r>
                    </a:p>
                  </a:txBody>
                  <a:tcPr/>
                </a:tc>
                <a:tc>
                  <a:txBody>
                    <a:bodyPr/>
                    <a:lstStyle/>
                    <a:p>
                      <a:pPr algn="just"/>
                      <a:endParaRPr lang="en-GB" sz="2400" dirty="0"/>
                    </a:p>
                  </a:txBody>
                  <a:tcPr/>
                </a:tc>
                <a:extLst>
                  <a:ext uri="{0D108BD9-81ED-4DB2-BD59-A6C34878D82A}">
                    <a16:rowId xmlns:a16="http://schemas.microsoft.com/office/drawing/2014/main" val="2340007730"/>
                  </a:ext>
                </a:extLst>
              </a:tr>
              <a:tr h="113895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400" b="0" dirty="0"/>
                        <a:t>Service connection using service principal.</a:t>
                      </a:r>
                    </a:p>
                  </a:txBody>
                  <a:tcPr/>
                </a:tc>
                <a:tc>
                  <a:txBody>
                    <a:bodyPr/>
                    <a:lstStyle/>
                    <a:p>
                      <a:pPr algn="just"/>
                      <a:endParaRPr lang="en-GB" sz="2400" dirty="0"/>
                    </a:p>
                  </a:txBody>
                  <a:tcPr/>
                </a:tc>
                <a:extLst>
                  <a:ext uri="{0D108BD9-81ED-4DB2-BD59-A6C34878D82A}">
                    <a16:rowId xmlns:a16="http://schemas.microsoft.com/office/drawing/2014/main" val="3274314247"/>
                  </a:ext>
                </a:extLst>
              </a:tr>
            </a:tbl>
          </a:graphicData>
        </a:graphic>
      </p:graphicFrame>
    </p:spTree>
    <p:extLst>
      <p:ext uri="{BB962C8B-B14F-4D97-AF65-F5344CB8AC3E}">
        <p14:creationId xmlns:p14="http://schemas.microsoft.com/office/powerpoint/2010/main" val="12698839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3987</TotalTime>
  <Words>1109</Words>
  <Application>Microsoft Office PowerPoint</Application>
  <PresentationFormat>Widescreen</PresentationFormat>
  <Paragraphs>107</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Wingdings 3</vt:lpstr>
      <vt:lpstr>Slice</vt:lpstr>
      <vt:lpstr>Infrastructure Automation with Terraform &amp; Azure Devops on Azure cloud</vt:lpstr>
      <vt:lpstr>Using secrets and key vaults in DevOps  Section 9</vt:lpstr>
      <vt:lpstr>Ways of handling secrets in DevOps</vt:lpstr>
      <vt:lpstr>Ways of handling secrets in DevOps</vt:lpstr>
      <vt:lpstr>Ways of handling secrets in DevOps</vt:lpstr>
      <vt:lpstr>Ways of handling secrets in DevOps</vt:lpstr>
      <vt:lpstr>Ways of handling secrets in DevOps</vt:lpstr>
      <vt:lpstr>Ways of handling secrets in DevOps</vt:lpstr>
      <vt:lpstr>Ways of handling secrets in DevOps</vt:lpstr>
      <vt:lpstr>Ways of handling secrets in DevOps</vt:lpstr>
      <vt:lpstr>Ways of handling secrets in DevOps</vt:lpstr>
      <vt:lpstr>Ways of handling secrets in DevOps</vt:lpstr>
      <vt:lpstr>Demo</vt:lpstr>
      <vt:lpstr>Using service connection in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123</cp:revision>
  <dcterms:created xsi:type="dcterms:W3CDTF">2020-07-06T15:04:00Z</dcterms:created>
  <dcterms:modified xsi:type="dcterms:W3CDTF">2020-09-07T20:55:44Z</dcterms:modified>
</cp:coreProperties>
</file>