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9" r:id="rId4"/>
    <p:sldId id="271" r:id="rId5"/>
    <p:sldId id="272" r:id="rId6"/>
    <p:sldId id="273" r:id="rId7"/>
    <p:sldId id="274" r:id="rId8"/>
    <p:sldId id="275" r:id="rId9"/>
    <p:sldId id="276" r:id="rId10"/>
    <p:sldId id="277" r:id="rId11"/>
    <p:sldId id="27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09/09/2020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Let us learn about </a:t>
            </a:r>
            <a:r>
              <a:rPr lang="en-GB" sz="1200" b="1" cap="none" dirty="0"/>
              <a:t>Continuous delivery release pipeline, triggers and approvals to make it complete </a:t>
            </a:r>
            <a:r>
              <a:rPr lang="en-GB" sz="1200" b="1" cap="none" dirty="0" err="1"/>
              <a:t>cicd</a:t>
            </a:r>
            <a:r>
              <a:rPr lang="en-GB" sz="1200" b="1" cap="none" dirty="0"/>
              <a:t> pipeline.</a:t>
            </a:r>
            <a:endParaRPr lang="en-GB" b="0"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you demo on trigger and approvals and run the whole pipeline with 2 stages in a controlled manner.</a:t>
            </a:r>
          </a:p>
        </p:txBody>
      </p:sp>
      <p:sp>
        <p:nvSpPr>
          <p:cNvPr id="4" name="Slide Number Placeholder 3"/>
          <p:cNvSpPr>
            <a:spLocks noGrp="1"/>
          </p:cNvSpPr>
          <p:nvPr>
            <p:ph type="sldNum" sz="quarter" idx="5"/>
          </p:nvPr>
        </p:nvSpPr>
        <p:spPr/>
        <p:txBody>
          <a:bodyPr/>
          <a:lstStyle/>
          <a:p>
            <a:fld id="{A7641CA2-D29D-4576-9613-2B9DB261A8C6}" type="slidenum">
              <a:rPr lang="en-GB" smtClean="0"/>
              <a:t>11</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last video of this course, we will wrap everything up and discuss the next steps you might want to take to master Terraform.</a:t>
            </a:r>
          </a:p>
          <a:p>
            <a:r>
              <a:rPr lang="en-GB" dirty="0"/>
              <a:t>Topics covered, also learned some best practice to handle the pain of terraform.</a:t>
            </a:r>
          </a:p>
          <a:p>
            <a:r>
              <a:rPr lang="en-GB" dirty="0"/>
              <a:t>Provisioners to run local scripts, count, foreach, </a:t>
            </a:r>
          </a:p>
          <a:p>
            <a:r>
              <a:rPr lang="en-GB" dirty="0"/>
              <a:t>Detect and remediate drift</a:t>
            </a:r>
          </a:p>
          <a:p>
            <a:r>
              <a:rPr lang="en-GB" dirty="0"/>
              <a:t>So I hope you found this course useful and helpful. Thank you and all the best.</a:t>
            </a:r>
          </a:p>
        </p:txBody>
      </p:sp>
      <p:sp>
        <p:nvSpPr>
          <p:cNvPr id="4" name="Slide Number Placeholder 3"/>
          <p:cNvSpPr>
            <a:spLocks noGrp="1"/>
          </p:cNvSpPr>
          <p:nvPr>
            <p:ph type="sldNum" sz="quarter" idx="5"/>
          </p:nvPr>
        </p:nvSpPr>
        <p:spPr/>
        <p:txBody>
          <a:bodyPr/>
          <a:lstStyle/>
          <a:p>
            <a:fld id="{A7641CA2-D29D-4576-9613-2B9DB261A8C6}" type="slidenum">
              <a:rPr lang="en-GB" smtClean="0"/>
              <a:t>12</a:t>
            </a:fld>
            <a:endParaRPr lang="en-GB"/>
          </a:p>
        </p:txBody>
      </p:sp>
    </p:spTree>
    <p:extLst>
      <p:ext uri="{BB962C8B-B14F-4D97-AF65-F5344CB8AC3E}">
        <p14:creationId xmlns:p14="http://schemas.microsoft.com/office/powerpoint/2010/main" val="155883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3453A"/>
                </a:solidFill>
                <a:effectLst/>
                <a:latin typeface="Raleway"/>
              </a:rPr>
              <a:t>Continuous Delivery (CD) is a software strategy that enables organizations to deliver new features to users as fast and efficiently as possible. </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3453A"/>
                </a:solidFill>
                <a:effectLst/>
                <a:latin typeface="Raleway"/>
              </a:rPr>
              <a:t>The goal of Continuous Delivery is to enable a constant flow of changes into production via an automated software production line.</a:t>
            </a:r>
          </a:p>
          <a:p>
            <a:r>
              <a:rPr lang="en-GB" b="0" i="0" dirty="0">
                <a:solidFill>
                  <a:srgbClr val="43453A"/>
                </a:solidFill>
                <a:effectLst/>
                <a:latin typeface="Raleway"/>
              </a:rPr>
              <a:t>Till now I have setup pipeline which works manually, so if I need to create a new release then I need to press create release in the pipeline.</a:t>
            </a:r>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138624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3453A"/>
                </a:solidFill>
                <a:effectLst/>
                <a:latin typeface="Raleway"/>
              </a:rPr>
              <a:t>This can be expedited by adding triggers to pipeline, there are various ways we can implement triggers in a pipeline.</a:t>
            </a:r>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108989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accent6">
                    <a:lumMod val="50000"/>
                  </a:schemeClr>
                </a:solidFill>
                <a:cs typeface="Courier New" panose="02070309020205020404" pitchFamily="49" charset="0"/>
              </a:rPr>
              <a:t>Continuous deployment triggers (this can </a:t>
            </a:r>
            <a:r>
              <a:rPr lang="en-GB" b="0" i="0" dirty="0">
                <a:solidFill>
                  <a:srgbClr val="171717"/>
                </a:solidFill>
                <a:effectLst/>
                <a:latin typeface="Segoe UI" panose="020B0502040204020203" pitchFamily="34" charset="0"/>
              </a:rPr>
              <a:t>instructs Azure Pipelines to create new releases automatically when it detects new artifacts are available</a:t>
            </a:r>
            <a:r>
              <a:rPr lang="en-GB" sz="1200" b="0" i="0" dirty="0">
                <a:solidFill>
                  <a:schemeClr val="accent6">
                    <a:lumMod val="50000"/>
                  </a:schemeClr>
                </a:solidFill>
                <a:effectLst/>
                <a:latin typeface="Segoe UI" panose="020B0502040204020203" pitchFamily="34" charset="0"/>
                <a:cs typeface="Courier New" panose="02070309020205020404" pitchFamily="49" charset="0"/>
              </a:rPr>
              <a:t> </a:t>
            </a:r>
            <a:r>
              <a:rPr lang="en-GB" b="0" i="0" dirty="0">
                <a:solidFill>
                  <a:srgbClr val="171717"/>
                </a:solidFill>
                <a:effectLst/>
                <a:latin typeface="Segoe UI" panose="020B0502040204020203" pitchFamily="34" charset="0"/>
              </a:rPr>
              <a:t>or a git push </a:t>
            </a:r>
            <a:r>
              <a:rPr lang="en-GB" b="0" i="0" dirty="0" err="1">
                <a:solidFill>
                  <a:srgbClr val="171717"/>
                </a:solidFill>
                <a:effectLst/>
                <a:latin typeface="Segoe UI" panose="020B0502040204020203" pitchFamily="34" charset="0"/>
              </a:rPr>
              <a:t>occured</a:t>
            </a:r>
            <a:r>
              <a:rPr lang="en-GB" b="0" i="0" dirty="0">
                <a:solidFill>
                  <a:srgbClr val="171717"/>
                </a:solidFill>
                <a:effectLst/>
                <a:latin typeface="Segoe UI" panose="020B0502040204020203" pitchFamily="34" charset="0"/>
              </a:rPr>
              <a:t> to the repository.</a:t>
            </a:r>
            <a:r>
              <a:rPr lang="en-GB" sz="1200" b="0" dirty="0">
                <a:solidFill>
                  <a:schemeClr val="accent6">
                    <a:lumMod val="50000"/>
                  </a:schemeClr>
                </a:solidFill>
                <a:cs typeface="Courier New" panose="02070309020205020404" pitchFamily="49" charset="0"/>
              </a:rPr>
              <a:t>)</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89381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accent6">
                    <a:lumMod val="50000"/>
                  </a:schemeClr>
                </a:solidFill>
                <a:cs typeface="Courier New" panose="02070309020205020404" pitchFamily="49" charset="0"/>
              </a:rPr>
              <a:t>Schedule deployment triggers (</a:t>
            </a:r>
            <a:r>
              <a:rPr lang="en-GB" b="0" i="0" dirty="0">
                <a:solidFill>
                  <a:srgbClr val="171717"/>
                </a:solidFill>
                <a:effectLst/>
                <a:latin typeface="Segoe UI" panose="020B0502040204020203" pitchFamily="34" charset="0"/>
              </a:rPr>
              <a:t>create and start a release at specific times</a:t>
            </a:r>
            <a:r>
              <a:rPr lang="en-GB" sz="1200" b="0" dirty="0">
                <a:solidFill>
                  <a:schemeClr val="accent6">
                    <a:lumMod val="50000"/>
                  </a:schemeClr>
                </a:solidFill>
                <a:cs typeface="Courier New" panose="02070309020205020404" pitchFamily="49" charset="0"/>
              </a:rPr>
              <a:t>)</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09205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accent6">
                    <a:lumMod val="50000"/>
                  </a:schemeClr>
                </a:solidFill>
                <a:cs typeface="Courier New" panose="02070309020205020404" pitchFamily="49" charset="0"/>
              </a:rPr>
              <a:t>Pull request trigger </a:t>
            </a:r>
            <a:r>
              <a:rPr lang="en-GB" b="0" i="0" dirty="0">
                <a:solidFill>
                  <a:srgbClr val="171717"/>
                </a:solidFill>
                <a:effectLst/>
                <a:latin typeface="Segoe UI" panose="020B0502040204020203" pitchFamily="34" charset="0"/>
              </a:rPr>
              <a:t>will create a new release when a pull request uploads a new version of the artifact or git push occurs to the repository.</a:t>
            </a:r>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1918217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3453A"/>
                </a:solidFill>
                <a:effectLst/>
                <a:latin typeface="Raleway"/>
              </a:rPr>
              <a:t>Approvals are required to control the flow of pipeline. You can fully automate the testing and delivery of your software in multiple environment, but it is always good practice to test the deployment in working environment and provide a proper proof of concept regarding implementing new change. Some changes are good, some changes are bad and destructive. We can’t let bad changes to happen automatically, in fact any change in production without any testing and approvals by business and peer reviews, there introducing approvals to release pipeline is important.</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9</a:t>
            </a:fld>
            <a:endParaRPr lang="en-GB"/>
          </a:p>
        </p:txBody>
      </p:sp>
    </p:spTree>
    <p:extLst>
      <p:ext uri="{BB962C8B-B14F-4D97-AF65-F5344CB8AC3E}">
        <p14:creationId xmlns:p14="http://schemas.microsoft.com/office/powerpoint/2010/main" val="3953378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3453A"/>
                </a:solidFill>
                <a:effectLst/>
                <a:latin typeface="Raleway"/>
              </a:rPr>
              <a:t>Therefore an approval mechanism can be used in the pipeline to get the changes tested and if everything in change is acceptable and then it can be proceeded as per schedule time or by setting up semi-automated processes with approvals.</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10</a:t>
            </a:fld>
            <a:endParaRPr lang="en-GB"/>
          </a:p>
        </p:txBody>
      </p:sp>
    </p:spTree>
    <p:extLst>
      <p:ext uri="{BB962C8B-B14F-4D97-AF65-F5344CB8AC3E}">
        <p14:creationId xmlns:p14="http://schemas.microsoft.com/office/powerpoint/2010/main" val="366541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157018"/>
            <a:ext cx="10959149" cy="965200"/>
          </a:xfrm>
        </p:spPr>
        <p:txBody>
          <a:bodyPr>
            <a:noAutofit/>
          </a:bodyPr>
          <a:lstStyle/>
          <a:p>
            <a:pPr algn="ctr"/>
            <a:r>
              <a:rPr lang="en-GB" sz="4400" b="1" cap="none" dirty="0"/>
              <a:t>Continuous delivery</a:t>
            </a:r>
          </a:p>
        </p:txBody>
      </p:sp>
      <p:sp>
        <p:nvSpPr>
          <p:cNvPr id="3" name="Text Placeholder 2"/>
          <p:cNvSpPr>
            <a:spLocks noGrp="1"/>
          </p:cNvSpPr>
          <p:nvPr>
            <p:ph type="body" idx="1"/>
          </p:nvPr>
        </p:nvSpPr>
        <p:spPr>
          <a:xfrm>
            <a:off x="684212" y="1371600"/>
            <a:ext cx="10959147" cy="4918364"/>
          </a:xfrm>
        </p:spPr>
        <p:txBody>
          <a:bodyPr>
            <a:noAutofit/>
          </a:bodyPr>
          <a:lstStyle/>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Enables delivery of new features to users quickly.</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Constant flow of changes into production.</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Triggers </a:t>
            </a:r>
          </a:p>
          <a:p>
            <a:pPr marL="914400" lvl="1" indent="-457200">
              <a:spcBef>
                <a:spcPts val="600"/>
              </a:spcBef>
              <a:buFont typeface="Wingdings" panose="05000000000000000000" pitchFamily="2" charset="2"/>
              <a:buChar char="q"/>
            </a:pPr>
            <a:r>
              <a:rPr lang="en-GB" sz="2800" dirty="0">
                <a:solidFill>
                  <a:schemeClr val="accent6">
                    <a:lumMod val="50000"/>
                  </a:schemeClr>
                </a:solidFill>
                <a:cs typeface="Courier New" panose="02070309020205020404" pitchFamily="49" charset="0"/>
              </a:rPr>
              <a:t>Continuous deployment triggers.</a:t>
            </a:r>
          </a:p>
          <a:p>
            <a:pPr marL="914400" lvl="1" indent="-457200">
              <a:spcBef>
                <a:spcPts val="600"/>
              </a:spcBef>
              <a:buFont typeface="Wingdings" panose="05000000000000000000" pitchFamily="2" charset="2"/>
              <a:buChar char="q"/>
            </a:pPr>
            <a:r>
              <a:rPr lang="en-GB" sz="2800" dirty="0">
                <a:solidFill>
                  <a:schemeClr val="accent6">
                    <a:lumMod val="50000"/>
                  </a:schemeClr>
                </a:solidFill>
                <a:cs typeface="Courier New" panose="02070309020205020404" pitchFamily="49" charset="0"/>
              </a:rPr>
              <a:t>Schedule deployment triggers.</a:t>
            </a:r>
          </a:p>
          <a:p>
            <a:pPr marL="914400" lvl="1" indent="-457200">
              <a:spcBef>
                <a:spcPts val="600"/>
              </a:spcBef>
              <a:buFont typeface="Wingdings" panose="05000000000000000000" pitchFamily="2" charset="2"/>
              <a:buChar char="q"/>
            </a:pPr>
            <a:r>
              <a:rPr lang="en-GB" sz="2800" dirty="0">
                <a:solidFill>
                  <a:schemeClr val="accent6">
                    <a:lumMod val="50000"/>
                  </a:schemeClr>
                </a:solidFill>
                <a:cs typeface="Courier New" panose="02070309020205020404" pitchFamily="49" charset="0"/>
              </a:rPr>
              <a:t>Pull request trigger.</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Approvals</a:t>
            </a:r>
          </a:p>
          <a:p>
            <a:pPr marL="914400" lvl="1" indent="-457200">
              <a:spcBef>
                <a:spcPts val="600"/>
              </a:spcBef>
              <a:buFont typeface="Wingdings" panose="05000000000000000000" pitchFamily="2" charset="2"/>
              <a:buChar char="q"/>
            </a:pPr>
            <a:r>
              <a:rPr lang="en-GB" sz="2800" b="1" dirty="0">
                <a:solidFill>
                  <a:schemeClr val="accent6">
                    <a:lumMod val="50000"/>
                  </a:schemeClr>
                </a:solidFill>
                <a:cs typeface="Courier New" panose="02070309020205020404" pitchFamily="49" charset="0"/>
              </a:rPr>
              <a:t>Semi-automated processes</a:t>
            </a:r>
          </a:p>
        </p:txBody>
      </p:sp>
    </p:spTree>
    <p:extLst>
      <p:ext uri="{BB962C8B-B14F-4D97-AF65-F5344CB8AC3E}">
        <p14:creationId xmlns:p14="http://schemas.microsoft.com/office/powerpoint/2010/main" val="21552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rmAutofit fontScale="90000"/>
          </a:bodyPr>
          <a:lstStyle/>
          <a:p>
            <a:pPr algn="ctr"/>
            <a:r>
              <a:rPr lang="en-GB" sz="4800" b="1" cap="none" dirty="0"/>
              <a:t>Wrap up and next steps</a:t>
            </a:r>
            <a:br>
              <a:rPr lang="en-GB" sz="4800" b="1" cap="none" dirty="0"/>
            </a:br>
            <a:br>
              <a:rPr lang="en-GB" sz="4800" b="1" cap="none" dirty="0"/>
            </a:br>
            <a:r>
              <a:rPr lang="en-GB" sz="3100" b="1" cap="none" dirty="0"/>
              <a:t>Section 10</a:t>
            </a:r>
            <a:endParaRPr lang="en-GB" sz="4800" b="1" cap="none" dirty="0"/>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Continuous delivery, triggers and approvals</a:t>
            </a:r>
            <a:br>
              <a:rPr lang="en-GB" sz="4800" b="1" cap="none" dirty="0"/>
            </a:br>
            <a:br>
              <a:rPr lang="en-GB" sz="4800" b="1" cap="none" dirty="0"/>
            </a:br>
            <a:r>
              <a:rPr lang="en-GB" sz="2800" b="1" cap="none" dirty="0"/>
              <a:t>Section 10</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157018"/>
            <a:ext cx="10959149" cy="965200"/>
          </a:xfrm>
        </p:spPr>
        <p:txBody>
          <a:bodyPr>
            <a:noAutofit/>
          </a:bodyPr>
          <a:lstStyle/>
          <a:p>
            <a:pPr algn="ctr"/>
            <a:r>
              <a:rPr lang="en-GB" sz="4400" b="1" cap="none" dirty="0"/>
              <a:t>Continuous delivery</a:t>
            </a:r>
          </a:p>
        </p:txBody>
      </p:sp>
      <p:sp>
        <p:nvSpPr>
          <p:cNvPr id="3" name="Text Placeholder 2"/>
          <p:cNvSpPr>
            <a:spLocks noGrp="1"/>
          </p:cNvSpPr>
          <p:nvPr>
            <p:ph type="body" idx="1"/>
          </p:nvPr>
        </p:nvSpPr>
        <p:spPr>
          <a:xfrm>
            <a:off x="684212" y="1371600"/>
            <a:ext cx="10959147" cy="4918364"/>
          </a:xfrm>
        </p:spPr>
        <p:txBody>
          <a:bodyPr>
            <a:noAutofit/>
          </a:bodyPr>
          <a:lstStyle/>
          <a:p>
            <a:pPr marL="457200" indent="-457200">
              <a:spcBef>
                <a:spcPts val="600"/>
              </a:spcBef>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Enables delivery of new features to users quickly.</a:t>
            </a:r>
          </a:p>
        </p:txBody>
      </p:sp>
    </p:spTree>
    <p:extLst>
      <p:ext uri="{BB962C8B-B14F-4D97-AF65-F5344CB8AC3E}">
        <p14:creationId xmlns:p14="http://schemas.microsoft.com/office/powerpoint/2010/main" val="202106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157018"/>
            <a:ext cx="10959149" cy="965200"/>
          </a:xfrm>
        </p:spPr>
        <p:txBody>
          <a:bodyPr>
            <a:noAutofit/>
          </a:bodyPr>
          <a:lstStyle/>
          <a:p>
            <a:pPr algn="ctr"/>
            <a:r>
              <a:rPr lang="en-GB" sz="4400" b="1" cap="none" dirty="0"/>
              <a:t>Continuous delivery</a:t>
            </a:r>
          </a:p>
        </p:txBody>
      </p:sp>
      <p:sp>
        <p:nvSpPr>
          <p:cNvPr id="3" name="Text Placeholder 2"/>
          <p:cNvSpPr>
            <a:spLocks noGrp="1"/>
          </p:cNvSpPr>
          <p:nvPr>
            <p:ph type="body" idx="1"/>
          </p:nvPr>
        </p:nvSpPr>
        <p:spPr>
          <a:xfrm>
            <a:off x="684212" y="1371600"/>
            <a:ext cx="10959147" cy="4918364"/>
          </a:xfrm>
        </p:spPr>
        <p:txBody>
          <a:bodyPr>
            <a:noAutofit/>
          </a:bodyPr>
          <a:lstStyle/>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Enables delivery of new features to users quickly.</a:t>
            </a:r>
          </a:p>
          <a:p>
            <a:pPr marL="457200" indent="-457200">
              <a:spcBef>
                <a:spcPts val="600"/>
              </a:spcBef>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Constant flow of changes into production.</a:t>
            </a:r>
          </a:p>
          <a:p>
            <a:pPr>
              <a:spcBef>
                <a:spcPts val="600"/>
              </a:spcBef>
            </a:pPr>
            <a:endParaRPr lang="en-GB" sz="2800" b="1" dirty="0">
              <a:solidFill>
                <a:schemeClr val="accent6">
                  <a:lumMod val="50000"/>
                </a:schemeClr>
              </a:solidFill>
              <a:cs typeface="Courier New" panose="02070309020205020404" pitchFamily="49" charset="0"/>
            </a:endParaRPr>
          </a:p>
        </p:txBody>
      </p:sp>
    </p:spTree>
    <p:extLst>
      <p:ext uri="{BB962C8B-B14F-4D97-AF65-F5344CB8AC3E}">
        <p14:creationId xmlns:p14="http://schemas.microsoft.com/office/powerpoint/2010/main" val="232688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157018"/>
            <a:ext cx="10959149" cy="965200"/>
          </a:xfrm>
        </p:spPr>
        <p:txBody>
          <a:bodyPr>
            <a:noAutofit/>
          </a:bodyPr>
          <a:lstStyle/>
          <a:p>
            <a:pPr algn="ctr"/>
            <a:r>
              <a:rPr lang="en-GB" sz="4400" b="1" cap="none" dirty="0"/>
              <a:t>Continuous delivery</a:t>
            </a:r>
          </a:p>
        </p:txBody>
      </p:sp>
      <p:sp>
        <p:nvSpPr>
          <p:cNvPr id="3" name="Text Placeholder 2"/>
          <p:cNvSpPr>
            <a:spLocks noGrp="1"/>
          </p:cNvSpPr>
          <p:nvPr>
            <p:ph type="body" idx="1"/>
          </p:nvPr>
        </p:nvSpPr>
        <p:spPr>
          <a:xfrm>
            <a:off x="684212" y="1371600"/>
            <a:ext cx="10959147" cy="4918364"/>
          </a:xfrm>
        </p:spPr>
        <p:txBody>
          <a:bodyPr>
            <a:noAutofit/>
          </a:bodyPr>
          <a:lstStyle/>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Enables delivery of new features to users quickly.</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Constant flow of changes into production.</a:t>
            </a:r>
          </a:p>
          <a:p>
            <a:pPr marL="457200" indent="-457200">
              <a:spcBef>
                <a:spcPts val="600"/>
              </a:spcBef>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Triggers</a:t>
            </a:r>
          </a:p>
        </p:txBody>
      </p:sp>
    </p:spTree>
    <p:extLst>
      <p:ext uri="{BB962C8B-B14F-4D97-AF65-F5344CB8AC3E}">
        <p14:creationId xmlns:p14="http://schemas.microsoft.com/office/powerpoint/2010/main" val="13606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157018"/>
            <a:ext cx="10959149" cy="965200"/>
          </a:xfrm>
        </p:spPr>
        <p:txBody>
          <a:bodyPr>
            <a:noAutofit/>
          </a:bodyPr>
          <a:lstStyle/>
          <a:p>
            <a:pPr algn="ctr"/>
            <a:r>
              <a:rPr lang="en-GB" sz="4400" b="1" cap="none" dirty="0"/>
              <a:t>Continuous delivery</a:t>
            </a:r>
          </a:p>
        </p:txBody>
      </p:sp>
      <p:sp>
        <p:nvSpPr>
          <p:cNvPr id="3" name="Text Placeholder 2"/>
          <p:cNvSpPr>
            <a:spLocks noGrp="1"/>
          </p:cNvSpPr>
          <p:nvPr>
            <p:ph type="body" idx="1"/>
          </p:nvPr>
        </p:nvSpPr>
        <p:spPr>
          <a:xfrm>
            <a:off x="684212" y="1371600"/>
            <a:ext cx="10959147" cy="4918364"/>
          </a:xfrm>
        </p:spPr>
        <p:txBody>
          <a:bodyPr>
            <a:noAutofit/>
          </a:bodyPr>
          <a:lstStyle/>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Enables delivery of new features to users quickly.</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Constant flow of changes into production.</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Triggers </a:t>
            </a:r>
          </a:p>
          <a:p>
            <a:pPr marL="914400" lvl="1" indent="-457200">
              <a:spcBef>
                <a:spcPts val="600"/>
              </a:spcBef>
              <a:buFont typeface="Wingdings" panose="05000000000000000000" pitchFamily="2" charset="2"/>
              <a:buChar char="q"/>
            </a:pPr>
            <a:r>
              <a:rPr lang="en-GB" sz="2800" b="1" dirty="0">
                <a:solidFill>
                  <a:schemeClr val="accent6">
                    <a:lumMod val="50000"/>
                  </a:schemeClr>
                </a:solidFill>
                <a:cs typeface="Courier New" panose="02070309020205020404" pitchFamily="49" charset="0"/>
              </a:rPr>
              <a:t>Continuous deployment triggers.</a:t>
            </a:r>
          </a:p>
        </p:txBody>
      </p:sp>
    </p:spTree>
    <p:extLst>
      <p:ext uri="{BB962C8B-B14F-4D97-AF65-F5344CB8AC3E}">
        <p14:creationId xmlns:p14="http://schemas.microsoft.com/office/powerpoint/2010/main" val="281696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157018"/>
            <a:ext cx="10959149" cy="965200"/>
          </a:xfrm>
        </p:spPr>
        <p:txBody>
          <a:bodyPr>
            <a:noAutofit/>
          </a:bodyPr>
          <a:lstStyle/>
          <a:p>
            <a:pPr algn="ctr"/>
            <a:r>
              <a:rPr lang="en-GB" sz="4400" b="1" cap="none" dirty="0"/>
              <a:t>Continuous delivery</a:t>
            </a:r>
          </a:p>
        </p:txBody>
      </p:sp>
      <p:sp>
        <p:nvSpPr>
          <p:cNvPr id="3" name="Text Placeholder 2"/>
          <p:cNvSpPr>
            <a:spLocks noGrp="1"/>
          </p:cNvSpPr>
          <p:nvPr>
            <p:ph type="body" idx="1"/>
          </p:nvPr>
        </p:nvSpPr>
        <p:spPr>
          <a:xfrm>
            <a:off x="684212" y="1371600"/>
            <a:ext cx="10959147" cy="4918364"/>
          </a:xfrm>
        </p:spPr>
        <p:txBody>
          <a:bodyPr>
            <a:noAutofit/>
          </a:bodyPr>
          <a:lstStyle/>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Enables delivery of new features to users quickly.</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Constant flow of changes into production.</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Triggers </a:t>
            </a:r>
          </a:p>
          <a:p>
            <a:pPr marL="914400" lvl="1" indent="-457200">
              <a:spcBef>
                <a:spcPts val="600"/>
              </a:spcBef>
              <a:buFont typeface="Wingdings" panose="05000000000000000000" pitchFamily="2" charset="2"/>
              <a:buChar char="q"/>
            </a:pPr>
            <a:r>
              <a:rPr lang="en-GB" sz="2800" dirty="0">
                <a:solidFill>
                  <a:schemeClr val="accent6">
                    <a:lumMod val="50000"/>
                  </a:schemeClr>
                </a:solidFill>
                <a:cs typeface="Courier New" panose="02070309020205020404" pitchFamily="49" charset="0"/>
              </a:rPr>
              <a:t>Continuous deployment triggers.</a:t>
            </a:r>
          </a:p>
          <a:p>
            <a:pPr marL="914400" lvl="1" indent="-457200">
              <a:spcBef>
                <a:spcPts val="600"/>
              </a:spcBef>
              <a:buFont typeface="Wingdings" panose="05000000000000000000" pitchFamily="2" charset="2"/>
              <a:buChar char="q"/>
            </a:pPr>
            <a:r>
              <a:rPr lang="en-GB" sz="2800" b="1" dirty="0">
                <a:solidFill>
                  <a:schemeClr val="accent6">
                    <a:lumMod val="50000"/>
                  </a:schemeClr>
                </a:solidFill>
                <a:cs typeface="Courier New" panose="02070309020205020404" pitchFamily="49" charset="0"/>
              </a:rPr>
              <a:t>Schedule deployment triggers.</a:t>
            </a:r>
          </a:p>
        </p:txBody>
      </p:sp>
    </p:spTree>
    <p:extLst>
      <p:ext uri="{BB962C8B-B14F-4D97-AF65-F5344CB8AC3E}">
        <p14:creationId xmlns:p14="http://schemas.microsoft.com/office/powerpoint/2010/main" val="406321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157018"/>
            <a:ext cx="10959149" cy="965200"/>
          </a:xfrm>
        </p:spPr>
        <p:txBody>
          <a:bodyPr>
            <a:noAutofit/>
          </a:bodyPr>
          <a:lstStyle/>
          <a:p>
            <a:pPr algn="ctr"/>
            <a:r>
              <a:rPr lang="en-GB" sz="4400" b="1" cap="none" dirty="0"/>
              <a:t>Continuous delivery</a:t>
            </a:r>
          </a:p>
        </p:txBody>
      </p:sp>
      <p:sp>
        <p:nvSpPr>
          <p:cNvPr id="3" name="Text Placeholder 2"/>
          <p:cNvSpPr>
            <a:spLocks noGrp="1"/>
          </p:cNvSpPr>
          <p:nvPr>
            <p:ph type="body" idx="1"/>
          </p:nvPr>
        </p:nvSpPr>
        <p:spPr>
          <a:xfrm>
            <a:off x="684212" y="1371600"/>
            <a:ext cx="10959147" cy="4918364"/>
          </a:xfrm>
        </p:spPr>
        <p:txBody>
          <a:bodyPr>
            <a:noAutofit/>
          </a:bodyPr>
          <a:lstStyle/>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Enables delivery of new features to users quickly.</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Constant flow of changes into production.</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Triggers </a:t>
            </a:r>
          </a:p>
          <a:p>
            <a:pPr marL="914400" lvl="1" indent="-457200">
              <a:spcBef>
                <a:spcPts val="600"/>
              </a:spcBef>
              <a:buFont typeface="Wingdings" panose="05000000000000000000" pitchFamily="2" charset="2"/>
              <a:buChar char="q"/>
            </a:pPr>
            <a:r>
              <a:rPr lang="en-GB" sz="2800" dirty="0">
                <a:solidFill>
                  <a:schemeClr val="accent6">
                    <a:lumMod val="50000"/>
                  </a:schemeClr>
                </a:solidFill>
                <a:cs typeface="Courier New" panose="02070309020205020404" pitchFamily="49" charset="0"/>
              </a:rPr>
              <a:t>Continuous deployment triggers.</a:t>
            </a:r>
          </a:p>
          <a:p>
            <a:pPr marL="914400" lvl="1" indent="-457200">
              <a:spcBef>
                <a:spcPts val="600"/>
              </a:spcBef>
              <a:buFont typeface="Wingdings" panose="05000000000000000000" pitchFamily="2" charset="2"/>
              <a:buChar char="q"/>
            </a:pPr>
            <a:r>
              <a:rPr lang="en-GB" sz="2800" dirty="0">
                <a:solidFill>
                  <a:schemeClr val="accent6">
                    <a:lumMod val="50000"/>
                  </a:schemeClr>
                </a:solidFill>
                <a:cs typeface="Courier New" panose="02070309020205020404" pitchFamily="49" charset="0"/>
              </a:rPr>
              <a:t>Schedule deployment triggers.</a:t>
            </a:r>
          </a:p>
          <a:p>
            <a:pPr marL="914400" lvl="1" indent="-457200">
              <a:spcBef>
                <a:spcPts val="600"/>
              </a:spcBef>
              <a:buFont typeface="Wingdings" panose="05000000000000000000" pitchFamily="2" charset="2"/>
              <a:buChar char="q"/>
            </a:pPr>
            <a:r>
              <a:rPr lang="en-GB" sz="2800" b="1" dirty="0">
                <a:solidFill>
                  <a:schemeClr val="accent6">
                    <a:lumMod val="50000"/>
                  </a:schemeClr>
                </a:solidFill>
                <a:cs typeface="Courier New" panose="02070309020205020404" pitchFamily="49" charset="0"/>
              </a:rPr>
              <a:t>Pull request trigger.</a:t>
            </a:r>
          </a:p>
        </p:txBody>
      </p:sp>
    </p:spTree>
    <p:extLst>
      <p:ext uri="{BB962C8B-B14F-4D97-AF65-F5344CB8AC3E}">
        <p14:creationId xmlns:p14="http://schemas.microsoft.com/office/powerpoint/2010/main" val="348716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157018"/>
            <a:ext cx="10959149" cy="965200"/>
          </a:xfrm>
        </p:spPr>
        <p:txBody>
          <a:bodyPr>
            <a:noAutofit/>
          </a:bodyPr>
          <a:lstStyle/>
          <a:p>
            <a:pPr algn="ctr"/>
            <a:r>
              <a:rPr lang="en-GB" sz="4400" b="1" cap="none" dirty="0"/>
              <a:t>Continuous delivery</a:t>
            </a:r>
          </a:p>
        </p:txBody>
      </p:sp>
      <p:sp>
        <p:nvSpPr>
          <p:cNvPr id="3" name="Text Placeholder 2"/>
          <p:cNvSpPr>
            <a:spLocks noGrp="1"/>
          </p:cNvSpPr>
          <p:nvPr>
            <p:ph type="body" idx="1"/>
          </p:nvPr>
        </p:nvSpPr>
        <p:spPr>
          <a:xfrm>
            <a:off x="684212" y="1371600"/>
            <a:ext cx="10959147" cy="4918364"/>
          </a:xfrm>
        </p:spPr>
        <p:txBody>
          <a:bodyPr>
            <a:noAutofit/>
          </a:bodyPr>
          <a:lstStyle/>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Enables delivery of new features to users quickly.</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Constant flow of changes into production.</a:t>
            </a:r>
          </a:p>
          <a:p>
            <a:pPr marL="457200" indent="-457200">
              <a:spcBef>
                <a:spcPts val="600"/>
              </a:spcBef>
              <a:buFont typeface="Wingdings" panose="05000000000000000000" pitchFamily="2" charset="2"/>
              <a:buChar char="v"/>
            </a:pPr>
            <a:r>
              <a:rPr lang="en-GB" sz="2800" dirty="0">
                <a:solidFill>
                  <a:schemeClr val="accent6">
                    <a:lumMod val="50000"/>
                  </a:schemeClr>
                </a:solidFill>
                <a:cs typeface="Courier New" panose="02070309020205020404" pitchFamily="49" charset="0"/>
              </a:rPr>
              <a:t>Triggers </a:t>
            </a:r>
          </a:p>
          <a:p>
            <a:pPr marL="914400" lvl="1" indent="-457200">
              <a:spcBef>
                <a:spcPts val="600"/>
              </a:spcBef>
              <a:buFont typeface="Wingdings" panose="05000000000000000000" pitchFamily="2" charset="2"/>
              <a:buChar char="q"/>
            </a:pPr>
            <a:r>
              <a:rPr lang="en-GB" sz="2800" dirty="0">
                <a:solidFill>
                  <a:schemeClr val="accent6">
                    <a:lumMod val="50000"/>
                  </a:schemeClr>
                </a:solidFill>
                <a:cs typeface="Courier New" panose="02070309020205020404" pitchFamily="49" charset="0"/>
              </a:rPr>
              <a:t>Continuous deployment triggers.</a:t>
            </a:r>
          </a:p>
          <a:p>
            <a:pPr marL="914400" lvl="1" indent="-457200">
              <a:spcBef>
                <a:spcPts val="600"/>
              </a:spcBef>
              <a:buFont typeface="Wingdings" panose="05000000000000000000" pitchFamily="2" charset="2"/>
              <a:buChar char="q"/>
            </a:pPr>
            <a:r>
              <a:rPr lang="en-GB" sz="2800" dirty="0">
                <a:solidFill>
                  <a:schemeClr val="accent6">
                    <a:lumMod val="50000"/>
                  </a:schemeClr>
                </a:solidFill>
                <a:cs typeface="Courier New" panose="02070309020205020404" pitchFamily="49" charset="0"/>
              </a:rPr>
              <a:t>Schedule deployment triggers.</a:t>
            </a:r>
          </a:p>
          <a:p>
            <a:pPr marL="914400" lvl="1" indent="-457200">
              <a:spcBef>
                <a:spcPts val="600"/>
              </a:spcBef>
              <a:buFont typeface="Wingdings" panose="05000000000000000000" pitchFamily="2" charset="2"/>
              <a:buChar char="q"/>
            </a:pPr>
            <a:r>
              <a:rPr lang="en-GB" sz="2800" dirty="0">
                <a:solidFill>
                  <a:schemeClr val="accent6">
                    <a:lumMod val="50000"/>
                  </a:schemeClr>
                </a:solidFill>
                <a:cs typeface="Courier New" panose="02070309020205020404" pitchFamily="49" charset="0"/>
              </a:rPr>
              <a:t>Pull request trigger.</a:t>
            </a:r>
          </a:p>
          <a:p>
            <a:pPr marL="457200" indent="-457200">
              <a:spcBef>
                <a:spcPts val="600"/>
              </a:spcBef>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Approvals</a:t>
            </a:r>
          </a:p>
        </p:txBody>
      </p:sp>
    </p:spTree>
    <p:extLst>
      <p:ext uri="{BB962C8B-B14F-4D97-AF65-F5344CB8AC3E}">
        <p14:creationId xmlns:p14="http://schemas.microsoft.com/office/powerpoint/2010/main" val="375933098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4196</TotalTime>
  <Words>662</Words>
  <Application>Microsoft Office PowerPoint</Application>
  <PresentationFormat>Widescreen</PresentationFormat>
  <Paragraphs>79</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Century Gothic</vt:lpstr>
      <vt:lpstr>Raleway</vt:lpstr>
      <vt:lpstr>Segoe UI</vt:lpstr>
      <vt:lpstr>Wingdings</vt:lpstr>
      <vt:lpstr>Wingdings 3</vt:lpstr>
      <vt:lpstr>Slice</vt:lpstr>
      <vt:lpstr>Infrastructure Automation with Terraform &amp; Azure Devops on Azure cloud</vt:lpstr>
      <vt:lpstr>Continuous delivery, triggers and approvals  Section 10</vt:lpstr>
      <vt:lpstr>Continuous delivery</vt:lpstr>
      <vt:lpstr>Continuous delivery</vt:lpstr>
      <vt:lpstr>Continuous delivery</vt:lpstr>
      <vt:lpstr>Continuous delivery</vt:lpstr>
      <vt:lpstr>Continuous delivery</vt:lpstr>
      <vt:lpstr>Continuous delivery</vt:lpstr>
      <vt:lpstr>Continuous delivery</vt:lpstr>
      <vt:lpstr>Continuous delivery</vt:lpstr>
      <vt:lpstr>Demo</vt:lpstr>
      <vt:lpstr>Wrap up and next steps  Section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96</cp:revision>
  <dcterms:created xsi:type="dcterms:W3CDTF">2020-07-06T15:04:00Z</dcterms:created>
  <dcterms:modified xsi:type="dcterms:W3CDTF">2020-09-09T11:12:35Z</dcterms:modified>
</cp:coreProperties>
</file>