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71" r:id="rId5"/>
    <p:sldId id="272" r:id="rId6"/>
    <p:sldId id="274" r:id="rId7"/>
    <p:sldId id="275"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09/09/2020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a:t>
            </a:fld>
            <a:endParaRPr lang="en-GB"/>
          </a:p>
        </p:txBody>
      </p:sp>
    </p:spTree>
    <p:extLst>
      <p:ext uri="{BB962C8B-B14F-4D97-AF65-F5344CB8AC3E}">
        <p14:creationId xmlns:p14="http://schemas.microsoft.com/office/powerpoint/2010/main" val="2185955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In this section, I am going to wrap up this course and what next steps you need to take to master terraform.</a:t>
            </a:r>
          </a:p>
          <a:p>
            <a:r>
              <a:rPr lang="en-GB" b="0" dirty="0"/>
              <a:t>I will also suggest you some labs, which can think of and perform them using terraform to take your terraform to next level.</a:t>
            </a:r>
          </a:p>
          <a:p>
            <a:endParaRPr lang="en-GB" b="0" dirty="0"/>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course I have covered the following topics</a:t>
            </a:r>
          </a:p>
          <a:p>
            <a:r>
              <a:rPr lang="en-GB" dirty="0"/>
              <a:t>Setting up DevOps Environment (Terraform, Az Cli, Git, </a:t>
            </a:r>
            <a:r>
              <a:rPr lang="en-GB" dirty="0" err="1"/>
              <a:t>VSCode</a:t>
            </a:r>
            <a:r>
              <a:rPr lang="en-GB" dirty="0"/>
              <a:t>)</a:t>
            </a:r>
          </a:p>
          <a:p>
            <a:r>
              <a:rPr lang="en-GB" dirty="0"/>
              <a:t>Terraform overview, syntaxes, providers, workflow commands and deployments of resources using terraform.</a:t>
            </a:r>
          </a:p>
          <a:p>
            <a:r>
              <a:rPr lang="en-GB" dirty="0"/>
              <a:t>Working with Terraform, how to Modify, Destroy, taint and import resources in terraform state.</a:t>
            </a:r>
          </a:p>
          <a:p>
            <a:r>
              <a:rPr lang="en-GB" dirty="0"/>
              <a:t>Planning and deployment of Multi-tier infrastructure using terraform.</a:t>
            </a:r>
          </a:p>
          <a:p>
            <a:r>
              <a:rPr lang="en-GB" dirty="0"/>
              <a:t>Input, output variables, interpolation and remote state storage.</a:t>
            </a:r>
          </a:p>
          <a:p>
            <a:r>
              <a:rPr lang="en-GB" dirty="0"/>
              <a:t>Creating Modules, example on modules using local source and remote terraform registry module.</a:t>
            </a:r>
          </a:p>
          <a:p>
            <a:r>
              <a:rPr lang="en-GB" dirty="0"/>
              <a:t>Implicit, explicit dependencies, dependency graph, managing multiple environments using workspace and directories.</a:t>
            </a:r>
          </a:p>
          <a:p>
            <a:r>
              <a:rPr lang="en-GB" dirty="0"/>
              <a:t>Intro to azure DevOps, VCS and upload our code to repo and continuous integration of code.</a:t>
            </a:r>
          </a:p>
          <a:p>
            <a:r>
              <a:rPr lang="en-GB" dirty="0"/>
              <a:t>Various ways of managing secrets in Az and DevOps</a:t>
            </a:r>
          </a:p>
          <a:p>
            <a:r>
              <a:rPr lang="en-GB" dirty="0"/>
              <a:t>Deploying multiple environment using workspace, directories, setup cicd pipeline using triggers and controlling the flow with approvals.</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topics are not covered in this course like</a:t>
            </a:r>
          </a:p>
          <a:p>
            <a:r>
              <a:rPr lang="en-GB" dirty="0"/>
              <a:t>Count and </a:t>
            </a:r>
            <a:r>
              <a:rPr lang="en-GB" dirty="0" err="1"/>
              <a:t>for_each</a:t>
            </a:r>
            <a:r>
              <a:rPr lang="en-GB" dirty="0"/>
              <a:t> expression are used to deploy multiple resources of same type using count and </a:t>
            </a:r>
            <a:r>
              <a:rPr lang="en-GB" dirty="0" err="1"/>
              <a:t>for_each</a:t>
            </a:r>
            <a:r>
              <a:rPr lang="en-GB" dirty="0"/>
              <a:t> is used with list or map.</a:t>
            </a:r>
          </a:p>
          <a:p>
            <a:r>
              <a:rPr lang="en-GB" dirty="0"/>
              <a:t>Provisioners are used to run local scripts and remote scripts on compute resources.</a:t>
            </a:r>
          </a:p>
          <a:p>
            <a:r>
              <a:rPr lang="en-GB" dirty="0"/>
              <a:t>I also haven’t mentioned about newer version of Terraform v0.13</a:t>
            </a:r>
          </a:p>
          <a:p>
            <a:r>
              <a:rPr lang="en-GB" dirty="0"/>
              <a:t>As it is too new and it need some time to go through the release note before starting to use it.</a:t>
            </a:r>
          </a:p>
          <a:p>
            <a:r>
              <a:rPr lang="en-GB" dirty="0"/>
              <a:t>I will leave this things as an exercise for the students as you have gained enough knowledge to refer to the Terraform portal for latest updates and release of code.</a:t>
            </a:r>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2822142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spcBef>
                <a:spcPts val="300"/>
              </a:spcBef>
              <a:spcAft>
                <a:spcPts val="300"/>
              </a:spcAft>
              <a:buFont typeface="Wingdings" panose="05000000000000000000" pitchFamily="2" charset="2"/>
              <a:buNone/>
            </a:pPr>
            <a:r>
              <a:rPr lang="en-GB" sz="1200" b="1" dirty="0">
                <a:solidFill>
                  <a:schemeClr val="accent6">
                    <a:lumMod val="50000"/>
                  </a:schemeClr>
                </a:solidFill>
                <a:cs typeface="Courier New" panose="02070309020205020404" pitchFamily="49" charset="0"/>
              </a:rPr>
              <a:t>These are tips for debugging the code.</a:t>
            </a:r>
          </a:p>
          <a:p>
            <a:pPr marL="457200" indent="-457200">
              <a:lnSpc>
                <a:spcPct val="150000"/>
              </a:lnSpc>
              <a:spcBef>
                <a:spcPts val="300"/>
              </a:spcBef>
              <a:spcAft>
                <a:spcPts val="300"/>
              </a:spcAft>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Using vscode or any other terraform editor, which highlights the error in code by underlining them.</a:t>
            </a:r>
          </a:p>
          <a:p>
            <a:pPr marL="457200" indent="-457200">
              <a:lnSpc>
                <a:spcPct val="150000"/>
              </a:lnSpc>
              <a:spcBef>
                <a:spcPts val="300"/>
              </a:spcBef>
              <a:spcAft>
                <a:spcPts val="300"/>
              </a:spcAft>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Use bracket colorizer extension to check the bracket pair and debug any missing or extra bracket with missing pair.</a:t>
            </a:r>
          </a:p>
          <a:p>
            <a:pPr marL="457200" indent="-457200">
              <a:lnSpc>
                <a:spcPct val="150000"/>
              </a:lnSpc>
              <a:spcBef>
                <a:spcPts val="300"/>
              </a:spcBef>
              <a:spcAft>
                <a:spcPts val="300"/>
              </a:spcAft>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Deploy resource using variable value (name=var.value) and afterward reference the attribute from that resource block like azurerm.resource.name.</a:t>
            </a:r>
          </a:p>
          <a:p>
            <a:pPr marL="457200" indent="-457200">
              <a:lnSpc>
                <a:spcPct val="150000"/>
              </a:lnSpc>
              <a:spcBef>
                <a:spcPts val="300"/>
              </a:spcBef>
              <a:spcAft>
                <a:spcPts val="300"/>
              </a:spcAft>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Use dependency graph for debugging if something is failing to deploy due to dependencies with terraform is unable to identify.</a:t>
            </a:r>
          </a:p>
          <a:p>
            <a:pPr marL="457200" indent="-457200">
              <a:lnSpc>
                <a:spcPct val="150000"/>
              </a:lnSpc>
              <a:spcBef>
                <a:spcPts val="300"/>
              </a:spcBef>
              <a:spcAft>
                <a:spcPts val="300"/>
              </a:spcAft>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Check the interpolated values using output variable that correct expected values are passed as input variables for deployment of other resources.</a:t>
            </a:r>
          </a:p>
          <a:p>
            <a:pPr marL="457200" indent="-457200">
              <a:lnSpc>
                <a:spcPct val="150000"/>
              </a:lnSpc>
              <a:spcBef>
                <a:spcPts val="300"/>
              </a:spcBef>
              <a:spcAft>
                <a:spcPts val="300"/>
              </a:spcAft>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If you are using Workspaces, then make sure you are working on correct workspace before you run your configuration.</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2390060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spcBef>
                <a:spcPts val="600"/>
              </a:spcBef>
              <a:buFont typeface="Wingdings" panose="05000000000000000000" pitchFamily="2" charset="2"/>
              <a:buNone/>
            </a:pPr>
            <a:r>
              <a:rPr lang="en-GB" sz="1200" b="1" dirty="0">
                <a:solidFill>
                  <a:schemeClr val="accent6">
                    <a:lumMod val="50000"/>
                  </a:schemeClr>
                </a:solidFill>
                <a:cs typeface="Courier New" panose="02070309020205020404" pitchFamily="49" charset="0"/>
              </a:rPr>
              <a:t>There are Some suggested practice labs to learn more use of terraform.</a:t>
            </a:r>
          </a:p>
          <a:p>
            <a:pPr marL="457200" indent="-457200">
              <a:lnSpc>
                <a:spcPct val="150000"/>
              </a:lnSpc>
              <a:spcBef>
                <a:spcPts val="600"/>
              </a:spcBef>
              <a:buFont typeface="Wingdings" panose="05000000000000000000" pitchFamily="2" charset="2"/>
              <a:buChar char="v"/>
            </a:pPr>
            <a:endParaRPr lang="en-GB" sz="1200" b="1" dirty="0">
              <a:solidFill>
                <a:schemeClr val="accent6">
                  <a:lumMod val="50000"/>
                </a:schemeClr>
              </a:solidFill>
              <a:cs typeface="Courier New" panose="02070309020205020404" pitchFamily="49" charset="0"/>
            </a:endParaRPr>
          </a:p>
          <a:p>
            <a:pPr marL="457200" indent="-457200">
              <a:lnSpc>
                <a:spcPct val="150000"/>
              </a:lnSpc>
              <a:spcBef>
                <a:spcPts val="600"/>
              </a:spcBef>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Managed identity, providers, backend.</a:t>
            </a:r>
          </a:p>
          <a:p>
            <a:pPr marL="457200" indent="-457200">
              <a:lnSpc>
                <a:spcPct val="150000"/>
              </a:lnSpc>
              <a:spcBef>
                <a:spcPts val="600"/>
              </a:spcBef>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Deploy private agent host using managed identity in devops.</a:t>
            </a:r>
          </a:p>
          <a:p>
            <a:pPr marL="457200" indent="-457200">
              <a:lnSpc>
                <a:spcPct val="150000"/>
              </a:lnSpc>
              <a:spcBef>
                <a:spcPts val="600"/>
              </a:spcBef>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How to work with multiple providers for same cloud type?</a:t>
            </a:r>
          </a:p>
          <a:p>
            <a:pPr marL="457200" indent="-457200">
              <a:lnSpc>
                <a:spcPct val="150000"/>
              </a:lnSpc>
              <a:spcBef>
                <a:spcPts val="600"/>
              </a:spcBef>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How to work with multiple providers for different public cloud?</a:t>
            </a:r>
          </a:p>
          <a:p>
            <a:pPr marL="457200" indent="-457200">
              <a:lnSpc>
                <a:spcPct val="150000"/>
              </a:lnSpc>
              <a:spcBef>
                <a:spcPts val="300"/>
              </a:spcBef>
              <a:spcAft>
                <a:spcPts val="300"/>
              </a:spcAft>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Split the code in to multiple small configurations and import/ export the state files output for interpolation. Separate configuration for backend and its useful attribute values are exported as output, and to import those values in the front end, use the state file of be as data source for frontend and interpolate the value for input variables.</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4721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some useful links, if you need more information on terraform associate study and Az-400 exam.</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137542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hope you found this course useful and helpful. Don’t forget to download the code from git repository and practice all the labs. Thank you and all the best.</a:t>
            </a:r>
          </a:p>
        </p:txBody>
      </p:sp>
      <p:sp>
        <p:nvSpPr>
          <p:cNvPr id="4" name="Slide Number Placeholder 3"/>
          <p:cNvSpPr>
            <a:spLocks noGrp="1"/>
          </p:cNvSpPr>
          <p:nvPr>
            <p:ph type="sldNum" sz="quarter" idx="5"/>
          </p:nvPr>
        </p:nvSpPr>
        <p:spPr/>
        <p:txBody>
          <a:bodyPr/>
          <a:lstStyle/>
          <a:p>
            <a:fld id="{A7641CA2-D29D-4576-9613-2B9DB261A8C6}" type="slidenum">
              <a:rPr lang="en-GB" smtClean="0"/>
              <a:t>8</a:t>
            </a:fld>
            <a:endParaRPr lang="en-GB"/>
          </a:p>
        </p:txBody>
      </p:sp>
    </p:spTree>
    <p:extLst>
      <p:ext uri="{BB962C8B-B14F-4D97-AF65-F5344CB8AC3E}">
        <p14:creationId xmlns:p14="http://schemas.microsoft.com/office/powerpoint/2010/main" val="121637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9/9/2020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terraform.io/docs/providers/azurerm/index.html#argument-reference" TargetMode="External"/><Relationship Id="rId7" Type="http://schemas.openxmlformats.org/officeDocument/2006/relationships/hyperlink" Target="https://docs.microsoft.com/en-us/azure/devops/pipelines/release/?view=azure-devop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docs.microsoft.com/en-us/learn/certifications/exams/az-400#certification-exams" TargetMode="External"/><Relationship Id="rId5" Type="http://schemas.openxmlformats.org/officeDocument/2006/relationships/hyperlink" Target="https://learn.hashicorp.com/tutorials/terraform/associate-study" TargetMode="External"/><Relationship Id="rId4" Type="http://schemas.openxmlformats.org/officeDocument/2006/relationships/hyperlink" Target="https://learn.hashicorp.com/tutorials/terraform/associate-quesion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Wrap up and next steps</a:t>
            </a:r>
            <a:br>
              <a:rPr lang="en-GB" sz="4800" b="1" cap="none" dirty="0"/>
            </a:br>
            <a:br>
              <a:rPr lang="en-GB" sz="4800" b="1" cap="none" dirty="0"/>
            </a:br>
            <a:r>
              <a:rPr lang="en-GB" sz="2800" b="1" cap="none" dirty="0"/>
              <a:t>Section 10</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0" y="397163"/>
            <a:ext cx="10959149" cy="577273"/>
          </a:xfrm>
        </p:spPr>
        <p:txBody>
          <a:bodyPr>
            <a:noAutofit/>
          </a:bodyPr>
          <a:lstStyle/>
          <a:p>
            <a:pPr algn="ctr"/>
            <a:r>
              <a:rPr lang="en-GB" sz="4800" b="1" cap="none" dirty="0"/>
              <a:t>Topic Covered</a:t>
            </a:r>
          </a:p>
        </p:txBody>
      </p:sp>
      <p:sp>
        <p:nvSpPr>
          <p:cNvPr id="3" name="Text Placeholder 2"/>
          <p:cNvSpPr>
            <a:spLocks noGrp="1"/>
          </p:cNvSpPr>
          <p:nvPr>
            <p:ph type="body" idx="1"/>
          </p:nvPr>
        </p:nvSpPr>
        <p:spPr>
          <a:xfrm>
            <a:off x="401782" y="983673"/>
            <a:ext cx="11241577" cy="5717309"/>
          </a:xfrm>
        </p:spPr>
        <p:txBody>
          <a:bodyPr>
            <a:noAutofit/>
          </a:bodyPr>
          <a:lstStyle/>
          <a:p>
            <a:pPr marL="342900" indent="-342900">
              <a:spcBef>
                <a:spcPts val="600"/>
              </a:spcBef>
              <a:buFont typeface="Wingdings" panose="05000000000000000000" pitchFamily="2" charset="2"/>
              <a:buChar char="v"/>
            </a:pPr>
            <a:r>
              <a:rPr lang="en-GB" sz="2300" b="1" dirty="0">
                <a:solidFill>
                  <a:schemeClr val="accent6">
                    <a:lumMod val="50000"/>
                  </a:schemeClr>
                </a:solidFill>
                <a:cs typeface="Courier New" panose="02070309020205020404" pitchFamily="49" charset="0"/>
              </a:rPr>
              <a:t>DevOps Environment (Terraform, Az Cli, Git, </a:t>
            </a:r>
            <a:r>
              <a:rPr lang="en-GB" sz="2300" b="1" dirty="0" err="1">
                <a:solidFill>
                  <a:schemeClr val="accent6">
                    <a:lumMod val="50000"/>
                  </a:schemeClr>
                </a:solidFill>
                <a:cs typeface="Courier New" panose="02070309020205020404" pitchFamily="49" charset="0"/>
              </a:rPr>
              <a:t>VSCode</a:t>
            </a:r>
            <a:r>
              <a:rPr lang="en-GB" sz="2300" b="1" dirty="0">
                <a:solidFill>
                  <a:schemeClr val="accent6">
                    <a:lumMod val="50000"/>
                  </a:schemeClr>
                </a:solidFill>
                <a:cs typeface="Courier New" panose="02070309020205020404" pitchFamily="49" charset="0"/>
              </a:rPr>
              <a:t>).</a:t>
            </a:r>
          </a:p>
          <a:p>
            <a:pPr marL="342900" indent="-342900">
              <a:spcBef>
                <a:spcPts val="600"/>
              </a:spcBef>
              <a:buFont typeface="Wingdings" panose="05000000000000000000" pitchFamily="2" charset="2"/>
              <a:buChar char="v"/>
            </a:pPr>
            <a:r>
              <a:rPr lang="en-GB" sz="2300" b="1" dirty="0">
                <a:solidFill>
                  <a:schemeClr val="accent6">
                    <a:lumMod val="50000"/>
                  </a:schemeClr>
                </a:solidFill>
                <a:cs typeface="Courier New" panose="02070309020205020404" pitchFamily="49" charset="0"/>
              </a:rPr>
              <a:t>Terraform overview, syntaxes, providers, workflow commands.</a:t>
            </a:r>
          </a:p>
          <a:p>
            <a:pPr marL="342900" indent="-342900">
              <a:spcBef>
                <a:spcPts val="600"/>
              </a:spcBef>
              <a:buFont typeface="Wingdings" panose="05000000000000000000" pitchFamily="2" charset="2"/>
              <a:buChar char="v"/>
            </a:pPr>
            <a:r>
              <a:rPr lang="en-GB" sz="2300" b="1" dirty="0">
                <a:solidFill>
                  <a:schemeClr val="accent6">
                    <a:lumMod val="50000"/>
                  </a:schemeClr>
                </a:solidFill>
                <a:cs typeface="Courier New" panose="02070309020205020404" pitchFamily="49" charset="0"/>
              </a:rPr>
              <a:t>Working with Terraform, Modify, Destroy, taint, import resources.</a:t>
            </a:r>
          </a:p>
          <a:p>
            <a:pPr marL="342900" indent="-342900">
              <a:spcBef>
                <a:spcPts val="600"/>
              </a:spcBef>
              <a:buFont typeface="Wingdings" panose="05000000000000000000" pitchFamily="2" charset="2"/>
              <a:buChar char="v"/>
            </a:pPr>
            <a:r>
              <a:rPr lang="en-GB" sz="2300" b="1" dirty="0">
                <a:solidFill>
                  <a:schemeClr val="accent6">
                    <a:lumMod val="50000"/>
                  </a:schemeClr>
                </a:solidFill>
                <a:cs typeface="Courier New" panose="02070309020205020404" pitchFamily="49" charset="0"/>
              </a:rPr>
              <a:t>Planning and deployment of Multi-tier infrastructure using terraform.</a:t>
            </a:r>
          </a:p>
          <a:p>
            <a:pPr marL="342900" indent="-342900">
              <a:spcBef>
                <a:spcPts val="600"/>
              </a:spcBef>
              <a:buFont typeface="Wingdings" panose="05000000000000000000" pitchFamily="2" charset="2"/>
              <a:buChar char="v"/>
            </a:pPr>
            <a:r>
              <a:rPr lang="en-GB" sz="2300" b="1" dirty="0">
                <a:solidFill>
                  <a:schemeClr val="accent6">
                    <a:lumMod val="50000"/>
                  </a:schemeClr>
                </a:solidFill>
                <a:cs typeface="Courier New" panose="02070309020205020404" pitchFamily="49" charset="0"/>
              </a:rPr>
              <a:t>Input, output variables, interpolation and remote state storage.</a:t>
            </a:r>
          </a:p>
          <a:p>
            <a:pPr marL="342900" indent="-342900">
              <a:spcBef>
                <a:spcPts val="600"/>
              </a:spcBef>
              <a:buFont typeface="Wingdings" panose="05000000000000000000" pitchFamily="2" charset="2"/>
              <a:buChar char="v"/>
            </a:pPr>
            <a:r>
              <a:rPr lang="en-GB" sz="2300" b="1" dirty="0">
                <a:solidFill>
                  <a:schemeClr val="accent6">
                    <a:lumMod val="50000"/>
                  </a:schemeClr>
                </a:solidFill>
                <a:cs typeface="Courier New" panose="02070309020205020404" pitchFamily="49" charset="0"/>
              </a:rPr>
              <a:t>Modules, using local source and remote terraform registry module.</a:t>
            </a:r>
          </a:p>
          <a:p>
            <a:pPr marL="342900" indent="-342900">
              <a:spcBef>
                <a:spcPts val="600"/>
              </a:spcBef>
              <a:buFont typeface="Wingdings" panose="05000000000000000000" pitchFamily="2" charset="2"/>
              <a:buChar char="v"/>
            </a:pPr>
            <a:r>
              <a:rPr lang="en-GB" sz="2300" b="1" dirty="0">
                <a:solidFill>
                  <a:schemeClr val="accent6">
                    <a:lumMod val="50000"/>
                  </a:schemeClr>
                </a:solidFill>
                <a:cs typeface="Courier New" panose="02070309020205020404" pitchFamily="49" charset="0"/>
              </a:rPr>
              <a:t>Implicit, explicit dependencies, dependency graph, workspaces &amp; directories.</a:t>
            </a:r>
          </a:p>
          <a:p>
            <a:pPr marL="342900" indent="-342900">
              <a:spcBef>
                <a:spcPts val="600"/>
              </a:spcBef>
              <a:buFont typeface="Wingdings" panose="05000000000000000000" pitchFamily="2" charset="2"/>
              <a:buChar char="v"/>
            </a:pPr>
            <a:r>
              <a:rPr lang="en-GB" sz="2300" b="1" dirty="0">
                <a:solidFill>
                  <a:schemeClr val="accent6">
                    <a:lumMod val="50000"/>
                  </a:schemeClr>
                </a:solidFill>
                <a:cs typeface="Courier New" panose="02070309020205020404" pitchFamily="49" charset="0"/>
              </a:rPr>
              <a:t>Introduction to Azure DevOps, VCS and upload our code to repo and CI.</a:t>
            </a:r>
          </a:p>
          <a:p>
            <a:pPr marL="342900" indent="-342900">
              <a:spcBef>
                <a:spcPts val="600"/>
              </a:spcBef>
              <a:buFont typeface="Wingdings" panose="05000000000000000000" pitchFamily="2" charset="2"/>
              <a:buChar char="v"/>
            </a:pPr>
            <a:r>
              <a:rPr lang="en-GB" sz="2300" b="1" dirty="0">
                <a:solidFill>
                  <a:schemeClr val="accent6">
                    <a:lumMod val="50000"/>
                  </a:schemeClr>
                </a:solidFill>
                <a:cs typeface="Courier New" panose="02070309020205020404" pitchFamily="49" charset="0"/>
              </a:rPr>
              <a:t>Various ways of managing secrets in Azure &amp; DevOps.</a:t>
            </a:r>
          </a:p>
          <a:p>
            <a:pPr marL="342900" indent="-342900">
              <a:spcBef>
                <a:spcPts val="600"/>
              </a:spcBef>
              <a:buFont typeface="Wingdings" panose="05000000000000000000" pitchFamily="2" charset="2"/>
              <a:buChar char="v"/>
            </a:pPr>
            <a:r>
              <a:rPr lang="en-GB" sz="2300" b="1" dirty="0">
                <a:solidFill>
                  <a:schemeClr val="accent6">
                    <a:lumMod val="50000"/>
                  </a:schemeClr>
                </a:solidFill>
                <a:cs typeface="Courier New" panose="02070309020205020404" pitchFamily="49" charset="0"/>
              </a:rPr>
              <a:t>DevOps using workspace, directories, CICD pipeline triggers &amp; approvals.</a:t>
            </a:r>
          </a:p>
        </p:txBody>
      </p:sp>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7110"/>
            <a:ext cx="10959149" cy="926671"/>
          </a:xfrm>
        </p:spPr>
        <p:txBody>
          <a:bodyPr>
            <a:noAutofit/>
          </a:bodyPr>
          <a:lstStyle/>
          <a:p>
            <a:pPr algn="ctr"/>
            <a:r>
              <a:rPr lang="en-GB" sz="4400" b="1" cap="none" dirty="0"/>
              <a:t>Topic not covered</a:t>
            </a:r>
          </a:p>
        </p:txBody>
      </p:sp>
      <p:sp>
        <p:nvSpPr>
          <p:cNvPr id="3" name="Text Placeholder 2"/>
          <p:cNvSpPr>
            <a:spLocks noGrp="1"/>
          </p:cNvSpPr>
          <p:nvPr>
            <p:ph type="body" idx="1"/>
          </p:nvPr>
        </p:nvSpPr>
        <p:spPr>
          <a:xfrm>
            <a:off x="684212" y="1163782"/>
            <a:ext cx="10959147" cy="4830620"/>
          </a:xfrm>
        </p:spPr>
        <p:txBody>
          <a:bodyPr>
            <a:noAutofit/>
          </a:bodyPr>
          <a:lstStyle/>
          <a:p>
            <a:pPr marL="457200" indent="-457200">
              <a:lnSpc>
                <a:spcPct val="150000"/>
              </a:lnSpc>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Using count and </a:t>
            </a:r>
            <a:r>
              <a:rPr lang="en-GB" sz="2800" b="1" dirty="0" err="1">
                <a:solidFill>
                  <a:schemeClr val="accent6">
                    <a:lumMod val="50000"/>
                  </a:schemeClr>
                </a:solidFill>
                <a:cs typeface="Courier New" panose="02070309020205020404" pitchFamily="49" charset="0"/>
              </a:rPr>
              <a:t>for_each</a:t>
            </a:r>
            <a:r>
              <a:rPr lang="en-GB" sz="2800" b="1" dirty="0">
                <a:solidFill>
                  <a:schemeClr val="accent6">
                    <a:lumMod val="50000"/>
                  </a:schemeClr>
                </a:solidFill>
                <a:cs typeface="Courier New" panose="02070309020205020404" pitchFamily="49" charset="0"/>
              </a:rPr>
              <a:t>.</a:t>
            </a:r>
          </a:p>
          <a:p>
            <a:pPr marL="457200" indent="-457200">
              <a:lnSpc>
                <a:spcPct val="150000"/>
              </a:lnSpc>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Provisioners.</a:t>
            </a:r>
          </a:p>
          <a:p>
            <a:pPr marL="457200" indent="-457200">
              <a:lnSpc>
                <a:spcPct val="150000"/>
              </a:lnSpc>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Terraform v0.13</a:t>
            </a:r>
          </a:p>
        </p:txBody>
      </p:sp>
    </p:spTree>
    <p:extLst>
      <p:ext uri="{BB962C8B-B14F-4D97-AF65-F5344CB8AC3E}">
        <p14:creationId xmlns:p14="http://schemas.microsoft.com/office/powerpoint/2010/main" val="349287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76991"/>
            <a:ext cx="10959149" cy="732708"/>
          </a:xfrm>
        </p:spPr>
        <p:txBody>
          <a:bodyPr>
            <a:noAutofit/>
          </a:bodyPr>
          <a:lstStyle/>
          <a:p>
            <a:pPr algn="ctr"/>
            <a:r>
              <a:rPr lang="en-GB" sz="4400" b="1" cap="none" dirty="0"/>
              <a:t>Tips for debugging code</a:t>
            </a:r>
          </a:p>
        </p:txBody>
      </p:sp>
      <p:sp>
        <p:nvSpPr>
          <p:cNvPr id="3" name="Text Placeholder 2"/>
          <p:cNvSpPr>
            <a:spLocks noGrp="1"/>
          </p:cNvSpPr>
          <p:nvPr>
            <p:ph type="body" idx="1"/>
          </p:nvPr>
        </p:nvSpPr>
        <p:spPr>
          <a:xfrm>
            <a:off x="401782" y="809699"/>
            <a:ext cx="11241579" cy="5380184"/>
          </a:xfrm>
        </p:spPr>
        <p:txBody>
          <a:bodyPr>
            <a:noAutofit/>
          </a:bodyPr>
          <a:lstStyle/>
          <a:p>
            <a:pPr marL="457200" indent="-457200">
              <a:spcBef>
                <a:spcPts val="300"/>
              </a:spcBef>
              <a:spcAft>
                <a:spcPts val="3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Using terraform editor, which highlights the error in code by underlining them.</a:t>
            </a:r>
          </a:p>
          <a:p>
            <a:pPr marL="457200" indent="-457200">
              <a:spcBef>
                <a:spcPts val="300"/>
              </a:spcBef>
              <a:spcAft>
                <a:spcPts val="3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Use bracket colorizer extension.</a:t>
            </a:r>
          </a:p>
          <a:p>
            <a:pPr marL="457200" indent="-457200">
              <a:spcBef>
                <a:spcPts val="300"/>
              </a:spcBef>
              <a:spcAft>
                <a:spcPts val="3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Deploy resource using variable value (name=var.name) and afterward use attribute like azurerm.resource.name.</a:t>
            </a:r>
          </a:p>
          <a:p>
            <a:pPr marL="457200" indent="-457200">
              <a:spcBef>
                <a:spcPts val="300"/>
              </a:spcBef>
              <a:spcAft>
                <a:spcPts val="3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Use dependency graph for debugging.</a:t>
            </a:r>
          </a:p>
          <a:p>
            <a:pPr marL="457200" indent="-457200">
              <a:spcBef>
                <a:spcPts val="300"/>
              </a:spcBef>
              <a:spcAft>
                <a:spcPts val="3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Check the interpolated values using output variable that expected value are passed.</a:t>
            </a:r>
          </a:p>
          <a:p>
            <a:pPr marL="457200" indent="-457200">
              <a:spcBef>
                <a:spcPts val="300"/>
              </a:spcBef>
              <a:spcAft>
                <a:spcPts val="3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Handling workspace, make sure you are working on correct workspace.</a:t>
            </a:r>
          </a:p>
        </p:txBody>
      </p:sp>
    </p:spTree>
    <p:extLst>
      <p:ext uri="{BB962C8B-B14F-4D97-AF65-F5344CB8AC3E}">
        <p14:creationId xmlns:p14="http://schemas.microsoft.com/office/powerpoint/2010/main" val="245893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7110"/>
            <a:ext cx="10959149" cy="691145"/>
          </a:xfrm>
        </p:spPr>
        <p:txBody>
          <a:bodyPr>
            <a:noAutofit/>
          </a:bodyPr>
          <a:lstStyle/>
          <a:p>
            <a:pPr algn="ctr"/>
            <a:r>
              <a:rPr lang="en-GB" sz="4400" b="1" cap="none" dirty="0"/>
              <a:t>Suggested Practice labs.</a:t>
            </a:r>
          </a:p>
        </p:txBody>
      </p:sp>
      <p:sp>
        <p:nvSpPr>
          <p:cNvPr id="3" name="Text Placeholder 2"/>
          <p:cNvSpPr>
            <a:spLocks noGrp="1"/>
          </p:cNvSpPr>
          <p:nvPr>
            <p:ph type="body" idx="1"/>
          </p:nvPr>
        </p:nvSpPr>
        <p:spPr>
          <a:xfrm>
            <a:off x="684214" y="928255"/>
            <a:ext cx="10959147" cy="5334000"/>
          </a:xfrm>
        </p:spPr>
        <p:txBody>
          <a:bodyPr>
            <a:noAutofit/>
          </a:bodyPr>
          <a:lstStyle/>
          <a:p>
            <a:pPr marL="457200" indent="-457200">
              <a:lnSpc>
                <a:spcPct val="150000"/>
              </a:lnSpc>
              <a:spcBef>
                <a:spcPts val="300"/>
              </a:spcBef>
              <a:spcAft>
                <a:spcPts val="3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Managed identity, providers, backend.</a:t>
            </a:r>
          </a:p>
          <a:p>
            <a:pPr marL="457200" indent="-457200">
              <a:lnSpc>
                <a:spcPct val="150000"/>
              </a:lnSpc>
              <a:spcBef>
                <a:spcPts val="300"/>
              </a:spcBef>
              <a:spcAft>
                <a:spcPts val="3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Deploy private agent host using managed identity in devops.</a:t>
            </a:r>
          </a:p>
          <a:p>
            <a:pPr marL="457200" indent="-457200">
              <a:lnSpc>
                <a:spcPct val="150000"/>
              </a:lnSpc>
              <a:spcBef>
                <a:spcPts val="300"/>
              </a:spcBef>
              <a:spcAft>
                <a:spcPts val="3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How to work with multiple providers for same cloud type?</a:t>
            </a:r>
          </a:p>
          <a:p>
            <a:pPr marL="457200" indent="-457200">
              <a:lnSpc>
                <a:spcPct val="150000"/>
              </a:lnSpc>
              <a:spcBef>
                <a:spcPts val="300"/>
              </a:spcBef>
              <a:spcAft>
                <a:spcPts val="3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How to work with multiple providers for different public cloud?</a:t>
            </a:r>
          </a:p>
          <a:p>
            <a:pPr marL="457200" indent="-457200">
              <a:lnSpc>
                <a:spcPct val="150000"/>
              </a:lnSpc>
              <a:spcBef>
                <a:spcPts val="300"/>
              </a:spcBef>
              <a:spcAft>
                <a:spcPts val="3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Split the code in to multiple small configurations and import/ export the state files output for interpolation.</a:t>
            </a:r>
          </a:p>
        </p:txBody>
      </p:sp>
    </p:spTree>
    <p:extLst>
      <p:ext uri="{BB962C8B-B14F-4D97-AF65-F5344CB8AC3E}">
        <p14:creationId xmlns:p14="http://schemas.microsoft.com/office/powerpoint/2010/main" val="229849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7110"/>
            <a:ext cx="10959149" cy="691145"/>
          </a:xfrm>
        </p:spPr>
        <p:txBody>
          <a:bodyPr>
            <a:noAutofit/>
          </a:bodyPr>
          <a:lstStyle/>
          <a:p>
            <a:pPr algn="ctr"/>
            <a:r>
              <a:rPr lang="en-GB" sz="4400" b="1" cap="none" dirty="0"/>
              <a:t>Some useful links</a:t>
            </a:r>
          </a:p>
        </p:txBody>
      </p:sp>
      <p:sp>
        <p:nvSpPr>
          <p:cNvPr id="3" name="Text Placeholder 2"/>
          <p:cNvSpPr>
            <a:spLocks noGrp="1"/>
          </p:cNvSpPr>
          <p:nvPr>
            <p:ph type="body" idx="1"/>
          </p:nvPr>
        </p:nvSpPr>
        <p:spPr>
          <a:xfrm>
            <a:off x="684214" y="928255"/>
            <a:ext cx="10959147" cy="5334000"/>
          </a:xfrm>
        </p:spPr>
        <p:txBody>
          <a:bodyPr>
            <a:noAutofit/>
          </a:bodyPr>
          <a:lstStyle/>
          <a:p>
            <a:pPr marL="457200" indent="-457200">
              <a:spcBef>
                <a:spcPts val="600"/>
              </a:spcBef>
              <a:buFont typeface="Wingdings" panose="05000000000000000000" pitchFamily="2" charset="2"/>
              <a:buChar char="v"/>
            </a:pPr>
            <a:r>
              <a:rPr lang="en-GB" sz="2800" b="1" dirty="0">
                <a:solidFill>
                  <a:schemeClr val="accent6">
                    <a:lumMod val="50000"/>
                  </a:schemeClr>
                </a:solidFill>
                <a:cs typeface="Courier New" panose="02070309020205020404" pitchFamily="49" charset="0"/>
                <a:hlinkClick r:id="rId3"/>
              </a:rPr>
              <a:t>https://www.terraform.io/docs/providers/azurerm/index.html#argument-reference</a:t>
            </a:r>
            <a:endParaRPr lang="en-GB" sz="2800" b="1" dirty="0">
              <a:solidFill>
                <a:schemeClr val="accent6">
                  <a:lumMod val="50000"/>
                </a:schemeClr>
              </a:solidFill>
              <a:cs typeface="Courier New" panose="02070309020205020404" pitchFamily="49" charset="0"/>
            </a:endParaRPr>
          </a:p>
          <a:p>
            <a:pPr marL="457200" indent="-457200">
              <a:spcBef>
                <a:spcPts val="600"/>
              </a:spcBef>
              <a:buFont typeface="Wingdings" panose="05000000000000000000" pitchFamily="2" charset="2"/>
              <a:buChar char="v"/>
            </a:pPr>
            <a:r>
              <a:rPr lang="en-GB" sz="2800" b="1" dirty="0">
                <a:hlinkClick r:id="rId4"/>
              </a:rPr>
              <a:t>https://learn.hashicorp.com/tutorials/terraform/associate-quesions</a:t>
            </a:r>
            <a:endParaRPr lang="en-GB" sz="2800" b="1" dirty="0">
              <a:solidFill>
                <a:schemeClr val="accent6">
                  <a:lumMod val="50000"/>
                </a:schemeClr>
              </a:solidFill>
              <a:cs typeface="Courier New" panose="02070309020205020404" pitchFamily="49" charset="0"/>
            </a:endParaRPr>
          </a:p>
          <a:p>
            <a:pPr marL="457200" indent="-457200">
              <a:spcBef>
                <a:spcPts val="600"/>
              </a:spcBef>
              <a:buFont typeface="Wingdings" panose="05000000000000000000" pitchFamily="2" charset="2"/>
              <a:buChar char="v"/>
            </a:pPr>
            <a:r>
              <a:rPr lang="en-GB" sz="2800" b="1" dirty="0">
                <a:solidFill>
                  <a:schemeClr val="accent6">
                    <a:lumMod val="50000"/>
                  </a:schemeClr>
                </a:solidFill>
                <a:cs typeface="Courier New" panose="02070309020205020404" pitchFamily="49" charset="0"/>
                <a:hlinkClick r:id="rId5"/>
              </a:rPr>
              <a:t>https://learn.hashicorp.com/tutorials/terraform/associate-study</a:t>
            </a:r>
            <a:endParaRPr lang="en-GB" sz="2800" b="1" dirty="0">
              <a:solidFill>
                <a:schemeClr val="accent6">
                  <a:lumMod val="50000"/>
                </a:schemeClr>
              </a:solidFill>
              <a:cs typeface="Courier New" panose="02070309020205020404" pitchFamily="49" charset="0"/>
            </a:endParaRPr>
          </a:p>
          <a:p>
            <a:pPr marL="457200" indent="-457200">
              <a:spcBef>
                <a:spcPts val="600"/>
              </a:spcBef>
              <a:buFont typeface="Wingdings" panose="05000000000000000000" pitchFamily="2" charset="2"/>
              <a:buChar char="v"/>
            </a:pPr>
            <a:r>
              <a:rPr lang="en-GB" sz="2800" b="1" dirty="0">
                <a:solidFill>
                  <a:schemeClr val="accent6">
                    <a:lumMod val="50000"/>
                  </a:schemeClr>
                </a:solidFill>
                <a:cs typeface="Courier New" panose="02070309020205020404" pitchFamily="49" charset="0"/>
                <a:hlinkClick r:id="rId6"/>
              </a:rPr>
              <a:t>https://docs.microsoft.com/en-us/learn/certifications/exams/az-400#certification-exams</a:t>
            </a:r>
            <a:endParaRPr lang="en-GB" sz="2800" b="1" dirty="0">
              <a:solidFill>
                <a:schemeClr val="accent6">
                  <a:lumMod val="50000"/>
                </a:schemeClr>
              </a:solidFill>
              <a:cs typeface="Courier New" panose="02070309020205020404" pitchFamily="49" charset="0"/>
            </a:endParaRPr>
          </a:p>
          <a:p>
            <a:pPr marL="457200" indent="-457200">
              <a:spcBef>
                <a:spcPts val="600"/>
              </a:spcBef>
              <a:buFont typeface="Wingdings" panose="05000000000000000000" pitchFamily="2" charset="2"/>
              <a:buChar char="v"/>
            </a:pPr>
            <a:r>
              <a:rPr lang="en-GB" sz="2800" b="1" dirty="0">
                <a:solidFill>
                  <a:schemeClr val="accent6">
                    <a:lumMod val="50000"/>
                  </a:schemeClr>
                </a:solidFill>
                <a:cs typeface="Courier New" panose="02070309020205020404" pitchFamily="49" charset="0"/>
                <a:hlinkClick r:id="rId7"/>
              </a:rPr>
              <a:t>https://docs.microsoft.com/en-us/azure/devops/pipelines/release/?view=azure-devops</a:t>
            </a:r>
            <a:endParaRPr lang="en-GB" sz="2800" b="1" dirty="0">
              <a:solidFill>
                <a:schemeClr val="accent6">
                  <a:lumMod val="50000"/>
                </a:schemeClr>
              </a:solidFill>
              <a:cs typeface="Courier New" panose="02070309020205020404" pitchFamily="49" charset="0"/>
            </a:endParaRPr>
          </a:p>
          <a:p>
            <a:pPr>
              <a:spcBef>
                <a:spcPts val="600"/>
              </a:spcBef>
            </a:pPr>
            <a:endParaRPr lang="en-GB" sz="2800" b="1" dirty="0">
              <a:solidFill>
                <a:schemeClr val="accent6">
                  <a:lumMod val="50000"/>
                </a:schemeClr>
              </a:solidFill>
              <a:cs typeface="Courier New" panose="02070309020205020404" pitchFamily="49" charset="0"/>
            </a:endParaRPr>
          </a:p>
        </p:txBody>
      </p:sp>
    </p:spTree>
    <p:extLst>
      <p:ext uri="{BB962C8B-B14F-4D97-AF65-F5344CB8AC3E}">
        <p14:creationId xmlns:p14="http://schemas.microsoft.com/office/powerpoint/2010/main" val="420668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Thank you</a:t>
            </a:r>
          </a:p>
        </p:txBody>
      </p:sp>
    </p:spTree>
    <p:extLst>
      <p:ext uri="{BB962C8B-B14F-4D97-AF65-F5344CB8AC3E}">
        <p14:creationId xmlns:p14="http://schemas.microsoft.com/office/powerpoint/2010/main" val="204469039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4630</TotalTime>
  <Words>1010</Words>
  <Application>Microsoft Office PowerPoint</Application>
  <PresentationFormat>Widescreen</PresentationFormat>
  <Paragraphs>81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Century Gothic</vt:lpstr>
      <vt:lpstr>Wingdings</vt:lpstr>
      <vt:lpstr>Wingdings 3</vt:lpstr>
      <vt:lpstr>Slice</vt:lpstr>
      <vt:lpstr>Infrastructure Automation with Terraform &amp; Azure Devops on Azure cloud</vt:lpstr>
      <vt:lpstr>Wrap up and next steps  Section 10</vt:lpstr>
      <vt:lpstr>Topic Covered</vt:lpstr>
      <vt:lpstr>Topic not covered</vt:lpstr>
      <vt:lpstr>Tips for debugging code</vt:lpstr>
      <vt:lpstr>Suggested Practice labs.</vt:lpstr>
      <vt:lpstr>Some useful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110</cp:revision>
  <dcterms:created xsi:type="dcterms:W3CDTF">2020-07-06T15:04:00Z</dcterms:created>
  <dcterms:modified xsi:type="dcterms:W3CDTF">2020-09-09T11:50:17Z</dcterms:modified>
</cp:coreProperties>
</file>