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11"/>
  </p:notesMasterIdLst>
  <p:handoutMasterIdLst>
    <p:handoutMasterId r:id="rId12"/>
  </p:handoutMasterIdLst>
  <p:sldIdLst>
    <p:sldId id="282" r:id="rId5"/>
    <p:sldId id="283" r:id="rId6"/>
    <p:sldId id="284" r:id="rId7"/>
    <p:sldId id="294" r:id="rId8"/>
    <p:sldId id="295"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8" d="100"/>
          <a:sy n="98" d="100"/>
        </p:scale>
        <p:origin x="54" y="6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5/9/2024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5/9/2024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18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5/9/2024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51421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5/9/2024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376440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83216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7300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11098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64412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672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5/9/2024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0408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5/9/2024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7069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5/9/2024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94989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5/9/2024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5/9/2024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6820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5/9/2024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03883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5/9/2024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64687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5/9/2024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98786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5/9/2024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427103494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2417303"/>
          </a:xfrm>
        </p:spPr>
        <p:txBody>
          <a:bodyPr/>
          <a:lstStyle/>
          <a:p>
            <a:pPr algn="ctr"/>
            <a:r>
              <a:rPr lang="en-US" sz="2400" dirty="0">
                <a:latin typeface="Times New Roman"/>
                <a:ea typeface="+mj-lt"/>
                <a:cs typeface="+mj-lt"/>
              </a:rPr>
              <a:t> </a:t>
            </a:r>
            <a:br>
              <a:rPr lang="en-US" sz="2400" dirty="0">
                <a:latin typeface="Times New Roman"/>
                <a:ea typeface="+mj-lt"/>
                <a:cs typeface="Helvetica"/>
              </a:rPr>
            </a:br>
            <a:r>
              <a:rPr lang="en-US" sz="4400" dirty="0">
                <a:latin typeface="Times New Roman"/>
                <a:ea typeface="+mj-lt"/>
                <a:cs typeface="Helvetica"/>
              </a:rPr>
              <a:t>Bike-Sharing Demand Analysis</a:t>
            </a:r>
            <a:endParaRPr lang="en-US" sz="4400" dirty="0">
              <a:latin typeface="Times New Roman"/>
              <a:ea typeface="+mj-lt"/>
              <a:cs typeface="+mj-lt"/>
            </a:endParaRPr>
          </a:p>
          <a:p>
            <a:endParaRPr lang="en-US" sz="2400" dirty="0">
              <a:latin typeface="Times New Roman"/>
              <a:cs typeface="Times New Roman"/>
            </a:endParaRPr>
          </a:p>
          <a:p>
            <a:endParaRPr lang="en-US" sz="2400" dirty="0">
              <a:latin typeface="Times New Roman"/>
              <a:cs typeface="Times New Roman"/>
            </a:endParaRP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3253236"/>
            <a:ext cx="11090274" cy="3079302"/>
          </a:xfrm>
        </p:spPr>
        <p:txBody>
          <a:bodyPr vert="horz" wrap="square" lIns="0" tIns="0" rIns="0" bIns="0" rtlCol="0" anchor="t">
            <a:normAutofit/>
          </a:bodyPr>
          <a:lstStyle/>
          <a:p>
            <a:pPr algn="ctr">
              <a:lnSpc>
                <a:spcPct val="100000"/>
              </a:lnSpc>
            </a:pPr>
            <a:r>
              <a:rPr lang="en-US" sz="2400" dirty="0">
                <a:latin typeface="Times New Roman"/>
                <a:ea typeface="+mn-lt"/>
                <a:cs typeface="+mn-lt"/>
              </a:rPr>
              <a:t>TEAM MEMBERS</a:t>
            </a:r>
            <a:endParaRPr lang="en-US" sz="2400">
              <a:latin typeface="Times New Roman"/>
              <a:cs typeface="Times New Roman"/>
            </a:endParaRPr>
          </a:p>
          <a:p>
            <a:pPr algn="ctr">
              <a:lnSpc>
                <a:spcPct val="100000"/>
              </a:lnSpc>
            </a:pPr>
            <a:r>
              <a:rPr lang="en-US" sz="2400" dirty="0">
                <a:latin typeface="Times New Roman"/>
                <a:ea typeface="+mn-lt"/>
                <a:cs typeface="+mn-lt"/>
              </a:rPr>
              <a:t>RAGHAVENDRA N (20201ISB0014)</a:t>
            </a:r>
          </a:p>
          <a:p>
            <a:pPr algn="ctr">
              <a:lnSpc>
                <a:spcPct val="100000"/>
              </a:lnSpc>
            </a:pPr>
            <a:r>
              <a:rPr lang="en-US" sz="2400" dirty="0">
                <a:latin typeface="Times New Roman"/>
                <a:cs typeface="Times New Roman"/>
              </a:rPr>
              <a:t>NISHANTH J (20201ISB0015)</a:t>
            </a:r>
          </a:p>
          <a:p>
            <a:pPr algn="ctr">
              <a:lnSpc>
                <a:spcPct val="100000"/>
              </a:lnSpc>
            </a:pPr>
            <a:r>
              <a:rPr lang="en-US" sz="2400" dirty="0">
                <a:latin typeface="Times New Roman"/>
                <a:cs typeface="Times New Roman"/>
              </a:rPr>
              <a:t>YESHWANTH S GOWDA(20201ISB0016)</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2427816" y="1520825"/>
            <a:ext cx="9213320" cy="1333057"/>
          </a:xfrm>
        </p:spPr>
        <p:txBody>
          <a:bodyPr vert="horz" wrap="square" lIns="0" tIns="0" rIns="0" bIns="0" rtlCol="0" anchor="t" anchorCtr="0">
            <a:normAutofit/>
          </a:bodyPr>
          <a:lstStyle/>
          <a:p>
            <a:pPr>
              <a:lnSpc>
                <a:spcPct val="100000"/>
              </a:lnSpc>
            </a:pPr>
            <a:r>
              <a:rPr lang="en-US" sz="4800"/>
              <a:t>PROBLEM STATEMENT</a:t>
            </a:r>
          </a:p>
          <a:p>
            <a:pPr>
              <a:lnSpc>
                <a:spcPct val="100000"/>
              </a:lnSpc>
            </a:pPr>
            <a:endParaRPr lang="en-US" sz="480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477270" y="2365627"/>
            <a:ext cx="9227244" cy="3727198"/>
          </a:xfrm>
        </p:spPr>
        <p:txBody>
          <a:bodyPr vert="horz" wrap="square" lIns="0" tIns="0" rIns="0" bIns="0" rtlCol="0" anchor="t">
            <a:normAutofit/>
          </a:bodyPr>
          <a:lstStyle/>
          <a:p>
            <a:pPr marL="457200" indent="-228600">
              <a:spcAft>
                <a:spcPts val="800"/>
              </a:spcAft>
              <a:buFont typeface="Arial" panose="020B0604020202020204" pitchFamily="34" charset="0"/>
              <a:buChar char="•"/>
            </a:pPr>
            <a:r>
              <a:rPr lang="en-US" sz="1700">
                <a:solidFill>
                  <a:schemeClr val="tx1">
                    <a:alpha val="60000"/>
                  </a:schemeClr>
                </a:solidFill>
              </a:rPr>
              <a:t>Aims to accurately forecast the demand for its bike-sharing service across diverse locations.</a:t>
            </a:r>
          </a:p>
          <a:p>
            <a:pPr marL="457200" indent="-228600">
              <a:spcAft>
                <a:spcPts val="800"/>
              </a:spcAft>
              <a:buFont typeface="Arial" panose="020B0604020202020204" pitchFamily="34" charset="0"/>
              <a:buChar char="•"/>
            </a:pPr>
            <a:r>
              <a:rPr lang="en-US" sz="1700">
                <a:solidFill>
                  <a:schemeClr val="tx1">
                    <a:alpha val="60000"/>
                  </a:schemeClr>
                </a:solidFill>
              </a:rPr>
              <a:t>Accurate prediction is essential for effective planning of bicycles, stations, and maintenance personnel.</a:t>
            </a:r>
          </a:p>
          <a:p>
            <a:pPr marL="457200" indent="-228600">
              <a:spcAft>
                <a:spcPts val="800"/>
              </a:spcAft>
              <a:buFont typeface="Arial" panose="020B0604020202020204" pitchFamily="34" charset="0"/>
              <a:buChar char="•"/>
            </a:pPr>
            <a:r>
              <a:rPr lang="en-US" sz="1700">
                <a:solidFill>
                  <a:schemeClr val="tx1">
                    <a:alpha val="60000"/>
                  </a:schemeClr>
                </a:solidFill>
              </a:rPr>
              <a:t>Demand for bike-sharing is influenced by multiple factors including season, weather conditions, weekdays, holidays, etc., necessitating the development of a reliable forecasting system for optimal resource allocation and customer satisfaction.</a:t>
            </a:r>
            <a:br>
              <a:rPr lang="en-US" sz="1700">
                <a:solidFill>
                  <a:schemeClr val="tx1">
                    <a:alpha val="60000"/>
                  </a:schemeClr>
                </a:solidFill>
              </a:rPr>
            </a:br>
            <a:endParaRPr lang="en-US" sz="1700">
              <a:solidFill>
                <a:schemeClr val="tx1">
                  <a:alpha val="60000"/>
                </a:schemeClr>
              </a:solidFill>
            </a:endParaRPr>
          </a:p>
          <a:p>
            <a:pPr indent="-228600">
              <a:spcAft>
                <a:spcPts val="800"/>
              </a:spcAft>
              <a:buFont typeface="Arial" panose="020B0604020202020204" pitchFamily="34" charset="0"/>
              <a:buChar char="•"/>
            </a:pPr>
            <a:endParaRPr lang="en-US" sz="1700">
              <a:solidFill>
                <a:schemeClr val="tx1">
                  <a:alpha val="60000"/>
                </a:schemeClr>
              </a:solidFill>
            </a:endParaRPr>
          </a:p>
        </p:txBody>
      </p:sp>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3359149" y="1520825"/>
            <a:ext cx="8281987" cy="1333057"/>
          </a:xfrm>
        </p:spPr>
        <p:txBody>
          <a:bodyPr vert="horz" wrap="square" lIns="0" tIns="0" rIns="0" bIns="0" rtlCol="0" anchor="t" anchorCtr="0">
            <a:normAutofit/>
          </a:bodyPr>
          <a:lstStyle/>
          <a:p>
            <a:pPr>
              <a:lnSpc>
                <a:spcPct val="100000"/>
              </a:lnSpc>
            </a:pPr>
            <a:r>
              <a:rPr lang="en-US" sz="4800"/>
              <a:t>MOTIVATION </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376604" y="2478516"/>
            <a:ext cx="8908920" cy="3106310"/>
          </a:xfrm>
        </p:spPr>
        <p:txBody>
          <a:bodyPr vert="horz" wrap="square" lIns="0" tIns="0" rIns="0" bIns="0" rtlCol="0" anchor="t">
            <a:normAutofit/>
          </a:bodyPr>
          <a:lstStyle/>
          <a:p>
            <a:pPr>
              <a:lnSpc>
                <a:spcPct val="100000"/>
              </a:lnSpc>
            </a:pPr>
            <a:r>
              <a:rPr lang="en-US" sz="1400" b="1">
                <a:solidFill>
                  <a:schemeClr val="tx1">
                    <a:alpha val="60000"/>
                  </a:schemeClr>
                </a:solidFill>
              </a:rPr>
              <a:t>Optimal Resource Allocation:</a:t>
            </a:r>
            <a:r>
              <a:rPr lang="en-US" sz="1400">
                <a:solidFill>
                  <a:schemeClr val="tx1">
                    <a:alpha val="60000"/>
                  </a:schemeClr>
                </a:solidFill>
              </a:rPr>
              <a:t> By accurately anticipating demand, We can efficiently allocate resources such as bicycles, stations, and maintenance personnel. This ensures that they have the right number of bikes available at each location, preventing shortages during peak times and minimizing excess capacity during off-peak periods.</a:t>
            </a:r>
          </a:p>
          <a:p>
            <a:pPr>
              <a:lnSpc>
                <a:spcPct val="100000"/>
              </a:lnSpc>
            </a:pPr>
            <a:r>
              <a:rPr lang="en-US" sz="1400" b="1">
                <a:solidFill>
                  <a:schemeClr val="tx1">
                    <a:alpha val="60000"/>
                  </a:schemeClr>
                </a:solidFill>
              </a:rPr>
              <a:t>Enhanced Customer Experience:</a:t>
            </a:r>
            <a:r>
              <a:rPr lang="en-US" sz="1400">
                <a:solidFill>
                  <a:schemeClr val="tx1">
                    <a:alpha val="60000"/>
                  </a:schemeClr>
                </a:solidFill>
              </a:rPr>
              <a:t> Anticipating demand enables  to provide a seamless and reliable service to its customers , and it can can meet customer expectations for convenient and accessible transportation options. This contributes to overall customer satisfaction and loyalty to the respective company .</a:t>
            </a:r>
          </a:p>
          <a:p>
            <a:pPr>
              <a:lnSpc>
                <a:spcPct val="100000"/>
              </a:lnSpc>
            </a:pPr>
            <a:r>
              <a:rPr lang="en-US" sz="1400" b="1">
                <a:solidFill>
                  <a:schemeClr val="tx1">
                    <a:alpha val="60000"/>
                  </a:schemeClr>
                </a:solidFill>
              </a:rPr>
              <a:t>Operational Efficiency:</a:t>
            </a:r>
            <a:r>
              <a:rPr lang="en-US" sz="1400">
                <a:solidFill>
                  <a:schemeClr val="tx1">
                    <a:alpha val="60000"/>
                  </a:schemeClr>
                </a:solidFill>
              </a:rPr>
              <a:t> Predicting demand allows us to streamline its operations and reduce unnecessary costs.</a:t>
            </a:r>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B9DC-4DAF-B289-E028-266AF981D65C}"/>
              </a:ext>
            </a:extLst>
          </p:cNvPr>
          <p:cNvSpPr>
            <a:spLocks noGrp="1"/>
          </p:cNvSpPr>
          <p:nvPr>
            <p:ph type="title"/>
          </p:nvPr>
        </p:nvSpPr>
        <p:spPr>
          <a:xfrm>
            <a:off x="550862" y="498474"/>
            <a:ext cx="9437383" cy="1450217"/>
          </a:xfrm>
        </p:spPr>
        <p:txBody>
          <a:bodyPr/>
          <a:lstStyle/>
          <a:p>
            <a:r>
              <a:rPr lang="en-US">
                <a:ea typeface="+mj-lt"/>
                <a:cs typeface="+mj-lt"/>
              </a:rPr>
              <a:t>DATASET USED FOR VISUALIZATION</a:t>
            </a:r>
            <a:endParaRPr lang="en-US"/>
          </a:p>
        </p:txBody>
      </p:sp>
      <p:sp>
        <p:nvSpPr>
          <p:cNvPr id="3" name="Content Placeholder 2">
            <a:extLst>
              <a:ext uri="{FF2B5EF4-FFF2-40B4-BE49-F238E27FC236}">
                <a16:creationId xmlns:a16="http://schemas.microsoft.com/office/drawing/2014/main" id="{62F9C4C2-C7B1-1F2D-C9CD-1C5CB85BCA0B}"/>
              </a:ext>
            </a:extLst>
          </p:cNvPr>
          <p:cNvSpPr>
            <a:spLocks noGrp="1"/>
          </p:cNvSpPr>
          <p:nvPr>
            <p:ph idx="1"/>
          </p:nvPr>
        </p:nvSpPr>
        <p:spPr>
          <a:xfrm>
            <a:off x="553121" y="1858447"/>
            <a:ext cx="9933717" cy="4224217"/>
          </a:xfrm>
        </p:spPr>
        <p:txBody>
          <a:bodyPr vert="horz" lIns="91440" tIns="45720" rIns="91440" bIns="45720" rtlCol="0" anchor="t">
            <a:normAutofit/>
          </a:bodyPr>
          <a:lstStyle/>
          <a:p>
            <a:pPr marL="0" indent="0">
              <a:buNone/>
            </a:pPr>
            <a:r>
              <a:rPr lang="en-US" dirty="0">
                <a:ea typeface="+mn-lt"/>
                <a:cs typeface="+mn-lt"/>
              </a:rPr>
              <a:t>                  </a:t>
            </a:r>
            <a:r>
              <a:rPr lang="en-US" b="1" dirty="0">
                <a:ea typeface="+mn-lt"/>
                <a:cs typeface="+mn-lt"/>
              </a:rPr>
              <a:t>    LYFT_BIKE_DEMAND_ANALYSIS</a:t>
            </a:r>
          </a:p>
          <a:p>
            <a:r>
              <a:rPr lang="en-US" dirty="0">
                <a:ea typeface="+mn-lt"/>
                <a:cs typeface="+mn-lt"/>
              </a:rPr>
              <a:t>Using data visualization to understand what factors affect the number of bike trips. Make a predictive model to predict the number of trips in a particular hour slot, depending on the environmental conditions. </a:t>
            </a:r>
            <a:endParaRPr lang="en-US"/>
          </a:p>
        </p:txBody>
      </p:sp>
      <p:sp>
        <p:nvSpPr>
          <p:cNvPr id="4" name="Date Placeholder 3">
            <a:extLst>
              <a:ext uri="{FF2B5EF4-FFF2-40B4-BE49-F238E27FC236}">
                <a16:creationId xmlns:a16="http://schemas.microsoft.com/office/drawing/2014/main" id="{5B1C0333-A6BE-6AE0-3999-928528C292A0}"/>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230525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5567-D128-3638-C6AF-689B12EB9620}"/>
              </a:ext>
            </a:extLst>
          </p:cNvPr>
          <p:cNvSpPr>
            <a:spLocks noGrp="1"/>
          </p:cNvSpPr>
          <p:nvPr>
            <p:ph type="title"/>
          </p:nvPr>
        </p:nvSpPr>
        <p:spPr>
          <a:xfrm>
            <a:off x="579084" y="460845"/>
            <a:ext cx="10462791" cy="1487846"/>
          </a:xfrm>
        </p:spPr>
        <p:txBody>
          <a:bodyPr/>
          <a:lstStyle/>
          <a:p>
            <a:r>
              <a:rPr lang="en-US">
                <a:ea typeface="+mj-lt"/>
                <a:cs typeface="+mj-lt"/>
              </a:rPr>
              <a:t>                       LIBRARIES</a:t>
            </a:r>
            <a:endParaRPr lang="en-US"/>
          </a:p>
        </p:txBody>
      </p:sp>
      <p:sp>
        <p:nvSpPr>
          <p:cNvPr id="3" name="Content Placeholder 2">
            <a:extLst>
              <a:ext uri="{FF2B5EF4-FFF2-40B4-BE49-F238E27FC236}">
                <a16:creationId xmlns:a16="http://schemas.microsoft.com/office/drawing/2014/main" id="{8F19A9BD-0588-38E3-CA5F-D0A8424EA1E0}"/>
              </a:ext>
            </a:extLst>
          </p:cNvPr>
          <p:cNvSpPr>
            <a:spLocks noGrp="1"/>
          </p:cNvSpPr>
          <p:nvPr>
            <p:ph idx="1"/>
          </p:nvPr>
        </p:nvSpPr>
        <p:spPr>
          <a:xfrm>
            <a:off x="581343" y="1717336"/>
            <a:ext cx="10912088" cy="4365328"/>
          </a:xfrm>
        </p:spPr>
        <p:txBody>
          <a:bodyPr vert="horz" lIns="91440" tIns="45720" rIns="91440" bIns="45720" rtlCol="0" anchor="t">
            <a:normAutofit/>
          </a:bodyPr>
          <a:lstStyle/>
          <a:p>
            <a:pPr marL="342900" indent="-342900">
              <a:lnSpc>
                <a:spcPct val="100000"/>
              </a:lnSpc>
              <a:buFont typeface="Arial,Sans-Serif" panose="020B0604020202020204" pitchFamily="34" charset="0"/>
            </a:pPr>
            <a:r>
              <a:rPr lang="en-US" sz="2400" b="1" dirty="0">
                <a:latin typeface="Times New Roman"/>
                <a:cs typeface="Times New Roman"/>
              </a:rPr>
              <a:t>Pandas Library </a:t>
            </a:r>
            <a:r>
              <a:rPr lang="en-US" sz="2400" dirty="0">
                <a:latin typeface="Times New Roman"/>
                <a:cs typeface="Times New Roman"/>
              </a:rPr>
              <a:t>: We are leveraging the Pandas library for data manipulation and analysis.</a:t>
            </a:r>
          </a:p>
          <a:p>
            <a:pPr marL="342900" indent="-342900">
              <a:lnSpc>
                <a:spcPct val="100000"/>
              </a:lnSpc>
              <a:buFont typeface="Arial,Sans-Serif" panose="020B0604020202020204" pitchFamily="34" charset="0"/>
            </a:pPr>
            <a:r>
              <a:rPr lang="en-US" sz="2400" b="1" dirty="0">
                <a:latin typeface="Times New Roman"/>
                <a:cs typeface="Times New Roman"/>
              </a:rPr>
              <a:t>Matplotlib and Seaborn</a:t>
            </a:r>
            <a:r>
              <a:rPr lang="en-US" sz="2400" dirty="0">
                <a:latin typeface="Times New Roman"/>
                <a:cs typeface="Times New Roman"/>
              </a:rPr>
              <a:t> : We are using Matplotlib and Seaborn for creating insightful visual representations.</a:t>
            </a:r>
          </a:p>
          <a:p>
            <a:pPr marL="342900" indent="-342900">
              <a:lnSpc>
                <a:spcPct val="100000"/>
              </a:lnSpc>
              <a:buFont typeface="Arial,Sans-Serif" panose="020B0604020202020204" pitchFamily="34" charset="0"/>
            </a:pPr>
            <a:r>
              <a:rPr lang="en-US" sz="2400" b="1" dirty="0">
                <a:latin typeface="Times New Roman"/>
                <a:cs typeface="Times New Roman"/>
              </a:rPr>
              <a:t>Interactive Visualizations</a:t>
            </a:r>
            <a:r>
              <a:rPr lang="en-US" sz="2400" dirty="0">
                <a:latin typeface="Times New Roman"/>
                <a:cs typeface="Times New Roman"/>
              </a:rPr>
              <a:t> : Our project also explores interactive visualization frameworks for engaging presentations.</a:t>
            </a:r>
          </a:p>
        </p:txBody>
      </p:sp>
      <p:sp>
        <p:nvSpPr>
          <p:cNvPr id="4" name="Date Placeholder 3">
            <a:extLst>
              <a:ext uri="{FF2B5EF4-FFF2-40B4-BE49-F238E27FC236}">
                <a16:creationId xmlns:a16="http://schemas.microsoft.com/office/drawing/2014/main" id="{365D45D1-22D3-EED6-91A3-27163C8DA616}"/>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76084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93AA38-9D50-B323-3740-1924F6846400}"/>
              </a:ext>
            </a:extLst>
          </p:cNvPr>
          <p:cNvSpPr>
            <a:spLocks noGrp="1"/>
          </p:cNvSpPr>
          <p:nvPr>
            <p:ph type="dt" sz="half" idx="10"/>
          </p:nvPr>
        </p:nvSpPr>
        <p:spPr/>
        <p:txBody>
          <a:bodyPr/>
          <a:lstStyle/>
          <a:p>
            <a:r>
              <a:rPr lang="en-US"/>
              <a:t>20XX</a:t>
            </a:r>
            <a:endParaRPr lang="en-US" dirty="0"/>
          </a:p>
        </p:txBody>
      </p:sp>
      <p:sp>
        <p:nvSpPr>
          <p:cNvPr id="8" name="Title 7">
            <a:extLst>
              <a:ext uri="{FF2B5EF4-FFF2-40B4-BE49-F238E27FC236}">
                <a16:creationId xmlns:a16="http://schemas.microsoft.com/office/drawing/2014/main" id="{AED673F5-5B76-FBAD-DCC4-1A77F6EF4FF7}"/>
              </a:ext>
            </a:extLst>
          </p:cNvPr>
          <p:cNvSpPr>
            <a:spLocks noGrp="1"/>
          </p:cNvSpPr>
          <p:nvPr>
            <p:ph type="title"/>
          </p:nvPr>
        </p:nvSpPr>
        <p:spPr>
          <a:xfrm>
            <a:off x="550862" y="460845"/>
            <a:ext cx="10942569" cy="5636512"/>
          </a:xfrm>
        </p:spPr>
        <p:txBody>
          <a:bodyPr/>
          <a:lstStyle/>
          <a:p>
            <a:r>
              <a:rPr lang="en-US"/>
              <a:t>              </a:t>
            </a:r>
            <a:br>
              <a:rPr lang="en-US"/>
            </a:br>
            <a:br>
              <a:rPr lang="en-US"/>
            </a:br>
            <a:r>
              <a:rPr lang="en-US"/>
              <a:t>                     </a:t>
            </a:r>
            <a:br>
              <a:rPr lang="en-US"/>
            </a:br>
            <a:r>
              <a:rPr lang="en-US"/>
              <a:t>                     THANK YOU</a:t>
            </a:r>
          </a:p>
        </p:txBody>
      </p:sp>
    </p:spTree>
    <p:extLst>
      <p:ext uri="{BB962C8B-B14F-4D97-AF65-F5344CB8AC3E}">
        <p14:creationId xmlns:p14="http://schemas.microsoft.com/office/powerpoint/2010/main" val="305228612"/>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8703575F154D48BA458F5341456D30" ma:contentTypeVersion="5" ma:contentTypeDescription="Create a new document." ma:contentTypeScope="" ma:versionID="5a9130cf5599ba69072ae8f900c08f26">
  <xsd:schema xmlns:xsd="http://www.w3.org/2001/XMLSchema" xmlns:xs="http://www.w3.org/2001/XMLSchema" xmlns:p="http://schemas.microsoft.com/office/2006/metadata/properties" xmlns:ns2="d1b6e168-bb67-45ba-be5d-d27c03fd8381" targetNamespace="http://schemas.microsoft.com/office/2006/metadata/properties" ma:root="true" ma:fieldsID="4f242528699f41b0370db05cbbac1546" ns2:_="">
    <xsd:import namespace="d1b6e168-bb67-45ba-be5d-d27c03fd838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b6e168-bb67-45ba-be5d-d27c03fd838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d1b6e168-bb67-45ba-be5d-d27c03fd838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7184CC-766A-4611-A1D8-663FF7F8CA67}"/>
</file>

<file path=customXml/itemProps2.xml><?xml version="1.0" encoding="utf-8"?>
<ds:datastoreItem xmlns:ds="http://schemas.openxmlformats.org/officeDocument/2006/customXml" ds:itemID="{1F342EE1-43E5-4AFB-895D-B61B9656DC1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0</TotalTime>
  <Words>416</Words>
  <Application>Microsoft Office PowerPoint</Application>
  <PresentationFormat>Widescreen</PresentationFormat>
  <Paragraphs>117</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PortalVTI</vt:lpstr>
      <vt:lpstr>  Bike-Sharing Demand Analysis  </vt:lpstr>
      <vt:lpstr>PROBLEM STATEMENT </vt:lpstr>
      <vt:lpstr>MOTIVATION </vt:lpstr>
      <vt:lpstr>DATASET USED FOR VISUALIZATION</vt:lpstr>
      <vt:lpstr>                       LIBRARIES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RAGHAVENDRA N</cp:lastModifiedBy>
  <cp:revision>243</cp:revision>
  <dcterms:created xsi:type="dcterms:W3CDTF">2024-03-20T14:56:36Z</dcterms:created>
  <dcterms:modified xsi:type="dcterms:W3CDTF">2024-05-09T08:20:01Z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