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47"/>
  </p:notesMasterIdLst>
  <p:handoutMasterIdLst>
    <p:handoutMasterId r:id="rId48"/>
  </p:handoutMasterIdLst>
  <p:sldIdLst>
    <p:sldId id="256" r:id="rId2"/>
    <p:sldId id="419" r:id="rId3"/>
    <p:sldId id="269" r:id="rId4"/>
    <p:sldId id="299" r:id="rId5"/>
    <p:sldId id="258" r:id="rId6"/>
    <p:sldId id="389" r:id="rId7"/>
    <p:sldId id="390" r:id="rId8"/>
    <p:sldId id="391" r:id="rId9"/>
    <p:sldId id="392" r:id="rId10"/>
    <p:sldId id="402" r:id="rId11"/>
    <p:sldId id="406" r:id="rId12"/>
    <p:sldId id="285" r:id="rId13"/>
    <p:sldId id="407" r:id="rId14"/>
    <p:sldId id="408" r:id="rId15"/>
    <p:sldId id="409" r:id="rId16"/>
    <p:sldId id="376" r:id="rId17"/>
    <p:sldId id="393" r:id="rId18"/>
    <p:sldId id="430" r:id="rId19"/>
    <p:sldId id="394" r:id="rId20"/>
    <p:sldId id="431" r:id="rId21"/>
    <p:sldId id="405" r:id="rId22"/>
    <p:sldId id="432" r:id="rId23"/>
    <p:sldId id="433" r:id="rId24"/>
    <p:sldId id="434" r:id="rId25"/>
    <p:sldId id="435" r:id="rId26"/>
    <p:sldId id="395" r:id="rId27"/>
    <p:sldId id="436" r:id="rId28"/>
    <p:sldId id="437" r:id="rId29"/>
    <p:sldId id="397" r:id="rId30"/>
    <p:sldId id="399" r:id="rId31"/>
    <p:sldId id="438" r:id="rId32"/>
    <p:sldId id="420" r:id="rId33"/>
    <p:sldId id="421" r:id="rId34"/>
    <p:sldId id="422" r:id="rId35"/>
    <p:sldId id="423" r:id="rId36"/>
    <p:sldId id="424" r:id="rId37"/>
    <p:sldId id="425" r:id="rId38"/>
    <p:sldId id="426" r:id="rId39"/>
    <p:sldId id="427" r:id="rId40"/>
    <p:sldId id="404" r:id="rId41"/>
    <p:sldId id="403" r:id="rId42"/>
    <p:sldId id="428" r:id="rId43"/>
    <p:sldId id="387" r:id="rId44"/>
    <p:sldId id="429" r:id="rId45"/>
    <p:sldId id="34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BFD7"/>
    <a:srgbClr val="D72978"/>
    <a:srgbClr val="EA8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0276" autoAdjust="0"/>
  </p:normalViewPr>
  <p:slideViewPr>
    <p:cSldViewPr snapToGrid="0">
      <p:cViewPr varScale="1">
        <p:scale>
          <a:sx n="74" d="100"/>
          <a:sy n="74" d="100"/>
        </p:scale>
        <p:origin x="-55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E3D43E-AFF2-45A8-9DCB-7C4F3AD809A9}" type="datetimeFigureOut">
              <a:rPr lang="en-IN" smtClean="0"/>
              <a:pPr/>
              <a:t>09-08-2021</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E0C48D-A031-4AB4-AA7B-7C24FEA99A98}" type="slidenum">
              <a:rPr lang="en-IN" smtClean="0"/>
              <a:pPr/>
              <a:t>‹#›</a:t>
            </a:fld>
            <a:endParaRPr lang="en-IN"/>
          </a:p>
        </p:txBody>
      </p:sp>
    </p:spTree>
    <p:extLst>
      <p:ext uri="{BB962C8B-B14F-4D97-AF65-F5344CB8AC3E}">
        <p14:creationId xmlns:p14="http://schemas.microsoft.com/office/powerpoint/2010/main" val="2642356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1B13E1-1D1F-417F-ADA3-689BEA6D80E4}" type="datetimeFigureOut">
              <a:rPr lang="en-IN" smtClean="0"/>
              <a:pPr/>
              <a:t>09-08-2021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677F80-7AA9-4FC4-A3C8-B4EC29873965}" type="slidenum">
              <a:rPr lang="en-IN" smtClean="0"/>
              <a:pPr/>
              <a:t>‹#›</a:t>
            </a:fld>
            <a:endParaRPr lang="en-IN"/>
          </a:p>
        </p:txBody>
      </p:sp>
    </p:spTree>
    <p:extLst>
      <p:ext uri="{BB962C8B-B14F-4D97-AF65-F5344CB8AC3E}">
        <p14:creationId xmlns:p14="http://schemas.microsoft.com/office/powerpoint/2010/main" val="2211903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B677F80-7AA9-4FC4-A3C8-B4EC29873965}" type="slidenum">
              <a:rPr lang="en-IN" smtClean="0"/>
              <a:pPr/>
              <a:t>1</a:t>
            </a:fld>
            <a:endParaRPr lang="en-IN"/>
          </a:p>
        </p:txBody>
      </p:sp>
    </p:spTree>
    <p:extLst>
      <p:ext uri="{BB962C8B-B14F-4D97-AF65-F5344CB8AC3E}">
        <p14:creationId xmlns:p14="http://schemas.microsoft.com/office/powerpoint/2010/main" val="1445787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B677F80-7AA9-4FC4-A3C8-B4EC29873965}" type="slidenum">
              <a:rPr lang="en-IN" smtClean="0"/>
              <a:pPr/>
              <a:t>11</a:t>
            </a:fld>
            <a:endParaRPr lang="en-IN"/>
          </a:p>
        </p:txBody>
      </p:sp>
    </p:spTree>
    <p:extLst>
      <p:ext uri="{BB962C8B-B14F-4D97-AF65-F5344CB8AC3E}">
        <p14:creationId xmlns:p14="http://schemas.microsoft.com/office/powerpoint/2010/main" val="809062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B677F80-7AA9-4FC4-A3C8-B4EC29873965}" type="slidenum">
              <a:rPr lang="en-IN" smtClean="0"/>
              <a:pPr/>
              <a:t>12</a:t>
            </a:fld>
            <a:endParaRPr lang="en-IN"/>
          </a:p>
        </p:txBody>
      </p:sp>
    </p:spTree>
    <p:extLst>
      <p:ext uri="{BB962C8B-B14F-4D97-AF65-F5344CB8AC3E}">
        <p14:creationId xmlns:p14="http://schemas.microsoft.com/office/powerpoint/2010/main" val="809062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B677F80-7AA9-4FC4-A3C8-B4EC29873965}" type="slidenum">
              <a:rPr lang="en-IN" smtClean="0"/>
              <a:pPr/>
              <a:t>13</a:t>
            </a:fld>
            <a:endParaRPr lang="en-IN"/>
          </a:p>
        </p:txBody>
      </p:sp>
    </p:spTree>
    <p:extLst>
      <p:ext uri="{BB962C8B-B14F-4D97-AF65-F5344CB8AC3E}">
        <p14:creationId xmlns:p14="http://schemas.microsoft.com/office/powerpoint/2010/main" val="809062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B677F80-7AA9-4FC4-A3C8-B4EC29873965}" type="slidenum">
              <a:rPr lang="en-IN" smtClean="0"/>
              <a:pPr/>
              <a:t>14</a:t>
            </a:fld>
            <a:endParaRPr lang="en-IN"/>
          </a:p>
        </p:txBody>
      </p:sp>
    </p:spTree>
    <p:extLst>
      <p:ext uri="{BB962C8B-B14F-4D97-AF65-F5344CB8AC3E}">
        <p14:creationId xmlns:p14="http://schemas.microsoft.com/office/powerpoint/2010/main" val="809062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B677F80-7AA9-4FC4-A3C8-B4EC29873965}" type="slidenum">
              <a:rPr lang="en-IN" smtClean="0"/>
              <a:pPr/>
              <a:t>15</a:t>
            </a:fld>
            <a:endParaRPr lang="en-IN"/>
          </a:p>
        </p:txBody>
      </p:sp>
    </p:spTree>
    <p:extLst>
      <p:ext uri="{BB962C8B-B14F-4D97-AF65-F5344CB8AC3E}">
        <p14:creationId xmlns:p14="http://schemas.microsoft.com/office/powerpoint/2010/main" val="809062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A5E5857-5745-4666-9B92-CF6FB2905865}" type="datetime1">
              <a:rPr lang="en-US" smtClean="0"/>
              <a:t>8/9/2021</a:t>
            </a:fld>
            <a:endParaRPr lang="en-US" dirty="0"/>
          </a:p>
        </p:txBody>
      </p:sp>
      <p:sp>
        <p:nvSpPr>
          <p:cNvPr id="5" name="Footer Placeholder 4"/>
          <p:cNvSpPr>
            <a:spLocks noGrp="1"/>
          </p:cNvSpPr>
          <p:nvPr>
            <p:ph type="ftr" sz="quarter" idx="11"/>
          </p:nvPr>
        </p:nvSpPr>
        <p:spPr/>
        <p:txBody>
          <a:bodyPr/>
          <a:lstStyle/>
          <a:p>
            <a:r>
              <a:rPr lang="en-IN" smtClean="0"/>
              <a:t>Semi-supervised machine learning approach for DDoS detection</a:t>
            </a:r>
            <a:endParaRPr lang="en-US" dirty="0"/>
          </a:p>
        </p:txBody>
      </p:sp>
      <p:sp>
        <p:nvSpPr>
          <p:cNvPr id="6" name="Slide Number Placeholder 5"/>
          <p:cNvSpPr>
            <a:spLocks noGrp="1"/>
          </p:cNvSpPr>
          <p:nvPr>
            <p:ph type="sldNum" sz="quarter" idx="12"/>
          </p:nvPr>
        </p:nvSpPr>
        <p:spPr/>
        <p:txBody>
          <a:bodyPr/>
          <a:lstStyle/>
          <a:p>
            <a:fld id="{7DCB20AE-65C4-4F49-978F-B82EFE8D490C}" type="slidenum">
              <a:rPr lang="en-US" smtClean="0"/>
              <a:pPr/>
              <a:t>‹#›</a:t>
            </a:fld>
            <a:endParaRPr lang="en-US" dirty="0"/>
          </a:p>
        </p:txBody>
      </p:sp>
    </p:spTree>
    <p:extLst>
      <p:ext uri="{BB962C8B-B14F-4D97-AF65-F5344CB8AC3E}">
        <p14:creationId xmlns:p14="http://schemas.microsoft.com/office/powerpoint/2010/main" val="3996361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911334B-5E0C-4C1D-AD64-E7AE2CC38B48}" type="datetime1">
              <a:rPr lang="en-US" smtClean="0"/>
              <a:t>8/9/2021</a:t>
            </a:fld>
            <a:endParaRPr lang="en-US" dirty="0"/>
          </a:p>
        </p:txBody>
      </p:sp>
      <p:sp>
        <p:nvSpPr>
          <p:cNvPr id="5" name="Footer Placeholder 4"/>
          <p:cNvSpPr>
            <a:spLocks noGrp="1"/>
          </p:cNvSpPr>
          <p:nvPr>
            <p:ph type="ftr" sz="quarter" idx="11"/>
          </p:nvPr>
        </p:nvSpPr>
        <p:spPr/>
        <p:txBody>
          <a:bodyPr/>
          <a:lstStyle/>
          <a:p>
            <a:r>
              <a:rPr lang="en-IN" smtClean="0"/>
              <a:t>Semi-supervised machine learning approach for DDoS detection</a:t>
            </a:r>
            <a:endParaRPr lang="en-US" dirty="0"/>
          </a:p>
        </p:txBody>
      </p:sp>
      <p:sp>
        <p:nvSpPr>
          <p:cNvPr id="6" name="Slide Number Placeholder 5"/>
          <p:cNvSpPr>
            <a:spLocks noGrp="1"/>
          </p:cNvSpPr>
          <p:nvPr>
            <p:ph type="sldNum" sz="quarter" idx="12"/>
          </p:nvPr>
        </p:nvSpPr>
        <p:spPr/>
        <p:txBody>
          <a:bodyPr/>
          <a:lstStyle/>
          <a:p>
            <a:fld id="{7DCB20AE-65C4-4F49-978F-B82EFE8D490C}" type="slidenum">
              <a:rPr lang="en-US" smtClean="0"/>
              <a:pPr/>
              <a:t>‹#›</a:t>
            </a:fld>
            <a:endParaRPr lang="en-US" dirty="0"/>
          </a:p>
        </p:txBody>
      </p:sp>
    </p:spTree>
    <p:extLst>
      <p:ext uri="{BB962C8B-B14F-4D97-AF65-F5344CB8AC3E}">
        <p14:creationId xmlns:p14="http://schemas.microsoft.com/office/powerpoint/2010/main" val="2130612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515AC1A-7759-4184-B7D0-95D20552AB6C}" type="datetime1">
              <a:rPr lang="en-US" smtClean="0"/>
              <a:t>8/9/2021</a:t>
            </a:fld>
            <a:endParaRPr lang="en-US" dirty="0"/>
          </a:p>
        </p:txBody>
      </p:sp>
      <p:sp>
        <p:nvSpPr>
          <p:cNvPr id="5" name="Footer Placeholder 4"/>
          <p:cNvSpPr>
            <a:spLocks noGrp="1"/>
          </p:cNvSpPr>
          <p:nvPr>
            <p:ph type="ftr" sz="quarter" idx="11"/>
          </p:nvPr>
        </p:nvSpPr>
        <p:spPr/>
        <p:txBody>
          <a:bodyPr/>
          <a:lstStyle/>
          <a:p>
            <a:r>
              <a:rPr lang="en-IN" smtClean="0"/>
              <a:t>Semi-supervised machine learning approach for DDoS detection</a:t>
            </a:r>
            <a:endParaRPr lang="en-US" dirty="0"/>
          </a:p>
        </p:txBody>
      </p:sp>
      <p:sp>
        <p:nvSpPr>
          <p:cNvPr id="6" name="Slide Number Placeholder 5"/>
          <p:cNvSpPr>
            <a:spLocks noGrp="1"/>
          </p:cNvSpPr>
          <p:nvPr>
            <p:ph type="sldNum" sz="quarter" idx="12"/>
          </p:nvPr>
        </p:nvSpPr>
        <p:spPr/>
        <p:txBody>
          <a:bodyPr/>
          <a:lstStyle/>
          <a:p>
            <a:fld id="{7DCB20AE-65C4-4F49-978F-B82EFE8D490C}" type="slidenum">
              <a:rPr lang="en-US" smtClean="0"/>
              <a:pPr/>
              <a:t>‹#›</a:t>
            </a:fld>
            <a:endParaRPr lang="en-US" dirty="0"/>
          </a:p>
        </p:txBody>
      </p:sp>
    </p:spTree>
    <p:extLst>
      <p:ext uri="{BB962C8B-B14F-4D97-AF65-F5344CB8AC3E}">
        <p14:creationId xmlns:p14="http://schemas.microsoft.com/office/powerpoint/2010/main" val="2246396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5808CE4-1525-47D6-A561-F09B3D188534}" type="datetime1">
              <a:rPr lang="en-US" smtClean="0"/>
              <a:t>8/9/2021</a:t>
            </a:fld>
            <a:endParaRPr lang="en-US" dirty="0"/>
          </a:p>
        </p:txBody>
      </p:sp>
      <p:sp>
        <p:nvSpPr>
          <p:cNvPr id="5" name="Footer Placeholder 4"/>
          <p:cNvSpPr>
            <a:spLocks noGrp="1"/>
          </p:cNvSpPr>
          <p:nvPr>
            <p:ph type="ftr" sz="quarter" idx="11"/>
          </p:nvPr>
        </p:nvSpPr>
        <p:spPr/>
        <p:txBody>
          <a:bodyPr/>
          <a:lstStyle/>
          <a:p>
            <a:r>
              <a:rPr lang="en-IN" smtClean="0"/>
              <a:t>Semi-supervised machine learning approach for DDoS detection</a:t>
            </a:r>
            <a:endParaRPr lang="en-US" dirty="0"/>
          </a:p>
        </p:txBody>
      </p:sp>
      <p:sp>
        <p:nvSpPr>
          <p:cNvPr id="6" name="Slide Number Placeholder 5"/>
          <p:cNvSpPr>
            <a:spLocks noGrp="1"/>
          </p:cNvSpPr>
          <p:nvPr>
            <p:ph type="sldNum" sz="quarter" idx="12"/>
          </p:nvPr>
        </p:nvSpPr>
        <p:spPr/>
        <p:txBody>
          <a:bodyPr/>
          <a:lstStyle/>
          <a:p>
            <a:fld id="{7DCB20AE-65C4-4F49-978F-B82EFE8D490C}" type="slidenum">
              <a:rPr lang="en-US" smtClean="0"/>
              <a:pPr/>
              <a:t>‹#›</a:t>
            </a:fld>
            <a:endParaRPr lang="en-US" dirty="0"/>
          </a:p>
        </p:txBody>
      </p:sp>
    </p:spTree>
    <p:extLst>
      <p:ext uri="{BB962C8B-B14F-4D97-AF65-F5344CB8AC3E}">
        <p14:creationId xmlns:p14="http://schemas.microsoft.com/office/powerpoint/2010/main" val="4021959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7DFBA9-9BE0-434C-89F6-52F2ABF62D0D}" type="datetime1">
              <a:rPr lang="en-US" smtClean="0"/>
              <a:t>8/9/2021</a:t>
            </a:fld>
            <a:endParaRPr lang="en-US" dirty="0"/>
          </a:p>
        </p:txBody>
      </p:sp>
      <p:sp>
        <p:nvSpPr>
          <p:cNvPr id="5" name="Footer Placeholder 4"/>
          <p:cNvSpPr>
            <a:spLocks noGrp="1"/>
          </p:cNvSpPr>
          <p:nvPr>
            <p:ph type="ftr" sz="quarter" idx="11"/>
          </p:nvPr>
        </p:nvSpPr>
        <p:spPr/>
        <p:txBody>
          <a:bodyPr/>
          <a:lstStyle/>
          <a:p>
            <a:r>
              <a:rPr lang="en-IN" smtClean="0"/>
              <a:t>Semi-supervised machine learning approach for DDoS detection</a:t>
            </a:r>
            <a:endParaRPr lang="en-US" dirty="0"/>
          </a:p>
        </p:txBody>
      </p:sp>
      <p:sp>
        <p:nvSpPr>
          <p:cNvPr id="6" name="Slide Number Placeholder 5"/>
          <p:cNvSpPr>
            <a:spLocks noGrp="1"/>
          </p:cNvSpPr>
          <p:nvPr>
            <p:ph type="sldNum" sz="quarter" idx="12"/>
          </p:nvPr>
        </p:nvSpPr>
        <p:spPr/>
        <p:txBody>
          <a:bodyPr/>
          <a:lstStyle/>
          <a:p>
            <a:fld id="{7DCB20AE-65C4-4F49-978F-B82EFE8D490C}" type="slidenum">
              <a:rPr lang="en-US" smtClean="0"/>
              <a:pPr/>
              <a:t>‹#›</a:t>
            </a:fld>
            <a:endParaRPr lang="en-US" dirty="0"/>
          </a:p>
        </p:txBody>
      </p:sp>
    </p:spTree>
    <p:extLst>
      <p:ext uri="{BB962C8B-B14F-4D97-AF65-F5344CB8AC3E}">
        <p14:creationId xmlns:p14="http://schemas.microsoft.com/office/powerpoint/2010/main" val="54957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BCB917D-3681-4827-BFC7-B20158D2DA40}" type="datetime1">
              <a:rPr lang="en-US" smtClean="0"/>
              <a:t>8/9/2021</a:t>
            </a:fld>
            <a:endParaRPr lang="en-US" dirty="0"/>
          </a:p>
        </p:txBody>
      </p:sp>
      <p:sp>
        <p:nvSpPr>
          <p:cNvPr id="6" name="Footer Placeholder 5"/>
          <p:cNvSpPr>
            <a:spLocks noGrp="1"/>
          </p:cNvSpPr>
          <p:nvPr>
            <p:ph type="ftr" sz="quarter" idx="11"/>
          </p:nvPr>
        </p:nvSpPr>
        <p:spPr/>
        <p:txBody>
          <a:bodyPr/>
          <a:lstStyle/>
          <a:p>
            <a:r>
              <a:rPr lang="en-IN" smtClean="0"/>
              <a:t>Semi-supervised machine learning approach for DDoS detection</a:t>
            </a:r>
            <a:endParaRPr lang="en-US" dirty="0"/>
          </a:p>
        </p:txBody>
      </p:sp>
      <p:sp>
        <p:nvSpPr>
          <p:cNvPr id="7" name="Slide Number Placeholder 6"/>
          <p:cNvSpPr>
            <a:spLocks noGrp="1"/>
          </p:cNvSpPr>
          <p:nvPr>
            <p:ph type="sldNum" sz="quarter" idx="12"/>
          </p:nvPr>
        </p:nvSpPr>
        <p:spPr/>
        <p:txBody>
          <a:bodyPr/>
          <a:lstStyle/>
          <a:p>
            <a:fld id="{7DCB20AE-65C4-4F49-978F-B82EFE8D490C}" type="slidenum">
              <a:rPr lang="en-US" smtClean="0"/>
              <a:pPr/>
              <a:t>‹#›</a:t>
            </a:fld>
            <a:endParaRPr lang="en-US" dirty="0"/>
          </a:p>
        </p:txBody>
      </p:sp>
    </p:spTree>
    <p:extLst>
      <p:ext uri="{BB962C8B-B14F-4D97-AF65-F5344CB8AC3E}">
        <p14:creationId xmlns:p14="http://schemas.microsoft.com/office/powerpoint/2010/main" val="3922845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DD43B0F-C863-44DA-A56E-2EC51CD8B8AF}" type="datetime1">
              <a:rPr lang="en-US" smtClean="0"/>
              <a:t>8/9/2021</a:t>
            </a:fld>
            <a:endParaRPr lang="en-US" dirty="0"/>
          </a:p>
        </p:txBody>
      </p:sp>
      <p:sp>
        <p:nvSpPr>
          <p:cNvPr id="8" name="Footer Placeholder 7"/>
          <p:cNvSpPr>
            <a:spLocks noGrp="1"/>
          </p:cNvSpPr>
          <p:nvPr>
            <p:ph type="ftr" sz="quarter" idx="11"/>
          </p:nvPr>
        </p:nvSpPr>
        <p:spPr/>
        <p:txBody>
          <a:bodyPr/>
          <a:lstStyle/>
          <a:p>
            <a:r>
              <a:rPr lang="en-IN" smtClean="0"/>
              <a:t>Semi-supervised machine learning approach for DDoS detection</a:t>
            </a:r>
            <a:endParaRPr lang="en-US" dirty="0"/>
          </a:p>
        </p:txBody>
      </p:sp>
      <p:sp>
        <p:nvSpPr>
          <p:cNvPr id="9" name="Slide Number Placeholder 8"/>
          <p:cNvSpPr>
            <a:spLocks noGrp="1"/>
          </p:cNvSpPr>
          <p:nvPr>
            <p:ph type="sldNum" sz="quarter" idx="12"/>
          </p:nvPr>
        </p:nvSpPr>
        <p:spPr/>
        <p:txBody>
          <a:bodyPr/>
          <a:lstStyle/>
          <a:p>
            <a:fld id="{7DCB20AE-65C4-4F49-978F-B82EFE8D490C}" type="slidenum">
              <a:rPr lang="en-US" smtClean="0"/>
              <a:pPr/>
              <a:t>‹#›</a:t>
            </a:fld>
            <a:endParaRPr lang="en-US" dirty="0"/>
          </a:p>
        </p:txBody>
      </p:sp>
    </p:spTree>
    <p:extLst>
      <p:ext uri="{BB962C8B-B14F-4D97-AF65-F5344CB8AC3E}">
        <p14:creationId xmlns:p14="http://schemas.microsoft.com/office/powerpoint/2010/main" val="48582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A039884-560B-4558-9EB5-FD19A24F84A2}" type="datetime1">
              <a:rPr lang="en-US" smtClean="0"/>
              <a:t>8/9/2021</a:t>
            </a:fld>
            <a:endParaRPr lang="en-US" dirty="0"/>
          </a:p>
        </p:txBody>
      </p:sp>
      <p:sp>
        <p:nvSpPr>
          <p:cNvPr id="4" name="Footer Placeholder 3"/>
          <p:cNvSpPr>
            <a:spLocks noGrp="1"/>
          </p:cNvSpPr>
          <p:nvPr>
            <p:ph type="ftr" sz="quarter" idx="11"/>
          </p:nvPr>
        </p:nvSpPr>
        <p:spPr/>
        <p:txBody>
          <a:bodyPr/>
          <a:lstStyle/>
          <a:p>
            <a:r>
              <a:rPr lang="en-IN" smtClean="0"/>
              <a:t>Semi-supervised machine learning approach for DDoS detection</a:t>
            </a:r>
            <a:endParaRPr lang="en-US" dirty="0"/>
          </a:p>
        </p:txBody>
      </p:sp>
      <p:sp>
        <p:nvSpPr>
          <p:cNvPr id="5" name="Slide Number Placeholder 4"/>
          <p:cNvSpPr>
            <a:spLocks noGrp="1"/>
          </p:cNvSpPr>
          <p:nvPr>
            <p:ph type="sldNum" sz="quarter" idx="12"/>
          </p:nvPr>
        </p:nvSpPr>
        <p:spPr/>
        <p:txBody>
          <a:bodyPr/>
          <a:lstStyle/>
          <a:p>
            <a:fld id="{7DCB20AE-65C4-4F49-978F-B82EFE8D490C}" type="slidenum">
              <a:rPr lang="en-US" smtClean="0"/>
              <a:pPr/>
              <a:t>‹#›</a:t>
            </a:fld>
            <a:endParaRPr lang="en-US" dirty="0"/>
          </a:p>
        </p:txBody>
      </p:sp>
    </p:spTree>
    <p:extLst>
      <p:ext uri="{BB962C8B-B14F-4D97-AF65-F5344CB8AC3E}">
        <p14:creationId xmlns:p14="http://schemas.microsoft.com/office/powerpoint/2010/main" val="3367324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96969C-9966-4906-9FC9-B7799EBE50BF}" type="datetime1">
              <a:rPr lang="en-US" smtClean="0"/>
              <a:t>8/9/2021</a:t>
            </a:fld>
            <a:endParaRPr lang="en-US" dirty="0"/>
          </a:p>
        </p:txBody>
      </p:sp>
      <p:sp>
        <p:nvSpPr>
          <p:cNvPr id="3" name="Footer Placeholder 2"/>
          <p:cNvSpPr>
            <a:spLocks noGrp="1"/>
          </p:cNvSpPr>
          <p:nvPr>
            <p:ph type="ftr" sz="quarter" idx="11"/>
          </p:nvPr>
        </p:nvSpPr>
        <p:spPr/>
        <p:txBody>
          <a:bodyPr/>
          <a:lstStyle/>
          <a:p>
            <a:r>
              <a:rPr lang="en-IN" smtClean="0"/>
              <a:t>Semi-supervised machine learning approach for DDoS detection</a:t>
            </a:r>
            <a:endParaRPr lang="en-US" dirty="0"/>
          </a:p>
        </p:txBody>
      </p:sp>
      <p:sp>
        <p:nvSpPr>
          <p:cNvPr id="4" name="Slide Number Placeholder 3"/>
          <p:cNvSpPr>
            <a:spLocks noGrp="1"/>
          </p:cNvSpPr>
          <p:nvPr>
            <p:ph type="sldNum" sz="quarter" idx="12"/>
          </p:nvPr>
        </p:nvSpPr>
        <p:spPr/>
        <p:txBody>
          <a:bodyPr/>
          <a:lstStyle/>
          <a:p>
            <a:fld id="{7DCB20AE-65C4-4F49-978F-B82EFE8D490C}" type="slidenum">
              <a:rPr lang="en-US" smtClean="0"/>
              <a:pPr/>
              <a:t>‹#›</a:t>
            </a:fld>
            <a:endParaRPr lang="en-US" dirty="0"/>
          </a:p>
        </p:txBody>
      </p:sp>
    </p:spTree>
    <p:extLst>
      <p:ext uri="{BB962C8B-B14F-4D97-AF65-F5344CB8AC3E}">
        <p14:creationId xmlns:p14="http://schemas.microsoft.com/office/powerpoint/2010/main" val="1453224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67DB5B-CF48-44D7-B492-6581CB403005}" type="datetime1">
              <a:rPr lang="en-US" smtClean="0"/>
              <a:t>8/9/2021</a:t>
            </a:fld>
            <a:endParaRPr lang="en-US" dirty="0"/>
          </a:p>
        </p:txBody>
      </p:sp>
      <p:sp>
        <p:nvSpPr>
          <p:cNvPr id="6" name="Footer Placeholder 5"/>
          <p:cNvSpPr>
            <a:spLocks noGrp="1"/>
          </p:cNvSpPr>
          <p:nvPr>
            <p:ph type="ftr" sz="quarter" idx="11"/>
          </p:nvPr>
        </p:nvSpPr>
        <p:spPr/>
        <p:txBody>
          <a:bodyPr/>
          <a:lstStyle/>
          <a:p>
            <a:r>
              <a:rPr lang="en-IN" smtClean="0"/>
              <a:t>Semi-supervised machine learning approach for DDoS detection</a:t>
            </a:r>
            <a:endParaRPr lang="en-US" dirty="0"/>
          </a:p>
        </p:txBody>
      </p:sp>
      <p:sp>
        <p:nvSpPr>
          <p:cNvPr id="7" name="Slide Number Placeholder 6"/>
          <p:cNvSpPr>
            <a:spLocks noGrp="1"/>
          </p:cNvSpPr>
          <p:nvPr>
            <p:ph type="sldNum" sz="quarter" idx="12"/>
          </p:nvPr>
        </p:nvSpPr>
        <p:spPr/>
        <p:txBody>
          <a:bodyPr/>
          <a:lstStyle/>
          <a:p>
            <a:fld id="{7DCB20AE-65C4-4F49-978F-B82EFE8D490C}" type="slidenum">
              <a:rPr lang="en-US" smtClean="0"/>
              <a:pPr/>
              <a:t>‹#›</a:t>
            </a:fld>
            <a:endParaRPr lang="en-US" dirty="0"/>
          </a:p>
        </p:txBody>
      </p:sp>
    </p:spTree>
    <p:extLst>
      <p:ext uri="{BB962C8B-B14F-4D97-AF65-F5344CB8AC3E}">
        <p14:creationId xmlns:p14="http://schemas.microsoft.com/office/powerpoint/2010/main" val="2988569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476A78-5C18-4005-B457-F892FA517F47}" type="datetime1">
              <a:rPr lang="en-US" smtClean="0"/>
              <a:t>8/9/2021</a:t>
            </a:fld>
            <a:endParaRPr lang="en-US" dirty="0"/>
          </a:p>
        </p:txBody>
      </p:sp>
      <p:sp>
        <p:nvSpPr>
          <p:cNvPr id="6" name="Footer Placeholder 5"/>
          <p:cNvSpPr>
            <a:spLocks noGrp="1"/>
          </p:cNvSpPr>
          <p:nvPr>
            <p:ph type="ftr" sz="quarter" idx="11"/>
          </p:nvPr>
        </p:nvSpPr>
        <p:spPr/>
        <p:txBody>
          <a:bodyPr/>
          <a:lstStyle/>
          <a:p>
            <a:r>
              <a:rPr lang="en-IN" smtClean="0"/>
              <a:t>Semi-supervised machine learning approach for DDoS detection</a:t>
            </a:r>
            <a:endParaRPr lang="en-US" dirty="0"/>
          </a:p>
        </p:txBody>
      </p:sp>
      <p:sp>
        <p:nvSpPr>
          <p:cNvPr id="7" name="Slide Number Placeholder 6"/>
          <p:cNvSpPr>
            <a:spLocks noGrp="1"/>
          </p:cNvSpPr>
          <p:nvPr>
            <p:ph type="sldNum" sz="quarter" idx="12"/>
          </p:nvPr>
        </p:nvSpPr>
        <p:spPr/>
        <p:txBody>
          <a:bodyPr/>
          <a:lstStyle/>
          <a:p>
            <a:fld id="{7DCB20AE-65C4-4F49-978F-B82EFE8D490C}" type="slidenum">
              <a:rPr lang="en-US" smtClean="0"/>
              <a:pPr/>
              <a:t>‹#›</a:t>
            </a:fld>
            <a:endParaRPr lang="en-US" dirty="0"/>
          </a:p>
        </p:txBody>
      </p:sp>
    </p:spTree>
    <p:extLst>
      <p:ext uri="{BB962C8B-B14F-4D97-AF65-F5344CB8AC3E}">
        <p14:creationId xmlns:p14="http://schemas.microsoft.com/office/powerpoint/2010/main" val="1363952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E050C-66B2-4E0D-A142-00F453CC71CD}" type="datetime1">
              <a:rPr lang="en-US" smtClean="0"/>
              <a:t>8/9/2021</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Semi-supervised machine learning approach for DDoS detection</a:t>
            </a: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CB20AE-65C4-4F49-978F-B82EFE8D490C}" type="slidenum">
              <a:rPr lang="en-US" smtClean="0"/>
              <a:pPr/>
              <a:t>‹#›</a:t>
            </a:fld>
            <a:endParaRPr lang="en-US" dirty="0"/>
          </a:p>
        </p:txBody>
      </p:sp>
    </p:spTree>
    <p:extLst>
      <p:ext uri="{BB962C8B-B14F-4D97-AF65-F5344CB8AC3E}">
        <p14:creationId xmlns:p14="http://schemas.microsoft.com/office/powerpoint/2010/main" val="4153130914"/>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a:bodyPr>
          <a:lstStyle/>
          <a:p>
            <a:fld id="{7DCB20AE-65C4-4F49-978F-B82EFE8D490C}" type="slidenum">
              <a:rPr lang="en-US" smtClean="0"/>
              <a:pPr/>
              <a:t>1</a:t>
            </a:fld>
            <a:endParaRPr lang="en-US" dirty="0"/>
          </a:p>
        </p:txBody>
      </p:sp>
      <p:sp>
        <p:nvSpPr>
          <p:cNvPr id="6" name="Title 1"/>
          <p:cNvSpPr txBox="1">
            <a:spLocks/>
          </p:cNvSpPr>
          <p:nvPr/>
        </p:nvSpPr>
        <p:spPr>
          <a:xfrm>
            <a:off x="1348306" y="2459864"/>
            <a:ext cx="9881754" cy="1295113"/>
          </a:xfrm>
          <a:prstGeom prst="rect">
            <a:avLst/>
          </a:prstGeom>
          <a:noFill/>
        </p:spPr>
        <p:txBody>
          <a:bodyPr vert="horz" lIns="91440" tIns="45720" rIns="91440" bIns="45720"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3600" b="1" dirty="0">
                <a:latin typeface="Times New Roman" panose="02020603050405020304" pitchFamily="18" charset="0"/>
                <a:cs typeface="Times New Roman" panose="02020603050405020304" pitchFamily="18" charset="0"/>
              </a:rPr>
              <a:t>Rating Prediction of Google Play Store Apps with</a:t>
            </a:r>
          </a:p>
          <a:p>
            <a:pPr algn="ctr"/>
            <a:r>
              <a:rPr lang="en-IN" sz="3600" b="1" dirty="0">
                <a:latin typeface="Times New Roman" panose="02020603050405020304" pitchFamily="18" charset="0"/>
                <a:cs typeface="Times New Roman" panose="02020603050405020304" pitchFamily="18" charset="0"/>
              </a:rPr>
              <a:t>Application of Data Mining Techniques</a:t>
            </a:r>
            <a:endParaRPr lang="en-IN" sz="3600" b="1" dirty="0">
              <a:ln w="10541" cmpd="sng">
                <a:solidFill>
                  <a:schemeClr val="tx1"/>
                </a:solidFill>
                <a:prstDash val="solid"/>
              </a:ln>
              <a:latin typeface="Times New Roman" pitchFamily="18" charset="0"/>
              <a:cs typeface="Times New Roman" pitchFamily="18" charset="0"/>
            </a:endParaRPr>
          </a:p>
        </p:txBody>
      </p:sp>
    </p:spTree>
    <p:extLst>
      <p:ext uri="{BB962C8B-B14F-4D97-AF65-F5344CB8AC3E}">
        <p14:creationId xmlns:p14="http://schemas.microsoft.com/office/powerpoint/2010/main" val="711823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095"/>
          </a:xfrm>
        </p:spPr>
        <p:txBody>
          <a:bodyPr>
            <a:normAutofit/>
          </a:bodyPr>
          <a:lstStyle/>
          <a:p>
            <a:r>
              <a:rPr lang="en-IN" sz="3200" b="1" dirty="0" smtClean="0">
                <a:latin typeface="Times New Roman" pitchFamily="18" charset="0"/>
                <a:cs typeface="Times New Roman" pitchFamily="18" charset="0"/>
              </a:rPr>
              <a:t>ARCHITECTURE DIAGRAM</a:t>
            </a:r>
            <a:endParaRPr lang="en-IN" sz="32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75808CE4-1525-47D6-A561-F09B3D188534}" type="datetime1">
              <a:rPr lang="en-US" smtClean="0"/>
              <a:t>8/9/2021</a:t>
            </a:fld>
            <a:endParaRPr lang="en-US" dirty="0"/>
          </a:p>
        </p:txBody>
      </p:sp>
      <p:sp>
        <p:nvSpPr>
          <p:cNvPr id="6" name="Slide Number Placeholder 5"/>
          <p:cNvSpPr>
            <a:spLocks noGrp="1"/>
          </p:cNvSpPr>
          <p:nvPr>
            <p:ph type="sldNum" sz="quarter" idx="12"/>
          </p:nvPr>
        </p:nvSpPr>
        <p:spPr/>
        <p:txBody>
          <a:bodyPr>
            <a:normAutofit/>
          </a:bodyPr>
          <a:lstStyle/>
          <a:p>
            <a:fld id="{7DCB20AE-65C4-4F49-978F-B82EFE8D490C}" type="slidenum">
              <a:rPr lang="en-US" smtClean="0"/>
              <a:pPr/>
              <a:t>10</a:t>
            </a:fld>
            <a:endParaRPr lang="en-US" dirty="0"/>
          </a:p>
        </p:txBody>
      </p:sp>
      <p:grpSp>
        <p:nvGrpSpPr>
          <p:cNvPr id="22" name="Group 21"/>
          <p:cNvGrpSpPr/>
          <p:nvPr/>
        </p:nvGrpSpPr>
        <p:grpSpPr>
          <a:xfrm>
            <a:off x="2829560" y="1305560"/>
            <a:ext cx="6532878" cy="4246887"/>
            <a:chOff x="-21" y="299456"/>
            <a:chExt cx="10016543" cy="2781437"/>
          </a:xfrm>
        </p:grpSpPr>
        <p:grpSp>
          <p:nvGrpSpPr>
            <p:cNvPr id="26" name="Group 25"/>
            <p:cNvGrpSpPr/>
            <p:nvPr/>
          </p:nvGrpSpPr>
          <p:grpSpPr>
            <a:xfrm>
              <a:off x="-21" y="299456"/>
              <a:ext cx="10016543" cy="2781437"/>
              <a:chOff x="-21" y="299456"/>
              <a:chExt cx="10016543" cy="2781437"/>
            </a:xfrm>
          </p:grpSpPr>
          <p:grpSp>
            <p:nvGrpSpPr>
              <p:cNvPr id="28" name="Group 27"/>
              <p:cNvGrpSpPr/>
              <p:nvPr/>
            </p:nvGrpSpPr>
            <p:grpSpPr>
              <a:xfrm>
                <a:off x="-21" y="517897"/>
                <a:ext cx="10016543" cy="2562996"/>
                <a:chOff x="6584" y="517896"/>
                <a:chExt cx="8329277" cy="3192875"/>
              </a:xfrm>
            </p:grpSpPr>
            <p:sp>
              <p:nvSpPr>
                <p:cNvPr id="36" name="Rectangle 35"/>
                <p:cNvSpPr/>
                <p:nvPr/>
              </p:nvSpPr>
              <p:spPr>
                <a:xfrm>
                  <a:off x="6584" y="824962"/>
                  <a:ext cx="889152" cy="287541"/>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spcAft>
                      <a:spcPts val="0"/>
                    </a:spcAft>
                  </a:pPr>
                  <a:r>
                    <a:rPr lang="en-US" sz="1200" b="1" kern="1200" dirty="0">
                      <a:solidFill>
                        <a:schemeClr val="tx1"/>
                      </a:solidFill>
                      <a:effectLst/>
                      <a:latin typeface="Times New Roman"/>
                      <a:ea typeface="Times New Roman"/>
                      <a:cs typeface="Times New Roman"/>
                    </a:rPr>
                    <a:t>Dataset</a:t>
                  </a:r>
                  <a:endParaRPr lang="en-IN" sz="1200" dirty="0">
                    <a:solidFill>
                      <a:schemeClr val="tx1"/>
                    </a:solidFill>
                    <a:effectLst/>
                    <a:latin typeface="Times New Roman"/>
                    <a:ea typeface="Times New Roman"/>
                  </a:endParaRPr>
                </a:p>
              </p:txBody>
            </p:sp>
            <p:sp>
              <p:nvSpPr>
                <p:cNvPr id="37" name="Rectangle 36"/>
                <p:cNvSpPr/>
                <p:nvPr/>
              </p:nvSpPr>
              <p:spPr>
                <a:xfrm>
                  <a:off x="1357068" y="1864371"/>
                  <a:ext cx="2514600" cy="5282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Aft>
                      <a:spcPts val="0"/>
                    </a:spcAft>
                  </a:pPr>
                  <a:r>
                    <a:rPr lang="en-US" sz="1000" b="1" kern="1200">
                      <a:solidFill>
                        <a:srgbClr val="000000"/>
                      </a:solidFill>
                      <a:effectLst/>
                      <a:latin typeface="Times New Roman"/>
                      <a:ea typeface="Times New Roman"/>
                      <a:cs typeface="Times New Roman"/>
                    </a:rPr>
                    <a:t>Data preprocess</a:t>
                  </a:r>
                  <a:endParaRPr lang="en-IN" sz="1200">
                    <a:effectLst/>
                    <a:latin typeface="Times New Roman"/>
                    <a:ea typeface="Times New Roman"/>
                  </a:endParaRPr>
                </a:p>
              </p:txBody>
            </p:sp>
            <p:sp>
              <p:nvSpPr>
                <p:cNvPr id="38" name="Rectangle 37"/>
                <p:cNvSpPr/>
                <p:nvPr/>
              </p:nvSpPr>
              <p:spPr>
                <a:xfrm>
                  <a:off x="1340669" y="3217857"/>
                  <a:ext cx="2514600" cy="49291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Aft>
                      <a:spcPts val="0"/>
                    </a:spcAft>
                  </a:pPr>
                  <a:r>
                    <a:rPr lang="en-US" sz="1000" b="1" kern="1200">
                      <a:solidFill>
                        <a:srgbClr val="000000"/>
                      </a:solidFill>
                      <a:effectLst/>
                      <a:latin typeface="Times New Roman"/>
                      <a:ea typeface="Times New Roman"/>
                      <a:cs typeface="Times New Roman"/>
                    </a:rPr>
                    <a:t>Splitting Dataset into Train and Test</a:t>
                  </a:r>
                  <a:endParaRPr lang="en-IN" sz="1200">
                    <a:effectLst/>
                    <a:latin typeface="Times New Roman"/>
                    <a:ea typeface="Times New Roman"/>
                  </a:endParaRPr>
                </a:p>
              </p:txBody>
            </p:sp>
            <p:sp>
              <p:nvSpPr>
                <p:cNvPr id="39" name="Rectangle 38"/>
                <p:cNvSpPr/>
                <p:nvPr/>
              </p:nvSpPr>
              <p:spPr>
                <a:xfrm>
                  <a:off x="5153425" y="517896"/>
                  <a:ext cx="31242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Aft>
                      <a:spcPts val="0"/>
                    </a:spcAft>
                  </a:pPr>
                  <a:r>
                    <a:rPr lang="en-US" sz="1000" b="1" kern="1200">
                      <a:solidFill>
                        <a:srgbClr val="000000"/>
                      </a:solidFill>
                      <a:effectLst/>
                      <a:latin typeface="Times New Roman"/>
                      <a:ea typeface="Times New Roman"/>
                      <a:cs typeface="Times New Roman"/>
                    </a:rPr>
                    <a:t>Feature Extraction</a:t>
                  </a:r>
                  <a:endParaRPr lang="en-IN" sz="1200">
                    <a:effectLst/>
                    <a:latin typeface="Times New Roman"/>
                    <a:ea typeface="Times New Roman"/>
                  </a:endParaRPr>
                </a:p>
              </p:txBody>
            </p:sp>
            <p:cxnSp>
              <p:nvCxnSpPr>
                <p:cNvPr id="40" name="Straight Arrow Connector 39"/>
                <p:cNvCxnSpPr>
                  <a:stCxn id="39" idx="2"/>
                  <a:endCxn id="41" idx="0"/>
                </p:cNvCxnSpPr>
                <p:nvPr/>
              </p:nvCxnSpPr>
              <p:spPr>
                <a:xfrm>
                  <a:off x="6715524" y="898896"/>
                  <a:ext cx="8843" cy="536338"/>
                </a:xfrm>
                <a:prstGeom prst="straightConnector1">
                  <a:avLst/>
                </a:prstGeom>
                <a:ln>
                  <a:tailEnd type="arrow"/>
                </a:ln>
              </p:spPr>
              <p:style>
                <a:lnRef idx="1">
                  <a:schemeClr val="accent1"/>
                </a:lnRef>
                <a:fillRef idx="2">
                  <a:schemeClr val="accent1"/>
                </a:fillRef>
                <a:effectRef idx="1">
                  <a:schemeClr val="accent1"/>
                </a:effectRef>
                <a:fontRef idx="minor">
                  <a:schemeClr val="dk1"/>
                </a:fontRef>
              </p:style>
            </p:cxnSp>
            <p:sp>
              <p:nvSpPr>
                <p:cNvPr id="41" name="Rectangle 40"/>
                <p:cNvSpPr/>
                <p:nvPr/>
              </p:nvSpPr>
              <p:spPr>
                <a:xfrm>
                  <a:off x="5162267" y="1435234"/>
                  <a:ext cx="31242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Aft>
                      <a:spcPts val="0"/>
                    </a:spcAft>
                  </a:pPr>
                  <a:r>
                    <a:rPr lang="en-US" sz="1000" b="1" kern="1200">
                      <a:solidFill>
                        <a:srgbClr val="000000"/>
                      </a:solidFill>
                      <a:effectLst/>
                      <a:latin typeface="Times New Roman"/>
                      <a:ea typeface="Times New Roman"/>
                      <a:cs typeface="Times New Roman"/>
                    </a:rPr>
                    <a:t>Classification</a:t>
                  </a:r>
                  <a:endParaRPr lang="en-IN" sz="1200">
                    <a:effectLst/>
                    <a:latin typeface="Times New Roman"/>
                    <a:ea typeface="Times New Roman"/>
                  </a:endParaRPr>
                </a:p>
              </p:txBody>
            </p:sp>
            <p:cxnSp>
              <p:nvCxnSpPr>
                <p:cNvPr id="42" name="Straight Arrow Connector 41"/>
                <p:cNvCxnSpPr/>
                <p:nvPr/>
              </p:nvCxnSpPr>
              <p:spPr>
                <a:xfrm rot="5400000">
                  <a:off x="6458461" y="2088526"/>
                  <a:ext cx="533401" cy="1588"/>
                </a:xfrm>
                <a:prstGeom prst="straightConnector1">
                  <a:avLst/>
                </a:prstGeom>
                <a:ln>
                  <a:tailEnd type="arrow"/>
                </a:ln>
              </p:spPr>
              <p:style>
                <a:lnRef idx="1">
                  <a:schemeClr val="accent1"/>
                </a:lnRef>
                <a:fillRef idx="2">
                  <a:schemeClr val="accent1"/>
                </a:fillRef>
                <a:effectRef idx="1">
                  <a:schemeClr val="accent1"/>
                </a:effectRef>
                <a:fontRef idx="minor">
                  <a:schemeClr val="dk1"/>
                </a:fontRef>
              </p:style>
            </p:cxnSp>
            <p:sp>
              <p:nvSpPr>
                <p:cNvPr id="43" name="Rectangle 42"/>
                <p:cNvSpPr/>
                <p:nvPr/>
              </p:nvSpPr>
              <p:spPr>
                <a:xfrm>
                  <a:off x="5211661" y="3325549"/>
                  <a:ext cx="3124200" cy="38100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Aft>
                      <a:spcPts val="0"/>
                    </a:spcAft>
                  </a:pPr>
                  <a:r>
                    <a:rPr lang="en-US" sz="1000" b="1" kern="1200">
                      <a:solidFill>
                        <a:srgbClr val="000000"/>
                      </a:solidFill>
                      <a:effectLst/>
                      <a:latin typeface="Times New Roman"/>
                      <a:ea typeface="Times New Roman"/>
                      <a:cs typeface="Times New Roman"/>
                    </a:rPr>
                    <a:t>Result Generation</a:t>
                  </a:r>
                  <a:endParaRPr lang="en-IN" sz="1200">
                    <a:effectLst/>
                    <a:latin typeface="Times New Roman"/>
                    <a:ea typeface="Times New Roman"/>
                  </a:endParaRPr>
                </a:p>
              </p:txBody>
            </p:sp>
          </p:grpSp>
          <p:cxnSp>
            <p:nvCxnSpPr>
              <p:cNvPr id="29" name="Straight Arrow Connector 28"/>
              <p:cNvCxnSpPr/>
              <p:nvPr/>
            </p:nvCxnSpPr>
            <p:spPr>
              <a:xfrm rot="5400000">
                <a:off x="2825730" y="2346540"/>
                <a:ext cx="672842" cy="1588"/>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cxnSp>
            <p:nvCxnSpPr>
              <p:cNvPr id="30" name="Straight Arrow Connector 29"/>
              <p:cNvCxnSpPr>
                <a:stCxn id="35" idx="2"/>
                <a:endCxn id="37" idx="0"/>
              </p:cNvCxnSpPr>
              <p:nvPr/>
            </p:nvCxnSpPr>
            <p:spPr>
              <a:xfrm rot="16200000" flipH="1">
                <a:off x="2716670" y="1179386"/>
                <a:ext cx="834355" cy="4353"/>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cxnSp>
            <p:nvCxnSpPr>
              <p:cNvPr id="31" name="Elbow Connector 30"/>
              <p:cNvCxnSpPr>
                <a:stCxn id="38" idx="2"/>
                <a:endCxn id="39" idx="1"/>
              </p:cNvCxnSpPr>
              <p:nvPr/>
            </p:nvCxnSpPr>
            <p:spPr>
              <a:xfrm rot="5400000" flipH="1" flipV="1">
                <a:off x="3447825" y="339293"/>
                <a:ext cx="2410072" cy="3073116"/>
              </a:xfrm>
              <a:prstGeom prst="bentConnector4">
                <a:avLst>
                  <a:gd name="adj1" fmla="val -9485"/>
                  <a:gd name="adj2" fmla="val 74600"/>
                </a:avLst>
              </a:prstGeom>
              <a:ln>
                <a:tailEnd type="triangle"/>
              </a:ln>
            </p:spPr>
            <p:style>
              <a:lnRef idx="1">
                <a:schemeClr val="accent1"/>
              </a:lnRef>
              <a:fillRef idx="2">
                <a:schemeClr val="accent1"/>
              </a:fillRef>
              <a:effectRef idx="1">
                <a:schemeClr val="accent1"/>
              </a:effectRef>
              <a:fontRef idx="minor">
                <a:schemeClr val="dk1"/>
              </a:fontRef>
            </p:style>
          </p:cxnSp>
          <p:cxnSp>
            <p:nvCxnSpPr>
              <p:cNvPr id="32" name="Straight Arrow Connector 31"/>
              <p:cNvCxnSpPr/>
              <p:nvPr/>
            </p:nvCxnSpPr>
            <p:spPr>
              <a:xfrm rot="5400000">
                <a:off x="7866569" y="2523761"/>
                <a:ext cx="428173" cy="1910"/>
              </a:xfrm>
              <a:prstGeom prst="straightConnector1">
                <a:avLst/>
              </a:prstGeom>
              <a:ln>
                <a:tailEnd type="arrow"/>
              </a:ln>
            </p:spPr>
            <p:style>
              <a:lnRef idx="1">
                <a:schemeClr val="accent1"/>
              </a:lnRef>
              <a:fillRef idx="2">
                <a:schemeClr val="accent1"/>
              </a:fillRef>
              <a:effectRef idx="1">
                <a:schemeClr val="accent1"/>
              </a:effectRef>
              <a:fontRef idx="minor">
                <a:schemeClr val="dk1"/>
              </a:fontRef>
            </p:style>
          </p:cxnSp>
          <p:sp>
            <p:nvSpPr>
              <p:cNvPr id="33" name="Rectangle 32"/>
              <p:cNvSpPr/>
              <p:nvPr/>
            </p:nvSpPr>
            <p:spPr>
              <a:xfrm>
                <a:off x="6208313" y="1988711"/>
                <a:ext cx="3757070" cy="30583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Aft>
                    <a:spcPts val="0"/>
                  </a:spcAft>
                </a:pPr>
                <a:r>
                  <a:rPr lang="en-US" sz="1000" b="1" kern="1200">
                    <a:solidFill>
                      <a:srgbClr val="000000"/>
                    </a:solidFill>
                    <a:effectLst/>
                    <a:latin typeface="Times New Roman"/>
                    <a:ea typeface="Times New Roman"/>
                    <a:cs typeface="Times New Roman"/>
                  </a:rPr>
                  <a:t>Prediction</a:t>
                </a:r>
                <a:endParaRPr lang="en-IN" sz="1200">
                  <a:effectLst/>
                  <a:latin typeface="Times New Roman"/>
                  <a:ea typeface="Times New Roman"/>
                </a:endParaRPr>
              </a:p>
            </p:txBody>
          </p:sp>
          <p:pic>
            <p:nvPicPr>
              <p:cNvPr id="34" name="Picture 33" descr="Image result for text file png"/>
              <p:cNvPicPr>
                <a:picLocks noChangeAspect="1" noChangeArrowheads="1"/>
              </p:cNvPicPr>
              <p:nvPr/>
            </p:nvPicPr>
            <p:blipFill>
              <a:blip r:embed="rId2" cstate="print"/>
              <a:srcRect/>
              <a:stretch>
                <a:fillRect/>
              </a:stretch>
            </p:blipFill>
            <p:spPr bwMode="auto">
              <a:xfrm>
                <a:off x="-20" y="299456"/>
                <a:ext cx="1070792" cy="464930"/>
              </a:xfrm>
              <a:prstGeom prst="rect">
                <a:avLst/>
              </a:prstGeom>
              <a:noFill/>
              <a:ln>
                <a:noFill/>
              </a:ln>
            </p:spPr>
            <p:style>
              <a:lnRef idx="1">
                <a:schemeClr val="accent1"/>
              </a:lnRef>
              <a:fillRef idx="2">
                <a:schemeClr val="accent1"/>
              </a:fillRef>
              <a:effectRef idx="1">
                <a:schemeClr val="accent1"/>
              </a:effectRef>
              <a:fontRef idx="minor">
                <a:schemeClr val="dk1"/>
              </a:fontRef>
            </p:style>
          </p:pic>
          <p:sp>
            <p:nvSpPr>
              <p:cNvPr id="35" name="Rectangle 34"/>
              <p:cNvSpPr/>
              <p:nvPr/>
            </p:nvSpPr>
            <p:spPr>
              <a:xfrm>
                <a:off x="1619679" y="340332"/>
                <a:ext cx="3023984" cy="4240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Aft>
                    <a:spcPts val="0"/>
                  </a:spcAft>
                </a:pPr>
                <a:r>
                  <a:rPr lang="en-US" sz="1000" b="1" kern="1200">
                    <a:solidFill>
                      <a:srgbClr val="000000"/>
                    </a:solidFill>
                    <a:effectLst/>
                    <a:latin typeface="Times New Roman"/>
                    <a:ea typeface="Times New Roman"/>
                    <a:cs typeface="Times New Roman"/>
                  </a:rPr>
                  <a:t>Select and View Dataset</a:t>
                </a:r>
                <a:endParaRPr lang="en-IN" sz="1200">
                  <a:effectLst/>
                  <a:latin typeface="Times New Roman"/>
                  <a:ea typeface="Times New Roman"/>
                </a:endParaRPr>
              </a:p>
            </p:txBody>
          </p:sp>
        </p:grpSp>
        <p:cxnSp>
          <p:nvCxnSpPr>
            <p:cNvPr id="27" name="Straight Arrow Connector 26"/>
            <p:cNvCxnSpPr>
              <a:endCxn id="35" idx="1"/>
            </p:cNvCxnSpPr>
            <p:nvPr/>
          </p:nvCxnSpPr>
          <p:spPr>
            <a:xfrm>
              <a:off x="803212" y="552359"/>
              <a:ext cx="816467" cy="0"/>
            </a:xfrm>
            <a:prstGeom prst="straightConnector1">
              <a:avLst/>
            </a:prstGeom>
            <a:ln>
              <a:tailEnd type="arrow"/>
            </a:ln>
          </p:spPr>
          <p:style>
            <a:lnRef idx="1">
              <a:schemeClr val="accent1"/>
            </a:lnRef>
            <a:fillRef idx="2">
              <a:schemeClr val="accent1"/>
            </a:fillRef>
            <a:effectRef idx="1">
              <a:schemeClr val="accent1"/>
            </a:effectRef>
            <a:fontRef idx="minor">
              <a:schemeClr val="dk1"/>
            </a:fontRef>
          </p:style>
        </p:cxnSp>
      </p:grpSp>
    </p:spTree>
    <p:extLst>
      <p:ext uri="{BB962C8B-B14F-4D97-AF65-F5344CB8AC3E}">
        <p14:creationId xmlns:p14="http://schemas.microsoft.com/office/powerpoint/2010/main" val="2432793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461" y="203717"/>
            <a:ext cx="10058400" cy="627559"/>
          </a:xfrm>
        </p:spPr>
        <p:txBody>
          <a:bodyPr>
            <a:normAutofit fontScale="90000"/>
          </a:bodyPr>
          <a:lstStyle/>
          <a:p>
            <a:r>
              <a:rPr lang="en-US" sz="3600" b="1" dirty="0" smtClean="0">
                <a:latin typeface="Times New Roman" panose="02020603050405020304" pitchFamily="18" charset="0"/>
                <a:cs typeface="Times New Roman" panose="02020603050405020304" pitchFamily="18" charset="0"/>
              </a:rPr>
              <a:t>FLOW DIAGRAM</a:t>
            </a:r>
            <a:endParaRPr lang="en-US" sz="3600" b="1" dirty="0">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half" idx="10"/>
          </p:nvPr>
        </p:nvSpPr>
        <p:spPr/>
        <p:txBody>
          <a:bodyPr/>
          <a:lstStyle/>
          <a:p>
            <a:fld id="{FA1ECE9E-BD6E-4E47-9AE8-EB9C74669028}" type="datetime1">
              <a:rPr lang="en-US" smtClean="0"/>
              <a:t>8/9/2021</a:t>
            </a:fld>
            <a:endParaRPr lang="en-US" dirty="0"/>
          </a:p>
        </p:txBody>
      </p:sp>
      <p:sp>
        <p:nvSpPr>
          <p:cNvPr id="7" name="Slide Number Placeholder 6"/>
          <p:cNvSpPr>
            <a:spLocks noGrp="1"/>
          </p:cNvSpPr>
          <p:nvPr>
            <p:ph type="sldNum" sz="quarter" idx="12"/>
          </p:nvPr>
        </p:nvSpPr>
        <p:spPr/>
        <p:txBody>
          <a:bodyPr>
            <a:normAutofit/>
          </a:bodyPr>
          <a:lstStyle/>
          <a:p>
            <a:fld id="{7DCB20AE-65C4-4F49-978F-B82EFE8D490C}" type="slidenum">
              <a:rPr lang="en-US" smtClean="0"/>
              <a:pPr/>
              <a:t>11</a:t>
            </a:fld>
            <a:endParaRPr lang="en-US" dirty="0"/>
          </a:p>
        </p:txBody>
      </p:sp>
      <p:sp>
        <p:nvSpPr>
          <p:cNvPr id="4" name="Rectangle 40"/>
          <p:cNvSpPr>
            <a:spLocks noChangeArrowheads="1"/>
          </p:cNvSpPr>
          <p:nvPr/>
        </p:nvSpPr>
        <p:spPr bwMode="auto">
          <a:xfrm>
            <a:off x="1662546" y="8312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a:t>
            </a:r>
            <a:endParaRPr kumimoji="0" 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pSp>
        <p:nvGrpSpPr>
          <p:cNvPr id="6" name="Group 5"/>
          <p:cNvGrpSpPr/>
          <p:nvPr/>
        </p:nvGrpSpPr>
        <p:grpSpPr>
          <a:xfrm>
            <a:off x="1844016" y="831276"/>
            <a:ext cx="8744777" cy="5839981"/>
            <a:chOff x="1249229" y="774699"/>
            <a:chExt cx="8436200" cy="5617303"/>
          </a:xfrm>
        </p:grpSpPr>
        <p:sp>
          <p:nvSpPr>
            <p:cNvPr id="136" name="Rectangle 135"/>
            <p:cNvSpPr/>
            <p:nvPr/>
          </p:nvSpPr>
          <p:spPr>
            <a:xfrm>
              <a:off x="8153359" y="3967687"/>
              <a:ext cx="1532070" cy="1622471"/>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nvGrpSpPr>
            <p:cNvPr id="98" name="Group 97"/>
            <p:cNvGrpSpPr/>
            <p:nvPr/>
          </p:nvGrpSpPr>
          <p:grpSpPr>
            <a:xfrm>
              <a:off x="1249229" y="774699"/>
              <a:ext cx="8436199" cy="5617303"/>
              <a:chOff x="0" y="0"/>
              <a:chExt cx="6629400" cy="5399813"/>
            </a:xfrm>
          </p:grpSpPr>
          <p:grpSp>
            <p:nvGrpSpPr>
              <p:cNvPr id="99" name="Group 98"/>
              <p:cNvGrpSpPr/>
              <p:nvPr/>
            </p:nvGrpSpPr>
            <p:grpSpPr>
              <a:xfrm>
                <a:off x="0" y="0"/>
                <a:ext cx="6629400" cy="5399813"/>
                <a:chOff x="0" y="0"/>
                <a:chExt cx="6629400" cy="5399813"/>
              </a:xfrm>
            </p:grpSpPr>
            <p:grpSp>
              <p:nvGrpSpPr>
                <p:cNvPr id="106" name="Group 105"/>
                <p:cNvGrpSpPr/>
                <p:nvPr/>
              </p:nvGrpSpPr>
              <p:grpSpPr>
                <a:xfrm>
                  <a:off x="0" y="0"/>
                  <a:ext cx="4914900" cy="5399813"/>
                  <a:chOff x="0" y="0"/>
                  <a:chExt cx="9988308" cy="3679463"/>
                </a:xfrm>
              </p:grpSpPr>
              <p:grpSp>
                <p:nvGrpSpPr>
                  <p:cNvPr id="112" name="Group 111"/>
                  <p:cNvGrpSpPr/>
                  <p:nvPr/>
                </p:nvGrpSpPr>
                <p:grpSpPr>
                  <a:xfrm>
                    <a:off x="0" y="0"/>
                    <a:ext cx="9988308" cy="3679463"/>
                    <a:chOff x="0" y="0"/>
                    <a:chExt cx="8305800" cy="4583721"/>
                  </a:xfrm>
                </p:grpSpPr>
                <p:sp>
                  <p:nvSpPr>
                    <p:cNvPr id="116" name="Rectangle 115"/>
                    <p:cNvSpPr/>
                    <p:nvPr/>
                  </p:nvSpPr>
                  <p:spPr>
                    <a:xfrm>
                      <a:off x="0" y="0"/>
                      <a:ext cx="15240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Aft>
                          <a:spcPts val="0"/>
                        </a:spcAft>
                      </a:pPr>
                      <a:r>
                        <a:rPr lang="en-US" sz="1200" b="1" kern="1200">
                          <a:solidFill>
                            <a:srgbClr val="000000"/>
                          </a:solidFill>
                          <a:effectLst/>
                          <a:latin typeface="Times New Roman"/>
                          <a:ea typeface="Times New Roman"/>
                          <a:cs typeface="Times New Roman"/>
                        </a:rPr>
                        <a:t>Start</a:t>
                      </a:r>
                      <a:endParaRPr lang="en-IN" sz="1200">
                        <a:effectLst/>
                        <a:latin typeface="Times New Roman"/>
                        <a:ea typeface="Times New Roman"/>
                      </a:endParaRPr>
                    </a:p>
                  </p:txBody>
                </p:sp>
                <p:cxnSp>
                  <p:nvCxnSpPr>
                    <p:cNvPr id="117" name="Straight Arrow Connector 116"/>
                    <p:cNvCxnSpPr/>
                    <p:nvPr/>
                  </p:nvCxnSpPr>
                  <p:spPr>
                    <a:xfrm>
                      <a:off x="1524000" y="227012"/>
                      <a:ext cx="457200" cy="1588"/>
                    </a:xfrm>
                    <a:prstGeom prst="straightConnector1">
                      <a:avLst/>
                    </a:prstGeom>
                    <a:ln>
                      <a:tailEnd type="arrow"/>
                    </a:ln>
                  </p:spPr>
                  <p:style>
                    <a:lnRef idx="1">
                      <a:schemeClr val="accent1"/>
                    </a:lnRef>
                    <a:fillRef idx="2">
                      <a:schemeClr val="accent1"/>
                    </a:fillRef>
                    <a:effectRef idx="1">
                      <a:schemeClr val="accent1"/>
                    </a:effectRef>
                    <a:fontRef idx="minor">
                      <a:schemeClr val="dk1"/>
                    </a:fontRef>
                  </p:style>
                </p:cxnSp>
                <p:sp>
                  <p:nvSpPr>
                    <p:cNvPr id="118" name="Rectangle 117"/>
                    <p:cNvSpPr/>
                    <p:nvPr/>
                  </p:nvSpPr>
                  <p:spPr>
                    <a:xfrm>
                      <a:off x="1981200" y="0"/>
                      <a:ext cx="15240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Aft>
                          <a:spcPts val="0"/>
                        </a:spcAft>
                      </a:pPr>
                      <a:r>
                        <a:rPr lang="en-US" sz="1200" b="1" kern="1200">
                          <a:solidFill>
                            <a:srgbClr val="000000"/>
                          </a:solidFill>
                          <a:effectLst/>
                          <a:latin typeface="Times New Roman"/>
                          <a:ea typeface="Times New Roman"/>
                          <a:cs typeface="Times New Roman"/>
                        </a:rPr>
                        <a:t>Select Dataset</a:t>
                      </a:r>
                      <a:endParaRPr lang="en-IN" sz="1200">
                        <a:effectLst/>
                        <a:latin typeface="Times New Roman"/>
                        <a:ea typeface="Times New Roman"/>
                      </a:endParaRPr>
                    </a:p>
                  </p:txBody>
                </p:sp>
                <p:sp>
                  <p:nvSpPr>
                    <p:cNvPr id="119" name="Rectangle 118"/>
                    <p:cNvSpPr/>
                    <p:nvPr/>
                  </p:nvSpPr>
                  <p:spPr>
                    <a:xfrm>
                      <a:off x="3962400" y="0"/>
                      <a:ext cx="21336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Aft>
                          <a:spcPts val="0"/>
                        </a:spcAft>
                      </a:pPr>
                      <a:r>
                        <a:rPr lang="en-US" sz="1200" b="1" kern="1200">
                          <a:solidFill>
                            <a:srgbClr val="000000"/>
                          </a:solidFill>
                          <a:effectLst/>
                          <a:latin typeface="Times New Roman"/>
                          <a:ea typeface="Times New Roman"/>
                          <a:cs typeface="Times New Roman"/>
                        </a:rPr>
                        <a:t>View Data</a:t>
                      </a:r>
                      <a:endParaRPr lang="en-IN" sz="1200">
                        <a:effectLst/>
                        <a:latin typeface="Times New Roman"/>
                        <a:ea typeface="Times New Roman"/>
                      </a:endParaRPr>
                    </a:p>
                  </p:txBody>
                </p:sp>
                <p:cxnSp>
                  <p:nvCxnSpPr>
                    <p:cNvPr id="120" name="Straight Arrow Connector 119"/>
                    <p:cNvCxnSpPr/>
                    <p:nvPr/>
                  </p:nvCxnSpPr>
                  <p:spPr>
                    <a:xfrm>
                      <a:off x="3505200" y="228600"/>
                      <a:ext cx="457200" cy="1588"/>
                    </a:xfrm>
                    <a:prstGeom prst="straightConnector1">
                      <a:avLst/>
                    </a:prstGeom>
                    <a:ln>
                      <a:tailEnd type="arrow"/>
                    </a:ln>
                  </p:spPr>
                  <p:style>
                    <a:lnRef idx="1">
                      <a:schemeClr val="accent1"/>
                    </a:lnRef>
                    <a:fillRef idx="2">
                      <a:schemeClr val="accent1"/>
                    </a:fillRef>
                    <a:effectRef idx="1">
                      <a:schemeClr val="accent1"/>
                    </a:effectRef>
                    <a:fontRef idx="minor">
                      <a:schemeClr val="dk1"/>
                    </a:fontRef>
                  </p:style>
                </p:cxnSp>
                <p:cxnSp>
                  <p:nvCxnSpPr>
                    <p:cNvPr id="121" name="Elbow Connector 120"/>
                    <p:cNvCxnSpPr>
                      <a:stCxn id="119" idx="3"/>
                    </p:cNvCxnSpPr>
                    <p:nvPr/>
                  </p:nvCxnSpPr>
                  <p:spPr>
                    <a:xfrm flipH="1">
                      <a:off x="304800" y="228600"/>
                      <a:ext cx="5791200" cy="609600"/>
                    </a:xfrm>
                    <a:prstGeom prst="bentConnector3">
                      <a:avLst>
                        <a:gd name="adj1" fmla="val -3947"/>
                      </a:avLst>
                    </a:prstGeom>
                    <a:ln/>
                  </p:spPr>
                  <p:style>
                    <a:lnRef idx="1">
                      <a:schemeClr val="accent1"/>
                    </a:lnRef>
                    <a:fillRef idx="2">
                      <a:schemeClr val="accent1"/>
                    </a:fillRef>
                    <a:effectRef idx="1">
                      <a:schemeClr val="accent1"/>
                    </a:effectRef>
                    <a:fontRef idx="minor">
                      <a:schemeClr val="dk1"/>
                    </a:fontRef>
                  </p:style>
                </p:cxnSp>
                <p:sp>
                  <p:nvSpPr>
                    <p:cNvPr id="122" name="Rectangle 121"/>
                    <p:cNvSpPr/>
                    <p:nvPr/>
                  </p:nvSpPr>
                  <p:spPr>
                    <a:xfrm>
                      <a:off x="1143000" y="1143000"/>
                      <a:ext cx="3124199" cy="1900788"/>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endParaRPr lang="en-IN"/>
                    </a:p>
                  </p:txBody>
                </p:sp>
                <p:sp>
                  <p:nvSpPr>
                    <p:cNvPr id="123" name="Rectangle 122"/>
                    <p:cNvSpPr/>
                    <p:nvPr/>
                  </p:nvSpPr>
                  <p:spPr>
                    <a:xfrm>
                      <a:off x="1371600" y="1219200"/>
                      <a:ext cx="2590800" cy="2286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spcAft>
                          <a:spcPts val="0"/>
                        </a:spcAft>
                      </a:pPr>
                      <a:r>
                        <a:rPr lang="en-US" sz="1200" b="1" kern="1200">
                          <a:solidFill>
                            <a:srgbClr val="000000"/>
                          </a:solidFill>
                          <a:effectLst/>
                          <a:latin typeface="Times New Roman"/>
                          <a:ea typeface="Times New Roman"/>
                          <a:cs typeface="Times New Roman"/>
                        </a:rPr>
                        <a:t>Data Preprocessing</a:t>
                      </a:r>
                      <a:endParaRPr lang="en-IN" sz="1200">
                        <a:effectLst/>
                        <a:latin typeface="Times New Roman"/>
                        <a:ea typeface="Times New Roman"/>
                      </a:endParaRPr>
                    </a:p>
                  </p:txBody>
                </p:sp>
                <p:sp>
                  <p:nvSpPr>
                    <p:cNvPr id="124" name="Rectangle 123"/>
                    <p:cNvSpPr/>
                    <p:nvPr/>
                  </p:nvSpPr>
                  <p:spPr>
                    <a:xfrm>
                      <a:off x="1371600" y="1600200"/>
                      <a:ext cx="25146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Aft>
                          <a:spcPts val="0"/>
                        </a:spcAft>
                      </a:pPr>
                      <a:r>
                        <a:rPr lang="en-US" sz="1200" b="1" kern="1200">
                          <a:solidFill>
                            <a:srgbClr val="000000"/>
                          </a:solidFill>
                          <a:effectLst/>
                          <a:latin typeface="Times New Roman"/>
                          <a:ea typeface="Times New Roman"/>
                          <a:cs typeface="Times New Roman"/>
                        </a:rPr>
                        <a:t>Null Value Checking</a:t>
                      </a:r>
                      <a:endParaRPr lang="en-IN" sz="1200">
                        <a:effectLst/>
                        <a:latin typeface="Times New Roman"/>
                        <a:ea typeface="Times New Roman"/>
                      </a:endParaRPr>
                    </a:p>
                  </p:txBody>
                </p:sp>
                <p:cxnSp>
                  <p:nvCxnSpPr>
                    <p:cNvPr id="125" name="Elbow Connector 124"/>
                    <p:cNvCxnSpPr>
                      <a:endCxn id="124" idx="1"/>
                    </p:cNvCxnSpPr>
                    <p:nvPr/>
                  </p:nvCxnSpPr>
                  <p:spPr>
                    <a:xfrm>
                      <a:off x="304800" y="838200"/>
                      <a:ext cx="1066800" cy="952500"/>
                    </a:xfrm>
                    <a:prstGeom prst="bentConnector3">
                      <a:avLst>
                        <a:gd name="adj1" fmla="val -1173"/>
                      </a:avLst>
                    </a:prstGeom>
                    <a:ln>
                      <a:tailEnd type="arrow"/>
                    </a:ln>
                  </p:spPr>
                  <p:style>
                    <a:lnRef idx="1">
                      <a:schemeClr val="accent1"/>
                    </a:lnRef>
                    <a:fillRef idx="2">
                      <a:schemeClr val="accent1"/>
                    </a:fillRef>
                    <a:effectRef idx="1">
                      <a:schemeClr val="accent1"/>
                    </a:effectRef>
                    <a:fontRef idx="minor">
                      <a:schemeClr val="dk1"/>
                    </a:fontRef>
                  </p:style>
                </p:cxnSp>
                <p:sp>
                  <p:nvSpPr>
                    <p:cNvPr id="126" name="Rectangle 125"/>
                    <p:cNvSpPr/>
                    <p:nvPr/>
                  </p:nvSpPr>
                  <p:spPr>
                    <a:xfrm>
                      <a:off x="1371600" y="2414980"/>
                      <a:ext cx="25146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Aft>
                          <a:spcPts val="0"/>
                        </a:spcAft>
                      </a:pPr>
                      <a:r>
                        <a:rPr lang="en-US" sz="1200" b="1" kern="1200">
                          <a:solidFill>
                            <a:srgbClr val="000000"/>
                          </a:solidFill>
                          <a:effectLst/>
                          <a:latin typeface="Times New Roman"/>
                          <a:ea typeface="Times New Roman"/>
                          <a:cs typeface="Times New Roman"/>
                        </a:rPr>
                        <a:t>Label Encoding </a:t>
                      </a:r>
                      <a:endParaRPr lang="en-IN" sz="1200">
                        <a:effectLst/>
                        <a:latin typeface="Times New Roman"/>
                        <a:ea typeface="Times New Roman"/>
                      </a:endParaRPr>
                    </a:p>
                  </p:txBody>
                </p:sp>
                <p:cxnSp>
                  <p:nvCxnSpPr>
                    <p:cNvPr id="127" name="Straight Arrow Connector 126"/>
                    <p:cNvCxnSpPr>
                      <a:stCxn id="122" idx="2"/>
                    </p:cNvCxnSpPr>
                    <p:nvPr/>
                  </p:nvCxnSpPr>
                  <p:spPr>
                    <a:xfrm>
                      <a:off x="2705100" y="3043788"/>
                      <a:ext cx="0" cy="308218"/>
                    </a:xfrm>
                    <a:prstGeom prst="straightConnector1">
                      <a:avLst/>
                    </a:prstGeom>
                    <a:ln>
                      <a:tailEnd type="arrow"/>
                    </a:ln>
                  </p:spPr>
                  <p:style>
                    <a:lnRef idx="1">
                      <a:schemeClr val="accent1"/>
                    </a:lnRef>
                    <a:fillRef idx="2">
                      <a:schemeClr val="accent1"/>
                    </a:fillRef>
                    <a:effectRef idx="1">
                      <a:schemeClr val="accent1"/>
                    </a:effectRef>
                    <a:fontRef idx="minor">
                      <a:schemeClr val="dk1"/>
                    </a:fontRef>
                  </p:style>
                </p:cxnSp>
                <p:sp>
                  <p:nvSpPr>
                    <p:cNvPr id="128" name="Rectangle 127"/>
                    <p:cNvSpPr/>
                    <p:nvPr/>
                  </p:nvSpPr>
                  <p:spPr>
                    <a:xfrm>
                      <a:off x="1066801" y="3352006"/>
                      <a:ext cx="3124199"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Aft>
                          <a:spcPts val="0"/>
                        </a:spcAft>
                      </a:pPr>
                      <a:r>
                        <a:rPr lang="en-IN" sz="1200" b="1">
                          <a:effectLst/>
                          <a:latin typeface="Times New Roman"/>
                          <a:ea typeface="Times New Roman"/>
                        </a:rPr>
                        <a:t>Data Visualization</a:t>
                      </a:r>
                      <a:endParaRPr lang="en-IN" sz="1200">
                        <a:effectLst/>
                        <a:latin typeface="Times New Roman"/>
                        <a:ea typeface="Times New Roman"/>
                      </a:endParaRPr>
                    </a:p>
                  </p:txBody>
                </p:sp>
                <p:cxnSp>
                  <p:nvCxnSpPr>
                    <p:cNvPr id="129" name="Straight Arrow Connector 128"/>
                    <p:cNvCxnSpPr>
                      <a:stCxn id="128" idx="2"/>
                    </p:cNvCxnSpPr>
                    <p:nvPr/>
                  </p:nvCxnSpPr>
                  <p:spPr>
                    <a:xfrm flipH="1">
                      <a:off x="2628899" y="3733006"/>
                      <a:ext cx="1" cy="392821"/>
                    </a:xfrm>
                    <a:prstGeom prst="straightConnector1">
                      <a:avLst/>
                    </a:prstGeom>
                    <a:ln>
                      <a:tailEnd type="arrow"/>
                    </a:ln>
                  </p:spPr>
                  <p:style>
                    <a:lnRef idx="1">
                      <a:schemeClr val="accent1"/>
                    </a:lnRef>
                    <a:fillRef idx="2">
                      <a:schemeClr val="accent1"/>
                    </a:fillRef>
                    <a:effectRef idx="1">
                      <a:schemeClr val="accent1"/>
                    </a:effectRef>
                    <a:fontRef idx="minor">
                      <a:schemeClr val="dk1"/>
                    </a:fontRef>
                  </p:style>
                </p:cxnSp>
                <p:sp>
                  <p:nvSpPr>
                    <p:cNvPr id="130" name="Rectangle 129"/>
                    <p:cNvSpPr/>
                    <p:nvPr/>
                  </p:nvSpPr>
                  <p:spPr>
                    <a:xfrm>
                      <a:off x="1066799" y="4125827"/>
                      <a:ext cx="3124200" cy="45789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Aft>
                          <a:spcPts val="0"/>
                        </a:spcAft>
                      </a:pPr>
                      <a:r>
                        <a:rPr lang="en-US" sz="1200" b="1" kern="1200" dirty="0">
                          <a:solidFill>
                            <a:srgbClr val="000000"/>
                          </a:solidFill>
                          <a:effectLst/>
                          <a:latin typeface="Times New Roman"/>
                          <a:ea typeface="Times New Roman"/>
                          <a:cs typeface="Times New Roman"/>
                        </a:rPr>
                        <a:t>Splitting Dataset into Training and Test Dataset</a:t>
                      </a:r>
                      <a:endParaRPr lang="en-IN" sz="1200" dirty="0">
                        <a:effectLst/>
                        <a:latin typeface="Times New Roman"/>
                        <a:ea typeface="Times New Roman"/>
                      </a:endParaRPr>
                    </a:p>
                    <a:p>
                      <a:pPr algn="ctr">
                        <a:spcAft>
                          <a:spcPts val="0"/>
                        </a:spcAft>
                      </a:pPr>
                      <a:r>
                        <a:rPr lang="en-IN" sz="1200" dirty="0">
                          <a:effectLst/>
                          <a:latin typeface="Times New Roman"/>
                          <a:ea typeface="Times New Roman"/>
                        </a:rPr>
                        <a:t> </a:t>
                      </a:r>
                    </a:p>
                  </p:txBody>
                </p:sp>
                <p:cxnSp>
                  <p:nvCxnSpPr>
                    <p:cNvPr id="131" name="Shape 80"/>
                    <p:cNvCxnSpPr>
                      <a:stCxn id="130" idx="3"/>
                    </p:cNvCxnSpPr>
                    <p:nvPr/>
                  </p:nvCxnSpPr>
                  <p:spPr>
                    <a:xfrm flipV="1">
                      <a:off x="4190998" y="1296881"/>
                      <a:ext cx="533403" cy="3057892"/>
                    </a:xfrm>
                    <a:prstGeom prst="bentConnector2">
                      <a:avLst/>
                    </a:prstGeom>
                    <a:ln/>
                  </p:spPr>
                  <p:style>
                    <a:lnRef idx="1">
                      <a:schemeClr val="accent1"/>
                    </a:lnRef>
                    <a:fillRef idx="2">
                      <a:schemeClr val="accent1"/>
                    </a:fillRef>
                    <a:effectRef idx="1">
                      <a:schemeClr val="accent1"/>
                    </a:effectRef>
                    <a:fontRef idx="minor">
                      <a:schemeClr val="dk1"/>
                    </a:fontRef>
                  </p:style>
                </p:cxnSp>
                <p:cxnSp>
                  <p:nvCxnSpPr>
                    <p:cNvPr id="132" name="Straight Arrow Connector 131"/>
                    <p:cNvCxnSpPr/>
                    <p:nvPr/>
                  </p:nvCxnSpPr>
                  <p:spPr>
                    <a:xfrm>
                      <a:off x="4724400" y="1295400"/>
                      <a:ext cx="457200" cy="1588"/>
                    </a:xfrm>
                    <a:prstGeom prst="straightConnector1">
                      <a:avLst/>
                    </a:prstGeom>
                    <a:ln>
                      <a:tailEnd type="arrow"/>
                    </a:ln>
                  </p:spPr>
                  <p:style>
                    <a:lnRef idx="1">
                      <a:schemeClr val="accent1"/>
                    </a:lnRef>
                    <a:fillRef idx="2">
                      <a:schemeClr val="accent1"/>
                    </a:fillRef>
                    <a:effectRef idx="1">
                      <a:schemeClr val="accent1"/>
                    </a:effectRef>
                    <a:fontRef idx="minor">
                      <a:schemeClr val="dk1"/>
                    </a:fontRef>
                  </p:style>
                </p:cxnSp>
                <p:sp>
                  <p:nvSpPr>
                    <p:cNvPr id="133" name="Rectangle 132"/>
                    <p:cNvSpPr/>
                    <p:nvPr/>
                  </p:nvSpPr>
                  <p:spPr>
                    <a:xfrm>
                      <a:off x="5181600" y="1143000"/>
                      <a:ext cx="31242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Aft>
                          <a:spcPts val="0"/>
                        </a:spcAft>
                      </a:pPr>
                      <a:r>
                        <a:rPr lang="en-US" sz="1200" b="1" kern="1200">
                          <a:solidFill>
                            <a:srgbClr val="000000"/>
                          </a:solidFill>
                          <a:effectLst/>
                          <a:latin typeface="Times New Roman"/>
                          <a:ea typeface="Times New Roman"/>
                          <a:cs typeface="Times New Roman"/>
                        </a:rPr>
                        <a:t>Classification using ML Algorithm</a:t>
                      </a:r>
                      <a:endParaRPr lang="en-IN" sz="1200">
                        <a:effectLst/>
                        <a:latin typeface="Times New Roman"/>
                        <a:ea typeface="Times New Roman"/>
                      </a:endParaRPr>
                    </a:p>
                  </p:txBody>
                </p:sp>
                <p:cxnSp>
                  <p:nvCxnSpPr>
                    <p:cNvPr id="134" name="Straight Arrow Connector 133"/>
                    <p:cNvCxnSpPr>
                      <a:stCxn id="133" idx="2"/>
                      <a:endCxn id="135" idx="0"/>
                    </p:cNvCxnSpPr>
                    <p:nvPr/>
                  </p:nvCxnSpPr>
                  <p:spPr>
                    <a:xfrm rot="5400000">
                      <a:off x="6477000" y="1790700"/>
                      <a:ext cx="533400" cy="1588"/>
                    </a:xfrm>
                    <a:prstGeom prst="straightConnector1">
                      <a:avLst/>
                    </a:prstGeom>
                    <a:ln>
                      <a:tailEnd type="arrow"/>
                    </a:ln>
                  </p:spPr>
                  <p:style>
                    <a:lnRef idx="1">
                      <a:schemeClr val="accent1"/>
                    </a:lnRef>
                    <a:fillRef idx="2">
                      <a:schemeClr val="accent1"/>
                    </a:fillRef>
                    <a:effectRef idx="1">
                      <a:schemeClr val="accent1"/>
                    </a:effectRef>
                    <a:fontRef idx="minor">
                      <a:schemeClr val="dk1"/>
                    </a:fontRef>
                  </p:style>
                </p:cxnSp>
                <p:sp>
                  <p:nvSpPr>
                    <p:cNvPr id="135" name="Rectangle 134"/>
                    <p:cNvSpPr/>
                    <p:nvPr/>
                  </p:nvSpPr>
                  <p:spPr>
                    <a:xfrm>
                      <a:off x="5181600" y="2057400"/>
                      <a:ext cx="31242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Aft>
                          <a:spcPts val="0"/>
                        </a:spcAft>
                      </a:pPr>
                      <a:r>
                        <a:rPr lang="en-US" sz="1200" b="1" kern="1200">
                          <a:solidFill>
                            <a:srgbClr val="000000"/>
                          </a:solidFill>
                          <a:effectLst/>
                          <a:latin typeface="Times New Roman"/>
                          <a:ea typeface="Times New Roman"/>
                          <a:cs typeface="Times New Roman"/>
                        </a:rPr>
                        <a:t>Prediction</a:t>
                      </a:r>
                      <a:endParaRPr lang="en-IN" sz="1200">
                        <a:effectLst/>
                        <a:latin typeface="Times New Roman"/>
                        <a:ea typeface="Times New Roman"/>
                      </a:endParaRPr>
                    </a:p>
                  </p:txBody>
                </p:sp>
              </p:grpSp>
              <p:cxnSp>
                <p:nvCxnSpPr>
                  <p:cNvPr id="113" name="Elbow Connector 112"/>
                  <p:cNvCxnSpPr/>
                  <p:nvPr/>
                </p:nvCxnSpPr>
                <p:spPr>
                  <a:xfrm>
                    <a:off x="4659634" y="1404319"/>
                    <a:ext cx="12700" cy="654043"/>
                  </a:xfrm>
                  <a:prstGeom prst="bentConnector3">
                    <a:avLst>
                      <a:gd name="adj1" fmla="val 1800000"/>
                    </a:avLst>
                  </a:prstGeom>
                  <a:ln>
                    <a:tailEnd type="triangle"/>
                  </a:ln>
                </p:spPr>
                <p:style>
                  <a:lnRef idx="1">
                    <a:schemeClr val="accent1"/>
                  </a:lnRef>
                  <a:fillRef idx="2">
                    <a:schemeClr val="accent1"/>
                  </a:fillRef>
                  <a:effectRef idx="1">
                    <a:schemeClr val="accent1"/>
                  </a:effectRef>
                  <a:fontRef idx="minor">
                    <a:schemeClr val="dk1"/>
                  </a:fontRef>
                </p:style>
              </p:cxnSp>
              <p:cxnSp>
                <p:nvCxnSpPr>
                  <p:cNvPr id="114" name="Straight Arrow Connector 113"/>
                  <p:cNvCxnSpPr>
                    <a:endCxn id="115" idx="0"/>
                  </p:cNvCxnSpPr>
                  <p:nvPr/>
                </p:nvCxnSpPr>
                <p:spPr>
                  <a:xfrm rot="5400000">
                    <a:off x="7885737" y="2170493"/>
                    <a:ext cx="428173" cy="1910"/>
                  </a:xfrm>
                  <a:prstGeom prst="straightConnector1">
                    <a:avLst/>
                  </a:prstGeom>
                  <a:ln>
                    <a:tailEnd type="arrow"/>
                  </a:ln>
                </p:spPr>
                <p:style>
                  <a:lnRef idx="1">
                    <a:schemeClr val="accent1"/>
                  </a:lnRef>
                  <a:fillRef idx="2">
                    <a:schemeClr val="accent1"/>
                  </a:fillRef>
                  <a:effectRef idx="1">
                    <a:schemeClr val="accent1"/>
                  </a:effectRef>
                  <a:fontRef idx="minor">
                    <a:schemeClr val="dk1"/>
                  </a:fontRef>
                </p:style>
              </p:cxnSp>
              <p:sp>
                <p:nvSpPr>
                  <p:cNvPr id="115" name="Rectangle 114"/>
                  <p:cNvSpPr/>
                  <p:nvPr/>
                </p:nvSpPr>
                <p:spPr>
                  <a:xfrm>
                    <a:off x="6221289" y="2384897"/>
                    <a:ext cx="3757070" cy="30583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Aft>
                        <a:spcPts val="0"/>
                      </a:spcAft>
                    </a:pPr>
                    <a:r>
                      <a:rPr lang="en-US" sz="1200" b="1" kern="1200">
                        <a:solidFill>
                          <a:srgbClr val="000000"/>
                        </a:solidFill>
                        <a:effectLst/>
                        <a:latin typeface="Times New Roman"/>
                        <a:ea typeface="Times New Roman"/>
                        <a:cs typeface="Times New Roman"/>
                      </a:rPr>
                      <a:t>Performance Evaluation</a:t>
                    </a:r>
                    <a:endParaRPr lang="en-IN" sz="1200">
                      <a:effectLst/>
                      <a:latin typeface="Times New Roman"/>
                      <a:ea typeface="Times New Roman"/>
                    </a:endParaRPr>
                  </a:p>
                </p:txBody>
              </p:sp>
            </p:grpSp>
            <p:grpSp>
              <p:nvGrpSpPr>
                <p:cNvPr id="107" name="Group 106"/>
                <p:cNvGrpSpPr/>
                <p:nvPr/>
              </p:nvGrpSpPr>
              <p:grpSpPr>
                <a:xfrm>
                  <a:off x="5372100" y="1239716"/>
                  <a:ext cx="1257300" cy="764693"/>
                  <a:chOff x="0" y="353891"/>
                  <a:chExt cx="1257300" cy="764693"/>
                </a:xfrm>
              </p:grpSpPr>
              <p:sp>
                <p:nvSpPr>
                  <p:cNvPr id="109" name="Rectangle 108"/>
                  <p:cNvSpPr/>
                  <p:nvPr/>
                </p:nvSpPr>
                <p:spPr>
                  <a:xfrm>
                    <a:off x="0" y="353891"/>
                    <a:ext cx="1257300" cy="764693"/>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10" name="Rectangle 109"/>
                  <p:cNvSpPr/>
                  <p:nvPr/>
                </p:nvSpPr>
                <p:spPr>
                  <a:xfrm>
                    <a:off x="161925" y="430621"/>
                    <a:ext cx="971550" cy="209550"/>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800" b="1">
                        <a:effectLst/>
                        <a:latin typeface="Times New Roman"/>
                        <a:ea typeface="Calibri"/>
                        <a:cs typeface="Times New Roman"/>
                      </a:rPr>
                      <a:t>KNN</a:t>
                    </a:r>
                    <a:endParaRPr lang="en-IN" sz="1100">
                      <a:effectLst/>
                      <a:ea typeface="Calibri"/>
                      <a:cs typeface="Times New Roman"/>
                    </a:endParaRPr>
                  </a:p>
                </p:txBody>
              </p:sp>
              <p:sp>
                <p:nvSpPr>
                  <p:cNvPr id="111" name="Rectangle 110"/>
                  <p:cNvSpPr/>
                  <p:nvPr/>
                </p:nvSpPr>
                <p:spPr>
                  <a:xfrm>
                    <a:off x="161925" y="785253"/>
                    <a:ext cx="971550" cy="209550"/>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800" b="1">
                        <a:effectLst/>
                        <a:latin typeface="Times New Roman"/>
                        <a:ea typeface="Calibri"/>
                        <a:cs typeface="Times New Roman"/>
                      </a:rPr>
                      <a:t>Random Forest</a:t>
                    </a:r>
                    <a:endParaRPr lang="en-IN" sz="1100">
                      <a:effectLst/>
                      <a:ea typeface="Calibri"/>
                      <a:cs typeface="Times New Roman"/>
                    </a:endParaRPr>
                  </a:p>
                </p:txBody>
              </p:sp>
            </p:grpSp>
            <p:cxnSp>
              <p:nvCxnSpPr>
                <p:cNvPr id="108" name="Straight Arrow Connector 107"/>
                <p:cNvCxnSpPr/>
                <p:nvPr/>
              </p:nvCxnSpPr>
              <p:spPr>
                <a:xfrm>
                  <a:off x="4914900" y="1552575"/>
                  <a:ext cx="457200" cy="0"/>
                </a:xfrm>
                <a:prstGeom prst="straightConnector1">
                  <a:avLst/>
                </a:prstGeom>
                <a:ln>
                  <a:tailEnd type="arrow"/>
                </a:ln>
              </p:spPr>
              <p:style>
                <a:lnRef idx="1">
                  <a:schemeClr val="accent1"/>
                </a:lnRef>
                <a:fillRef idx="2">
                  <a:schemeClr val="accent1"/>
                </a:fillRef>
                <a:effectRef idx="1">
                  <a:schemeClr val="accent1"/>
                </a:effectRef>
                <a:fontRef idx="minor">
                  <a:schemeClr val="dk1"/>
                </a:fontRef>
              </p:style>
            </p:cxnSp>
          </p:grpSp>
          <p:grpSp>
            <p:nvGrpSpPr>
              <p:cNvPr id="100" name="Group 99"/>
              <p:cNvGrpSpPr/>
              <p:nvPr/>
            </p:nvGrpSpPr>
            <p:grpSpPr>
              <a:xfrm>
                <a:off x="4906107" y="3209193"/>
                <a:ext cx="1599468" cy="1307953"/>
                <a:chOff x="0" y="0"/>
                <a:chExt cx="1595804" cy="1307953"/>
              </a:xfrm>
            </p:grpSpPr>
            <p:sp>
              <p:nvSpPr>
                <p:cNvPr id="101" name="Rectangle 100"/>
                <p:cNvSpPr/>
                <p:nvPr/>
              </p:nvSpPr>
              <p:spPr>
                <a:xfrm>
                  <a:off x="624254" y="0"/>
                  <a:ext cx="971550" cy="208915"/>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800" b="1">
                      <a:effectLst/>
                      <a:latin typeface="Times New Roman"/>
                      <a:ea typeface="Calibri"/>
                      <a:cs typeface="Times New Roman"/>
                    </a:rPr>
                    <a:t>Accuracy</a:t>
                  </a:r>
                  <a:endParaRPr lang="en-IN" sz="1100">
                    <a:effectLst/>
                    <a:ea typeface="Calibri"/>
                    <a:cs typeface="Times New Roman"/>
                  </a:endParaRPr>
                </a:p>
              </p:txBody>
            </p:sp>
            <p:sp>
              <p:nvSpPr>
                <p:cNvPr id="102" name="Rectangle 101"/>
                <p:cNvSpPr/>
                <p:nvPr/>
              </p:nvSpPr>
              <p:spPr>
                <a:xfrm>
                  <a:off x="624254" y="378069"/>
                  <a:ext cx="971550" cy="208915"/>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800" b="1">
                      <a:effectLst/>
                      <a:latin typeface="Times New Roman"/>
                      <a:ea typeface="Calibri"/>
                      <a:cs typeface="Times New Roman"/>
                    </a:rPr>
                    <a:t>MAE</a:t>
                  </a:r>
                  <a:endParaRPr lang="en-IN" sz="1100">
                    <a:effectLst/>
                    <a:ea typeface="Calibri"/>
                    <a:cs typeface="Times New Roman"/>
                  </a:endParaRPr>
                </a:p>
              </p:txBody>
            </p:sp>
            <p:sp>
              <p:nvSpPr>
                <p:cNvPr id="103" name="Rectangle 102"/>
                <p:cNvSpPr/>
                <p:nvPr/>
              </p:nvSpPr>
              <p:spPr>
                <a:xfrm>
                  <a:off x="624254" y="738553"/>
                  <a:ext cx="971550" cy="208915"/>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800" b="1">
                      <a:effectLst/>
                      <a:latin typeface="Times New Roman"/>
                      <a:ea typeface="Calibri"/>
                      <a:cs typeface="Times New Roman"/>
                    </a:rPr>
                    <a:t>RMSE</a:t>
                  </a:r>
                  <a:endParaRPr lang="en-IN" sz="1100">
                    <a:effectLst/>
                    <a:ea typeface="Calibri"/>
                    <a:cs typeface="Times New Roman"/>
                  </a:endParaRPr>
                </a:p>
              </p:txBody>
            </p:sp>
            <p:sp>
              <p:nvSpPr>
                <p:cNvPr id="104" name="Rectangle 103"/>
                <p:cNvSpPr/>
                <p:nvPr/>
              </p:nvSpPr>
              <p:spPr>
                <a:xfrm>
                  <a:off x="624254" y="1099038"/>
                  <a:ext cx="971550" cy="208915"/>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800" b="1">
                      <a:effectLst/>
                      <a:latin typeface="Times New Roman"/>
                      <a:ea typeface="Calibri"/>
                      <a:cs typeface="Times New Roman"/>
                    </a:rPr>
                    <a:t>R2-Score</a:t>
                  </a:r>
                  <a:endParaRPr lang="en-IN" sz="1100">
                    <a:effectLst/>
                    <a:ea typeface="Calibri"/>
                    <a:cs typeface="Times New Roman"/>
                  </a:endParaRPr>
                </a:p>
              </p:txBody>
            </p:sp>
            <p:cxnSp>
              <p:nvCxnSpPr>
                <p:cNvPr id="105" name="Elbow Connector 104"/>
                <p:cNvCxnSpPr/>
                <p:nvPr/>
              </p:nvCxnSpPr>
              <p:spPr>
                <a:xfrm flipV="1">
                  <a:off x="0" y="87923"/>
                  <a:ext cx="518160" cy="425450"/>
                </a:xfrm>
                <a:prstGeom prst="bentConnector3">
                  <a:avLst>
                    <a:gd name="adj1" fmla="val 51697"/>
                  </a:avLst>
                </a:prstGeom>
                <a:ln>
                  <a:tailEnd type="arrow"/>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38289131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4865" y="239214"/>
            <a:ext cx="10058400" cy="627559"/>
          </a:xfrm>
        </p:spPr>
        <p:txBody>
          <a:bodyPr>
            <a:normAutofit fontScale="90000"/>
          </a:bodyPr>
          <a:lstStyle/>
          <a:p>
            <a:r>
              <a:rPr lang="en-US" sz="3600" b="1" dirty="0" smtClean="0">
                <a:latin typeface="Times New Roman" panose="02020603050405020304" pitchFamily="18" charset="0"/>
                <a:cs typeface="Times New Roman" panose="02020603050405020304" pitchFamily="18" charset="0"/>
              </a:rPr>
              <a:t>USECASE DIAGRAM</a:t>
            </a:r>
            <a:endParaRPr lang="en-US" sz="3600" b="1" dirty="0">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half" idx="10"/>
          </p:nvPr>
        </p:nvSpPr>
        <p:spPr/>
        <p:txBody>
          <a:bodyPr/>
          <a:lstStyle/>
          <a:p>
            <a:fld id="{FA1ECE9E-BD6E-4E47-9AE8-EB9C74669028}" type="datetime1">
              <a:rPr lang="en-US" smtClean="0"/>
              <a:t>8/9/2021</a:t>
            </a:fld>
            <a:endParaRPr lang="en-US" dirty="0"/>
          </a:p>
        </p:txBody>
      </p:sp>
      <p:sp>
        <p:nvSpPr>
          <p:cNvPr id="7" name="Slide Number Placeholder 6"/>
          <p:cNvSpPr>
            <a:spLocks noGrp="1"/>
          </p:cNvSpPr>
          <p:nvPr>
            <p:ph type="sldNum" sz="quarter" idx="12"/>
          </p:nvPr>
        </p:nvSpPr>
        <p:spPr/>
        <p:txBody>
          <a:bodyPr>
            <a:normAutofit/>
          </a:bodyPr>
          <a:lstStyle/>
          <a:p>
            <a:fld id="{7DCB20AE-65C4-4F49-978F-B82EFE8D490C}" type="slidenum">
              <a:rPr lang="en-US" smtClean="0"/>
              <a:pPr/>
              <a:t>12</a:t>
            </a:fld>
            <a:endParaRPr lang="en-US" dirty="0"/>
          </a:p>
        </p:txBody>
      </p:sp>
      <p:grpSp>
        <p:nvGrpSpPr>
          <p:cNvPr id="3" name="Group 2"/>
          <p:cNvGrpSpPr/>
          <p:nvPr/>
        </p:nvGrpSpPr>
        <p:grpSpPr>
          <a:xfrm>
            <a:off x="2693142" y="1041653"/>
            <a:ext cx="6170579" cy="4913253"/>
            <a:chOff x="2693142" y="1041653"/>
            <a:chExt cx="6170579" cy="4913253"/>
          </a:xfrm>
        </p:grpSpPr>
        <p:grpSp>
          <p:nvGrpSpPr>
            <p:cNvPr id="89" name="Group 88"/>
            <p:cNvGrpSpPr/>
            <p:nvPr/>
          </p:nvGrpSpPr>
          <p:grpSpPr>
            <a:xfrm>
              <a:off x="2693142" y="1041653"/>
              <a:ext cx="6170579" cy="4913253"/>
              <a:chOff x="-2" y="28285"/>
              <a:chExt cx="6384146" cy="4342798"/>
            </a:xfrm>
          </p:grpSpPr>
          <p:grpSp>
            <p:nvGrpSpPr>
              <p:cNvPr id="90" name="Group 89"/>
              <p:cNvGrpSpPr/>
              <p:nvPr/>
            </p:nvGrpSpPr>
            <p:grpSpPr>
              <a:xfrm>
                <a:off x="-2" y="28285"/>
                <a:ext cx="6380605" cy="4172795"/>
                <a:chOff x="-2" y="24882"/>
                <a:chExt cx="5351783" cy="3670590"/>
              </a:xfrm>
            </p:grpSpPr>
            <p:grpSp>
              <p:nvGrpSpPr>
                <p:cNvPr id="93" name="Group 92"/>
                <p:cNvGrpSpPr/>
                <p:nvPr/>
              </p:nvGrpSpPr>
              <p:grpSpPr>
                <a:xfrm>
                  <a:off x="-2" y="24882"/>
                  <a:ext cx="5303123" cy="3670590"/>
                  <a:chOff x="-2" y="24882"/>
                  <a:chExt cx="5303123" cy="3670590"/>
                </a:xfrm>
              </p:grpSpPr>
              <p:grpSp>
                <p:nvGrpSpPr>
                  <p:cNvPr id="95" name="Group 94"/>
                  <p:cNvGrpSpPr/>
                  <p:nvPr/>
                </p:nvGrpSpPr>
                <p:grpSpPr>
                  <a:xfrm>
                    <a:off x="-2" y="24882"/>
                    <a:ext cx="5303123" cy="2993229"/>
                    <a:chOff x="0" y="37156"/>
                    <a:chExt cx="7046797" cy="4469432"/>
                  </a:xfrm>
                </p:grpSpPr>
                <p:sp>
                  <p:nvSpPr>
                    <p:cNvPr id="97" name="Oval 96"/>
                    <p:cNvSpPr/>
                    <p:nvPr/>
                  </p:nvSpPr>
                  <p:spPr>
                    <a:xfrm>
                      <a:off x="3023436" y="588912"/>
                      <a:ext cx="4023360" cy="44748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Aft>
                          <a:spcPts val="0"/>
                        </a:spcAft>
                      </a:pPr>
                      <a:r>
                        <a:rPr lang="en-US" sz="1200" b="1" kern="1200" dirty="0">
                          <a:solidFill>
                            <a:srgbClr val="000000"/>
                          </a:solidFill>
                          <a:effectLst/>
                          <a:latin typeface="Times New Roman"/>
                          <a:ea typeface="Times New Roman"/>
                          <a:cs typeface="Times New Roman"/>
                        </a:rPr>
                        <a:t>View Dataset</a:t>
                      </a:r>
                      <a:endParaRPr lang="en-IN" sz="1200" dirty="0">
                        <a:effectLst/>
                        <a:latin typeface="Times New Roman"/>
                        <a:ea typeface="Times New Roman"/>
                      </a:endParaRPr>
                    </a:p>
                  </p:txBody>
                </p:sp>
                <p:sp>
                  <p:nvSpPr>
                    <p:cNvPr id="98" name="Oval 97"/>
                    <p:cNvSpPr/>
                    <p:nvPr/>
                  </p:nvSpPr>
                  <p:spPr>
                    <a:xfrm>
                      <a:off x="3023436" y="37156"/>
                      <a:ext cx="4023360" cy="44748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Aft>
                          <a:spcPts val="0"/>
                        </a:spcAft>
                      </a:pPr>
                      <a:r>
                        <a:rPr lang="en-US" sz="1200" b="1" kern="1200">
                          <a:solidFill>
                            <a:srgbClr val="000000"/>
                          </a:solidFill>
                          <a:effectLst/>
                          <a:latin typeface="Times New Roman"/>
                          <a:ea typeface="Times New Roman"/>
                          <a:cs typeface="Times New Roman"/>
                        </a:rPr>
                        <a:t>Data Selection </a:t>
                      </a:r>
                      <a:endParaRPr lang="en-IN" sz="1200">
                        <a:effectLst/>
                        <a:latin typeface="Times New Roman"/>
                        <a:ea typeface="Times New Roman"/>
                      </a:endParaRPr>
                    </a:p>
                  </p:txBody>
                </p:sp>
                <p:sp>
                  <p:nvSpPr>
                    <p:cNvPr id="99" name="Oval 98"/>
                    <p:cNvSpPr/>
                    <p:nvPr/>
                  </p:nvSpPr>
                  <p:spPr>
                    <a:xfrm>
                      <a:off x="3023436" y="1110565"/>
                      <a:ext cx="4023361" cy="44748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Aft>
                          <a:spcPts val="0"/>
                        </a:spcAft>
                      </a:pPr>
                      <a:r>
                        <a:rPr lang="en-US" sz="1200" b="1" kern="1200">
                          <a:solidFill>
                            <a:srgbClr val="000000"/>
                          </a:solidFill>
                          <a:effectLst/>
                          <a:latin typeface="Times New Roman"/>
                          <a:ea typeface="Times New Roman"/>
                          <a:cs typeface="Times New Roman"/>
                        </a:rPr>
                        <a:t>Data Preprocessing</a:t>
                      </a:r>
                      <a:endParaRPr lang="en-IN" sz="1200">
                        <a:effectLst/>
                        <a:latin typeface="Times New Roman"/>
                        <a:ea typeface="Times New Roman"/>
                      </a:endParaRPr>
                    </a:p>
                  </p:txBody>
                </p:sp>
                <p:sp>
                  <p:nvSpPr>
                    <p:cNvPr id="100" name="Oval 99"/>
                    <p:cNvSpPr/>
                    <p:nvPr/>
                  </p:nvSpPr>
                  <p:spPr>
                    <a:xfrm>
                      <a:off x="3023436" y="1661326"/>
                      <a:ext cx="4023360" cy="44748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Aft>
                          <a:spcPts val="0"/>
                        </a:spcAft>
                      </a:pPr>
                      <a:r>
                        <a:rPr lang="en-IN" sz="1200" b="1" dirty="0" smtClean="0">
                          <a:effectLst/>
                          <a:latin typeface="Times New Roman"/>
                          <a:ea typeface="Times New Roman"/>
                        </a:rPr>
                        <a:t>Label Encoding</a:t>
                      </a:r>
                      <a:endParaRPr lang="en-IN" sz="1200" dirty="0">
                        <a:effectLst/>
                        <a:latin typeface="Times New Roman"/>
                        <a:ea typeface="Times New Roman"/>
                      </a:endParaRPr>
                    </a:p>
                  </p:txBody>
                </p:sp>
                <p:sp>
                  <p:nvSpPr>
                    <p:cNvPr id="101" name="Oval 100"/>
                    <p:cNvSpPr/>
                    <p:nvPr/>
                  </p:nvSpPr>
                  <p:spPr>
                    <a:xfrm>
                      <a:off x="3009368" y="2185546"/>
                      <a:ext cx="4023361" cy="44748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Aft>
                          <a:spcPts val="0"/>
                        </a:spcAft>
                      </a:pPr>
                      <a:r>
                        <a:rPr lang="en-IN" sz="1200" b="1">
                          <a:effectLst/>
                          <a:latin typeface="Times New Roman"/>
                          <a:ea typeface="Times New Roman"/>
                        </a:rPr>
                        <a:t>Data Visualization</a:t>
                      </a:r>
                      <a:endParaRPr lang="en-IN" sz="1200">
                        <a:effectLst/>
                        <a:latin typeface="Times New Roman"/>
                        <a:ea typeface="Times New Roman"/>
                      </a:endParaRPr>
                    </a:p>
                  </p:txBody>
                </p:sp>
                <p:sp>
                  <p:nvSpPr>
                    <p:cNvPr id="102" name="Oval 101"/>
                    <p:cNvSpPr/>
                    <p:nvPr/>
                  </p:nvSpPr>
                  <p:spPr>
                    <a:xfrm>
                      <a:off x="3023436" y="2699383"/>
                      <a:ext cx="4009292" cy="71762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Aft>
                          <a:spcPts val="0"/>
                        </a:spcAft>
                      </a:pPr>
                      <a:r>
                        <a:rPr lang="en-US" sz="1200" b="1" kern="1200">
                          <a:solidFill>
                            <a:srgbClr val="000000"/>
                          </a:solidFill>
                          <a:effectLst/>
                          <a:latin typeface="Times New Roman"/>
                          <a:ea typeface="Times New Roman"/>
                          <a:cs typeface="Times New Roman"/>
                        </a:rPr>
                        <a:t>Splitting dataset into Train and Test</a:t>
                      </a:r>
                      <a:endParaRPr lang="en-IN" sz="1200">
                        <a:effectLst/>
                        <a:latin typeface="Times New Roman"/>
                        <a:ea typeface="Times New Roman"/>
                      </a:endParaRPr>
                    </a:p>
                  </p:txBody>
                </p:sp>
                <p:sp>
                  <p:nvSpPr>
                    <p:cNvPr id="103" name="Oval 102"/>
                    <p:cNvSpPr/>
                    <p:nvPr/>
                  </p:nvSpPr>
                  <p:spPr>
                    <a:xfrm>
                      <a:off x="3023436" y="4059100"/>
                      <a:ext cx="4023360" cy="44748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Aft>
                          <a:spcPts val="0"/>
                        </a:spcAft>
                      </a:pPr>
                      <a:r>
                        <a:rPr lang="en-US" sz="1200" b="1" kern="1200">
                          <a:solidFill>
                            <a:srgbClr val="000000"/>
                          </a:solidFill>
                          <a:effectLst/>
                          <a:latin typeface="Times New Roman"/>
                          <a:ea typeface="Times New Roman"/>
                          <a:cs typeface="Times New Roman"/>
                        </a:rPr>
                        <a:t>Classification</a:t>
                      </a:r>
                      <a:endParaRPr lang="en-IN" sz="1200">
                        <a:effectLst/>
                        <a:latin typeface="Times New Roman"/>
                        <a:ea typeface="Times New Roman"/>
                      </a:endParaRPr>
                    </a:p>
                  </p:txBody>
                </p:sp>
                <p:grpSp>
                  <p:nvGrpSpPr>
                    <p:cNvPr id="105" name="Group 104"/>
                    <p:cNvGrpSpPr/>
                    <p:nvPr/>
                  </p:nvGrpSpPr>
                  <p:grpSpPr>
                    <a:xfrm>
                      <a:off x="377963" y="2846538"/>
                      <a:ext cx="450166" cy="1172455"/>
                      <a:chOff x="377963" y="2846538"/>
                      <a:chExt cx="450166" cy="1172455"/>
                    </a:xfrm>
                  </p:grpSpPr>
                  <p:sp>
                    <p:nvSpPr>
                      <p:cNvPr id="115" name="Oval 114"/>
                      <p:cNvSpPr/>
                      <p:nvPr/>
                    </p:nvSpPr>
                    <p:spPr>
                      <a:xfrm>
                        <a:off x="377963" y="2846538"/>
                        <a:ext cx="450166" cy="44093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IN"/>
                      </a:p>
                    </p:txBody>
                  </p:sp>
                  <p:cxnSp>
                    <p:nvCxnSpPr>
                      <p:cNvPr id="116" name="Straight Connector 115"/>
                      <p:cNvCxnSpPr>
                        <a:stCxn id="115" idx="4"/>
                      </p:cNvCxnSpPr>
                      <p:nvPr/>
                    </p:nvCxnSpPr>
                    <p:spPr>
                      <a:xfrm flipH="1">
                        <a:off x="603045" y="3287473"/>
                        <a:ext cx="1" cy="450755"/>
                      </a:xfrm>
                      <a:prstGeom prst="line">
                        <a:avLst/>
                      </a:prstGeom>
                      <a:ln/>
                    </p:spPr>
                    <p:style>
                      <a:lnRef idx="1">
                        <a:schemeClr val="accent1"/>
                      </a:lnRef>
                      <a:fillRef idx="2">
                        <a:schemeClr val="accent1"/>
                      </a:fillRef>
                      <a:effectRef idx="1">
                        <a:schemeClr val="accent1"/>
                      </a:effectRef>
                      <a:fontRef idx="minor">
                        <a:schemeClr val="dk1"/>
                      </a:fontRef>
                    </p:style>
                  </p:cxnSp>
                  <p:cxnSp>
                    <p:nvCxnSpPr>
                      <p:cNvPr id="117" name="Straight Connector 116"/>
                      <p:cNvCxnSpPr/>
                      <p:nvPr/>
                    </p:nvCxnSpPr>
                    <p:spPr>
                      <a:xfrm flipH="1">
                        <a:off x="377963" y="3738228"/>
                        <a:ext cx="225082" cy="280765"/>
                      </a:xfrm>
                      <a:prstGeom prst="line">
                        <a:avLst/>
                      </a:prstGeom>
                      <a:ln/>
                    </p:spPr>
                    <p:style>
                      <a:lnRef idx="1">
                        <a:schemeClr val="accent1"/>
                      </a:lnRef>
                      <a:fillRef idx="2">
                        <a:schemeClr val="accent1"/>
                      </a:fillRef>
                      <a:effectRef idx="1">
                        <a:schemeClr val="accent1"/>
                      </a:effectRef>
                      <a:fontRef idx="minor">
                        <a:schemeClr val="dk1"/>
                      </a:fontRef>
                    </p:style>
                  </p:cxnSp>
                  <p:cxnSp>
                    <p:nvCxnSpPr>
                      <p:cNvPr id="118" name="Straight Connector 117"/>
                      <p:cNvCxnSpPr/>
                      <p:nvPr/>
                    </p:nvCxnSpPr>
                    <p:spPr>
                      <a:xfrm>
                        <a:off x="603045" y="3738228"/>
                        <a:ext cx="225084" cy="280765"/>
                      </a:xfrm>
                      <a:prstGeom prst="line">
                        <a:avLst/>
                      </a:prstGeom>
                      <a:ln/>
                    </p:spPr>
                    <p:style>
                      <a:lnRef idx="1">
                        <a:schemeClr val="accent1"/>
                      </a:lnRef>
                      <a:fillRef idx="2">
                        <a:schemeClr val="accent1"/>
                      </a:fillRef>
                      <a:effectRef idx="1">
                        <a:schemeClr val="accent1"/>
                      </a:effectRef>
                      <a:fontRef idx="minor">
                        <a:schemeClr val="dk1"/>
                      </a:fontRef>
                    </p:style>
                  </p:cxnSp>
                  <p:cxnSp>
                    <p:nvCxnSpPr>
                      <p:cNvPr id="119" name="Straight Connector 118"/>
                      <p:cNvCxnSpPr/>
                      <p:nvPr/>
                    </p:nvCxnSpPr>
                    <p:spPr>
                      <a:xfrm>
                        <a:off x="377963" y="3496264"/>
                        <a:ext cx="450166" cy="0"/>
                      </a:xfrm>
                      <a:prstGeom prst="line">
                        <a:avLst/>
                      </a:prstGeom>
                      <a:ln/>
                    </p:spPr>
                    <p:style>
                      <a:lnRef idx="1">
                        <a:schemeClr val="accent1"/>
                      </a:lnRef>
                      <a:fillRef idx="2">
                        <a:schemeClr val="accent1"/>
                      </a:fillRef>
                      <a:effectRef idx="1">
                        <a:schemeClr val="accent1"/>
                      </a:effectRef>
                      <a:fontRef idx="minor">
                        <a:schemeClr val="dk1"/>
                      </a:fontRef>
                    </p:style>
                  </p:cxnSp>
                </p:grpSp>
                <p:cxnSp>
                  <p:nvCxnSpPr>
                    <p:cNvPr id="106" name="Straight Arrow Connector 105"/>
                    <p:cNvCxnSpPr>
                      <a:stCxn id="115" idx="5"/>
                      <a:endCxn id="98" idx="2"/>
                    </p:cNvCxnSpPr>
                    <p:nvPr/>
                  </p:nvCxnSpPr>
                  <p:spPr>
                    <a:xfrm flipV="1">
                      <a:off x="762204" y="260900"/>
                      <a:ext cx="2261232" cy="2962001"/>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cxnSp>
                  <p:nvCxnSpPr>
                    <p:cNvPr id="107" name="Straight Arrow Connector 106"/>
                    <p:cNvCxnSpPr>
                      <a:endCxn id="99" idx="2"/>
                    </p:cNvCxnSpPr>
                    <p:nvPr/>
                  </p:nvCxnSpPr>
                  <p:spPr>
                    <a:xfrm flipV="1">
                      <a:off x="828129" y="1334309"/>
                      <a:ext cx="2195307" cy="1897328"/>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sp>
                  <p:nvSpPr>
                    <p:cNvPr id="108" name="Oval 107"/>
                    <p:cNvSpPr/>
                    <p:nvPr/>
                  </p:nvSpPr>
                  <p:spPr>
                    <a:xfrm>
                      <a:off x="3009368" y="3473600"/>
                      <a:ext cx="4023360" cy="44748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Aft>
                          <a:spcPts val="0"/>
                        </a:spcAft>
                      </a:pPr>
                      <a:r>
                        <a:rPr lang="en-US" sz="1200" b="1" kern="1200" dirty="0">
                          <a:solidFill>
                            <a:srgbClr val="000000"/>
                          </a:solidFill>
                          <a:effectLst/>
                          <a:latin typeface="Times New Roman"/>
                          <a:ea typeface="Times New Roman"/>
                          <a:cs typeface="Times New Roman"/>
                        </a:rPr>
                        <a:t>Feature </a:t>
                      </a:r>
                      <a:r>
                        <a:rPr lang="en-US" sz="1200" b="1" kern="1200" dirty="0" smtClean="0">
                          <a:solidFill>
                            <a:srgbClr val="000000"/>
                          </a:solidFill>
                          <a:effectLst/>
                          <a:latin typeface="Times New Roman"/>
                          <a:ea typeface="Times New Roman"/>
                          <a:cs typeface="Times New Roman"/>
                        </a:rPr>
                        <a:t>Selection</a:t>
                      </a:r>
                      <a:endParaRPr lang="en-IN" sz="1200" dirty="0">
                        <a:effectLst/>
                        <a:latin typeface="Times New Roman"/>
                        <a:ea typeface="Times New Roman"/>
                      </a:endParaRPr>
                    </a:p>
                  </p:txBody>
                </p:sp>
                <p:cxnSp>
                  <p:nvCxnSpPr>
                    <p:cNvPr id="109" name="Straight Arrow Connector 108"/>
                    <p:cNvCxnSpPr>
                      <a:endCxn id="97" idx="2"/>
                    </p:cNvCxnSpPr>
                    <p:nvPr/>
                  </p:nvCxnSpPr>
                  <p:spPr>
                    <a:xfrm flipV="1">
                      <a:off x="828129" y="812656"/>
                      <a:ext cx="2195307" cy="2382122"/>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cxnSp>
                  <p:nvCxnSpPr>
                    <p:cNvPr id="110" name="Straight Arrow Connector 109"/>
                    <p:cNvCxnSpPr>
                      <a:stCxn id="115" idx="5"/>
                      <a:endCxn id="101" idx="2"/>
                    </p:cNvCxnSpPr>
                    <p:nvPr/>
                  </p:nvCxnSpPr>
                  <p:spPr>
                    <a:xfrm flipV="1">
                      <a:off x="762204" y="2409290"/>
                      <a:ext cx="2247164" cy="813609"/>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cxnSp>
                  <p:nvCxnSpPr>
                    <p:cNvPr id="111" name="Straight Arrow Connector 110"/>
                    <p:cNvCxnSpPr>
                      <a:stCxn id="115" idx="5"/>
                      <a:endCxn id="100" idx="2"/>
                    </p:cNvCxnSpPr>
                    <p:nvPr/>
                  </p:nvCxnSpPr>
                  <p:spPr>
                    <a:xfrm flipV="1">
                      <a:off x="762203" y="1885070"/>
                      <a:ext cx="2261232" cy="1337829"/>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cxnSp>
                  <p:nvCxnSpPr>
                    <p:cNvPr id="112" name="Straight Arrow Connector 111"/>
                    <p:cNvCxnSpPr>
                      <a:stCxn id="115" idx="5"/>
                      <a:endCxn id="102" idx="2"/>
                    </p:cNvCxnSpPr>
                    <p:nvPr/>
                  </p:nvCxnSpPr>
                  <p:spPr>
                    <a:xfrm flipV="1">
                      <a:off x="762204" y="3058194"/>
                      <a:ext cx="2261232" cy="164706"/>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cxnSp>
                  <p:nvCxnSpPr>
                    <p:cNvPr id="113" name="Straight Arrow Connector 112"/>
                    <p:cNvCxnSpPr>
                      <a:stCxn id="115" idx="5"/>
                    </p:cNvCxnSpPr>
                    <p:nvPr/>
                  </p:nvCxnSpPr>
                  <p:spPr>
                    <a:xfrm>
                      <a:off x="762203" y="3222900"/>
                      <a:ext cx="2247165" cy="991180"/>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sp>
                  <p:nvSpPr>
                    <p:cNvPr id="114" name="TextBox 21"/>
                    <p:cNvSpPr txBox="1"/>
                    <p:nvPr/>
                  </p:nvSpPr>
                  <p:spPr>
                    <a:xfrm>
                      <a:off x="0" y="4184994"/>
                      <a:ext cx="1283246" cy="321594"/>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noAutofit/>
                    </a:bodyPr>
                    <a:lstStyle/>
                    <a:p>
                      <a:pPr algn="ctr">
                        <a:spcAft>
                          <a:spcPts val="0"/>
                        </a:spcAft>
                      </a:pPr>
                      <a:r>
                        <a:rPr lang="en-US" sz="1200" b="1" kern="1200" dirty="0">
                          <a:effectLst/>
                          <a:latin typeface="Times New Roman"/>
                          <a:ea typeface="Tahoma"/>
                          <a:cs typeface="Times New Roman"/>
                        </a:rPr>
                        <a:t>ANALYST</a:t>
                      </a:r>
                      <a:endParaRPr lang="en-IN" sz="1200" b="1" dirty="0">
                        <a:effectLst/>
                        <a:latin typeface="Times New Roman"/>
                        <a:ea typeface="Times New Roman"/>
                      </a:endParaRPr>
                    </a:p>
                  </p:txBody>
                </p:sp>
              </p:grpSp>
              <p:cxnSp>
                <p:nvCxnSpPr>
                  <p:cNvPr id="96" name="Straight Arrow Connector 95"/>
                  <p:cNvCxnSpPr>
                    <a:stCxn id="115" idx="5"/>
                    <a:endCxn id="91" idx="2"/>
                  </p:cNvCxnSpPr>
                  <p:nvPr/>
                </p:nvCxnSpPr>
                <p:spPr>
                  <a:xfrm>
                    <a:off x="573602" y="2158410"/>
                    <a:ext cx="1753470" cy="1537062"/>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grpSp>
            <p:sp>
              <p:nvSpPr>
                <p:cNvPr id="94" name="Oval 93"/>
                <p:cNvSpPr/>
                <p:nvPr/>
              </p:nvSpPr>
              <p:spPr>
                <a:xfrm>
                  <a:off x="2324101" y="3112573"/>
                  <a:ext cx="3027680" cy="29908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Aft>
                      <a:spcPts val="0"/>
                    </a:spcAft>
                  </a:pPr>
                  <a:r>
                    <a:rPr lang="en-US" sz="1200" b="1" kern="1200">
                      <a:solidFill>
                        <a:srgbClr val="000000"/>
                      </a:solidFill>
                      <a:effectLst/>
                      <a:latin typeface="Times New Roman"/>
                      <a:ea typeface="Times New Roman"/>
                      <a:cs typeface="Times New Roman"/>
                    </a:rPr>
                    <a:t>Prediction</a:t>
                  </a:r>
                  <a:endParaRPr lang="en-IN" sz="1200">
                    <a:effectLst/>
                    <a:latin typeface="Times New Roman"/>
                    <a:ea typeface="Times New Roman"/>
                  </a:endParaRPr>
                </a:p>
              </p:txBody>
            </p:sp>
          </p:grpSp>
          <p:sp>
            <p:nvSpPr>
              <p:cNvPr id="91" name="Oval 90"/>
              <p:cNvSpPr/>
              <p:nvPr/>
            </p:nvSpPr>
            <p:spPr>
              <a:xfrm>
                <a:off x="2774426" y="4031078"/>
                <a:ext cx="3609718" cy="34000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Aft>
                    <a:spcPts val="0"/>
                  </a:spcAft>
                </a:pPr>
                <a:r>
                  <a:rPr lang="en-US" sz="1200" b="1" kern="1200">
                    <a:solidFill>
                      <a:srgbClr val="000000"/>
                    </a:solidFill>
                    <a:effectLst/>
                    <a:latin typeface="Times New Roman"/>
                    <a:ea typeface="Times New Roman"/>
                    <a:cs typeface="Times New Roman"/>
                  </a:rPr>
                  <a:t>Result Generation</a:t>
                </a:r>
                <a:endParaRPr lang="en-IN" sz="1200">
                  <a:effectLst/>
                  <a:latin typeface="Times New Roman"/>
                  <a:ea typeface="Times New Roman"/>
                </a:endParaRPr>
              </a:p>
            </p:txBody>
          </p:sp>
          <p:cxnSp>
            <p:nvCxnSpPr>
              <p:cNvPr id="92" name="Straight Arrow Connector 91"/>
              <p:cNvCxnSpPr>
                <a:stCxn id="115" idx="5"/>
              </p:cNvCxnSpPr>
              <p:nvPr/>
            </p:nvCxnSpPr>
            <p:spPr>
              <a:xfrm>
                <a:off x="683871" y="2453720"/>
                <a:ext cx="2062295" cy="1236644"/>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grpSp>
        <p:cxnSp>
          <p:nvCxnSpPr>
            <p:cNvPr id="120" name="Straight Arrow Connector 119"/>
            <p:cNvCxnSpPr>
              <a:endCxn id="108" idx="2"/>
            </p:cNvCxnSpPr>
            <p:nvPr/>
          </p:nvCxnSpPr>
          <p:spPr>
            <a:xfrm>
              <a:off x="3411307" y="3785682"/>
              <a:ext cx="1891602" cy="408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97841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111" y="203717"/>
            <a:ext cx="10058400" cy="627559"/>
          </a:xfrm>
        </p:spPr>
        <p:txBody>
          <a:bodyPr>
            <a:normAutofit fontScale="90000"/>
          </a:bodyPr>
          <a:lstStyle/>
          <a:p>
            <a:r>
              <a:rPr lang="en-US" sz="3600" b="1" dirty="0" smtClean="0">
                <a:latin typeface="Times New Roman" panose="02020603050405020304" pitchFamily="18" charset="0"/>
                <a:cs typeface="Times New Roman" panose="02020603050405020304" pitchFamily="18" charset="0"/>
              </a:rPr>
              <a:t>CLASS DIAGRAM</a:t>
            </a:r>
            <a:endParaRPr lang="en-US" sz="3600" b="1" dirty="0">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half" idx="10"/>
          </p:nvPr>
        </p:nvSpPr>
        <p:spPr/>
        <p:txBody>
          <a:bodyPr/>
          <a:lstStyle/>
          <a:p>
            <a:fld id="{FA1ECE9E-BD6E-4E47-9AE8-EB9C74669028}" type="datetime1">
              <a:rPr lang="en-US" smtClean="0"/>
              <a:t>8/9/2021</a:t>
            </a:fld>
            <a:endParaRPr lang="en-US" dirty="0"/>
          </a:p>
        </p:txBody>
      </p:sp>
      <p:sp>
        <p:nvSpPr>
          <p:cNvPr id="7" name="Slide Number Placeholder 6"/>
          <p:cNvSpPr>
            <a:spLocks noGrp="1"/>
          </p:cNvSpPr>
          <p:nvPr>
            <p:ph type="sldNum" sz="quarter" idx="12"/>
          </p:nvPr>
        </p:nvSpPr>
        <p:spPr/>
        <p:txBody>
          <a:bodyPr>
            <a:normAutofit/>
          </a:bodyPr>
          <a:lstStyle/>
          <a:p>
            <a:fld id="{7DCB20AE-65C4-4F49-978F-B82EFE8D490C}" type="slidenum">
              <a:rPr lang="en-US" smtClean="0"/>
              <a:pPr/>
              <a:t>13</a:t>
            </a:fld>
            <a:endParaRPr lang="en-US" dirty="0"/>
          </a:p>
        </p:txBody>
      </p:sp>
      <p:sp>
        <p:nvSpPr>
          <p:cNvPr id="4" name="Rectangle 40"/>
          <p:cNvSpPr>
            <a:spLocks noChangeArrowheads="1"/>
          </p:cNvSpPr>
          <p:nvPr/>
        </p:nvSpPr>
        <p:spPr bwMode="auto">
          <a:xfrm>
            <a:off x="1662546" y="8312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a:t>
            </a:r>
            <a:endParaRPr kumimoji="0" 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pSp>
        <p:nvGrpSpPr>
          <p:cNvPr id="44" name="Group 43"/>
          <p:cNvGrpSpPr/>
          <p:nvPr/>
        </p:nvGrpSpPr>
        <p:grpSpPr>
          <a:xfrm>
            <a:off x="2752407" y="1153478"/>
            <a:ext cx="6687184" cy="4551045"/>
            <a:chOff x="0" y="0"/>
            <a:chExt cx="10122292" cy="4012638"/>
          </a:xfrm>
        </p:grpSpPr>
        <p:grpSp>
          <p:nvGrpSpPr>
            <p:cNvPr id="45" name="Group 44"/>
            <p:cNvGrpSpPr/>
            <p:nvPr/>
          </p:nvGrpSpPr>
          <p:grpSpPr>
            <a:xfrm>
              <a:off x="7089" y="0"/>
              <a:ext cx="10115203" cy="3998616"/>
              <a:chOff x="7089" y="0"/>
              <a:chExt cx="11027391" cy="3998616"/>
            </a:xfrm>
          </p:grpSpPr>
          <p:sp>
            <p:nvSpPr>
              <p:cNvPr id="50" name="Rectangle 49"/>
              <p:cNvSpPr/>
              <p:nvPr/>
            </p:nvSpPr>
            <p:spPr>
              <a:xfrm>
                <a:off x="7089" y="0"/>
                <a:ext cx="3002507" cy="1665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Aft>
                    <a:spcPts val="0"/>
                  </a:spcAft>
                </a:pPr>
                <a:r>
                  <a:rPr lang="en-US" sz="1400" b="1" kern="1200">
                    <a:solidFill>
                      <a:srgbClr val="000000"/>
                    </a:solidFill>
                    <a:effectLst/>
                    <a:latin typeface="Times New Roman"/>
                    <a:ea typeface="Times New Roman"/>
                  </a:rPr>
                  <a:t>DATASET</a:t>
                </a:r>
                <a:endParaRPr lang="en-IN" sz="1200">
                  <a:effectLst/>
                  <a:latin typeface="Times New Roman"/>
                  <a:ea typeface="Times New Roman"/>
                </a:endParaRPr>
              </a:p>
              <a:p>
                <a:pPr algn="ctr">
                  <a:spcAft>
                    <a:spcPts val="0"/>
                  </a:spcAft>
                </a:pPr>
                <a:r>
                  <a:rPr lang="en-US" sz="1400" b="1" kern="1200">
                    <a:solidFill>
                      <a:srgbClr val="000000"/>
                    </a:solidFill>
                    <a:effectLst/>
                    <a:latin typeface="Times New Roman"/>
                    <a:ea typeface="Times New Roman"/>
                  </a:rPr>
                  <a:t> </a:t>
                </a:r>
                <a:endParaRPr lang="en-IN" sz="1200">
                  <a:effectLst/>
                  <a:latin typeface="Times New Roman"/>
                  <a:ea typeface="Times New Roman"/>
                </a:endParaRPr>
              </a:p>
              <a:p>
                <a:pPr algn="ctr">
                  <a:spcAft>
                    <a:spcPts val="0"/>
                  </a:spcAft>
                </a:pPr>
                <a:r>
                  <a:rPr lang="en-IN" sz="1200">
                    <a:effectLst/>
                    <a:latin typeface="Times New Roman"/>
                    <a:ea typeface="Times New Roman"/>
                  </a:rPr>
                  <a:t> </a:t>
                </a:r>
              </a:p>
              <a:p>
                <a:pPr indent="457200">
                  <a:lnSpc>
                    <a:spcPct val="150000"/>
                  </a:lnSpc>
                  <a:spcAft>
                    <a:spcPts val="0"/>
                  </a:spcAft>
                </a:pPr>
                <a:r>
                  <a:rPr lang="en-US" sz="1400" kern="1200">
                    <a:solidFill>
                      <a:srgbClr val="000000"/>
                    </a:solidFill>
                    <a:effectLst/>
                    <a:latin typeface="Times New Roman"/>
                    <a:ea typeface="Times New Roman"/>
                  </a:rPr>
                  <a:t>Select dataset ()</a:t>
                </a:r>
                <a:endParaRPr lang="en-IN" sz="1200">
                  <a:effectLst/>
                  <a:latin typeface="Times New Roman"/>
                  <a:ea typeface="Times New Roman"/>
                </a:endParaRPr>
              </a:p>
              <a:p>
                <a:pPr algn="ctr">
                  <a:lnSpc>
                    <a:spcPct val="150000"/>
                  </a:lnSpc>
                  <a:spcAft>
                    <a:spcPts val="0"/>
                  </a:spcAft>
                </a:pPr>
                <a:r>
                  <a:rPr lang="en-IN" sz="1400">
                    <a:effectLst/>
                    <a:latin typeface="Times New Roman"/>
                    <a:ea typeface="Times New Roman"/>
                  </a:rPr>
                  <a:t>Import dataset ()</a:t>
                </a:r>
                <a:endParaRPr lang="en-IN" sz="1200">
                  <a:effectLst/>
                  <a:latin typeface="Times New Roman"/>
                  <a:ea typeface="Times New Roman"/>
                </a:endParaRPr>
              </a:p>
              <a:p>
                <a:pPr algn="ctr">
                  <a:lnSpc>
                    <a:spcPct val="150000"/>
                  </a:lnSpc>
                  <a:spcAft>
                    <a:spcPts val="0"/>
                  </a:spcAft>
                </a:pPr>
                <a:r>
                  <a:rPr lang="en-IN" sz="1200">
                    <a:effectLst/>
                    <a:latin typeface="Times New Roman"/>
                    <a:ea typeface="Times New Roman"/>
                  </a:rPr>
                  <a:t> </a:t>
                </a:r>
              </a:p>
              <a:p>
                <a:pPr algn="ctr">
                  <a:lnSpc>
                    <a:spcPct val="150000"/>
                  </a:lnSpc>
                  <a:spcAft>
                    <a:spcPts val="0"/>
                  </a:spcAft>
                </a:pPr>
                <a:r>
                  <a:rPr lang="en-US" sz="1400" kern="1200">
                    <a:solidFill>
                      <a:srgbClr val="000000"/>
                    </a:solidFill>
                    <a:effectLst/>
                    <a:latin typeface="Times New Roman"/>
                    <a:ea typeface="Times New Roman"/>
                  </a:rPr>
                  <a:t>View dataset ()</a:t>
                </a:r>
                <a:endParaRPr lang="en-IN" sz="1200">
                  <a:effectLst/>
                  <a:latin typeface="Times New Roman"/>
                  <a:ea typeface="Times New Roman"/>
                </a:endParaRPr>
              </a:p>
            </p:txBody>
          </p:sp>
          <p:sp>
            <p:nvSpPr>
              <p:cNvPr id="51" name="Rectangle 50"/>
              <p:cNvSpPr/>
              <p:nvPr/>
            </p:nvSpPr>
            <p:spPr>
              <a:xfrm>
                <a:off x="7501984" y="0"/>
                <a:ext cx="3138635" cy="1665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Aft>
                    <a:spcPts val="0"/>
                  </a:spcAft>
                </a:pPr>
                <a:r>
                  <a:rPr lang="en-US" sz="1400" b="1" kern="1200">
                    <a:solidFill>
                      <a:srgbClr val="000000"/>
                    </a:solidFill>
                    <a:effectLst/>
                    <a:latin typeface="Times New Roman"/>
                    <a:ea typeface="Times New Roman"/>
                  </a:rPr>
                  <a:t>FEATURE EXTRACTION</a:t>
                </a:r>
                <a:endParaRPr lang="en-IN" sz="1200">
                  <a:effectLst/>
                  <a:latin typeface="Times New Roman"/>
                  <a:ea typeface="Times New Roman"/>
                </a:endParaRPr>
              </a:p>
              <a:p>
                <a:pPr algn="ctr">
                  <a:spcAft>
                    <a:spcPts val="0"/>
                  </a:spcAft>
                </a:pPr>
                <a:r>
                  <a:rPr lang="en-IN" sz="1200">
                    <a:effectLst/>
                    <a:latin typeface="Times New Roman"/>
                    <a:ea typeface="Times New Roman"/>
                  </a:rPr>
                  <a:t> </a:t>
                </a:r>
              </a:p>
              <a:p>
                <a:pPr algn="ctr">
                  <a:spcAft>
                    <a:spcPts val="0"/>
                  </a:spcAft>
                </a:pPr>
                <a:r>
                  <a:rPr lang="en-US" sz="1400" kern="1200">
                    <a:solidFill>
                      <a:srgbClr val="000000"/>
                    </a:solidFill>
                    <a:effectLst/>
                    <a:latin typeface="Times New Roman"/>
                    <a:ea typeface="Times New Roman"/>
                  </a:rPr>
                  <a:t>Dataset Splitting Train and Test</a:t>
                </a:r>
                <a:endParaRPr lang="en-IN" sz="1200">
                  <a:effectLst/>
                  <a:latin typeface="Times New Roman"/>
                  <a:ea typeface="Times New Roman"/>
                </a:endParaRPr>
              </a:p>
              <a:p>
                <a:pPr algn="ctr">
                  <a:spcAft>
                    <a:spcPts val="0"/>
                  </a:spcAft>
                </a:pPr>
                <a:r>
                  <a:rPr lang="en-US" sz="1400" kern="1200">
                    <a:solidFill>
                      <a:srgbClr val="000000"/>
                    </a:solidFill>
                    <a:effectLst/>
                    <a:latin typeface="Times New Roman"/>
                    <a:ea typeface="Times New Roman"/>
                  </a:rPr>
                  <a:t> </a:t>
                </a:r>
                <a:endParaRPr lang="en-IN" sz="1200">
                  <a:effectLst/>
                  <a:latin typeface="Times New Roman"/>
                  <a:ea typeface="Times New Roman"/>
                </a:endParaRPr>
              </a:p>
              <a:p>
                <a:pPr algn="ctr">
                  <a:spcAft>
                    <a:spcPts val="0"/>
                  </a:spcAft>
                </a:pPr>
                <a:r>
                  <a:rPr lang="en-US" sz="1400" kern="1200">
                    <a:solidFill>
                      <a:srgbClr val="000000"/>
                    </a:solidFill>
                    <a:effectLst/>
                    <a:latin typeface="Times New Roman"/>
                    <a:ea typeface="Times New Roman"/>
                  </a:rPr>
                  <a:t>Feature Extraction</a:t>
                </a:r>
                <a:endParaRPr lang="en-IN" sz="1200">
                  <a:effectLst/>
                  <a:latin typeface="Times New Roman"/>
                  <a:ea typeface="Times New Roman"/>
                </a:endParaRPr>
              </a:p>
            </p:txBody>
          </p:sp>
          <p:sp>
            <p:nvSpPr>
              <p:cNvPr id="52" name="Rectangle 51"/>
              <p:cNvSpPr/>
              <p:nvPr/>
            </p:nvSpPr>
            <p:spPr>
              <a:xfrm>
                <a:off x="3823741" y="0"/>
                <a:ext cx="3002506" cy="18746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ct val="150000"/>
                  </a:lnSpc>
                  <a:spcAft>
                    <a:spcPts val="0"/>
                  </a:spcAft>
                </a:pPr>
                <a:r>
                  <a:rPr lang="en-US" sz="1400" b="1" kern="1200" dirty="0">
                    <a:solidFill>
                      <a:srgbClr val="000000"/>
                    </a:solidFill>
                    <a:effectLst/>
                    <a:latin typeface="Times New Roman"/>
                    <a:ea typeface="Times New Roman"/>
                  </a:rPr>
                  <a:t>DATA PREPROCESSING</a:t>
                </a:r>
                <a:endParaRPr lang="en-IN" sz="1200" dirty="0">
                  <a:effectLst/>
                  <a:latin typeface="Times New Roman"/>
                  <a:ea typeface="Times New Roman"/>
                </a:endParaRPr>
              </a:p>
              <a:p>
                <a:pPr algn="ctr">
                  <a:lnSpc>
                    <a:spcPct val="150000"/>
                  </a:lnSpc>
                  <a:spcAft>
                    <a:spcPts val="0"/>
                  </a:spcAft>
                </a:pPr>
                <a:r>
                  <a:rPr lang="en-IN" sz="900" b="1" dirty="0">
                    <a:effectLst/>
                    <a:latin typeface="Times New Roman"/>
                    <a:ea typeface="Times New Roman"/>
                  </a:rPr>
                  <a:t> </a:t>
                </a:r>
                <a:endParaRPr lang="en-IN" sz="1200" dirty="0">
                  <a:effectLst/>
                  <a:latin typeface="Times New Roman"/>
                  <a:ea typeface="Times New Roman"/>
                </a:endParaRPr>
              </a:p>
              <a:p>
                <a:pPr algn="ctr">
                  <a:lnSpc>
                    <a:spcPct val="150000"/>
                  </a:lnSpc>
                  <a:spcAft>
                    <a:spcPts val="0"/>
                  </a:spcAft>
                </a:pPr>
                <a:r>
                  <a:rPr lang="en-US" sz="1400" kern="1200" dirty="0">
                    <a:solidFill>
                      <a:srgbClr val="000000"/>
                    </a:solidFill>
                    <a:effectLst/>
                    <a:latin typeface="Times New Roman"/>
                    <a:ea typeface="Times New Roman"/>
                  </a:rPr>
                  <a:t>Data Cleaning ()</a:t>
                </a:r>
                <a:endParaRPr lang="en-IN" sz="1200" dirty="0">
                  <a:effectLst/>
                  <a:latin typeface="Times New Roman"/>
                  <a:ea typeface="Times New Roman"/>
                </a:endParaRPr>
              </a:p>
              <a:p>
                <a:pPr algn="ctr">
                  <a:lnSpc>
                    <a:spcPct val="150000"/>
                  </a:lnSpc>
                  <a:spcAft>
                    <a:spcPts val="0"/>
                  </a:spcAft>
                </a:pPr>
                <a:r>
                  <a:rPr lang="en-US" sz="1400" kern="1200" dirty="0">
                    <a:solidFill>
                      <a:srgbClr val="000000"/>
                    </a:solidFill>
                    <a:effectLst/>
                    <a:latin typeface="Times New Roman"/>
                    <a:ea typeface="Times New Roman"/>
                  </a:rPr>
                  <a:t>Tokenize ()</a:t>
                </a:r>
                <a:endParaRPr lang="en-IN" sz="1200" dirty="0">
                  <a:effectLst/>
                  <a:latin typeface="Times New Roman"/>
                  <a:ea typeface="Times New Roman"/>
                </a:endParaRPr>
              </a:p>
              <a:p>
                <a:pPr algn="ctr">
                  <a:lnSpc>
                    <a:spcPct val="150000"/>
                  </a:lnSpc>
                  <a:spcAft>
                    <a:spcPts val="0"/>
                  </a:spcAft>
                </a:pPr>
                <a:r>
                  <a:rPr lang="en-IN" sz="1200" dirty="0">
                    <a:effectLst/>
                    <a:latin typeface="Times New Roman"/>
                    <a:ea typeface="Times New Roman"/>
                  </a:rPr>
                  <a:t> </a:t>
                </a:r>
              </a:p>
              <a:p>
                <a:pPr algn="ctr">
                  <a:lnSpc>
                    <a:spcPct val="150000"/>
                  </a:lnSpc>
                  <a:spcAft>
                    <a:spcPts val="0"/>
                  </a:spcAft>
                </a:pPr>
                <a:r>
                  <a:rPr lang="en-US" sz="1400" kern="1200" dirty="0">
                    <a:solidFill>
                      <a:srgbClr val="000000"/>
                    </a:solidFill>
                    <a:effectLst/>
                    <a:latin typeface="Times New Roman"/>
                    <a:ea typeface="Times New Roman"/>
                  </a:rPr>
                  <a:t>Label Encoding ()</a:t>
                </a:r>
                <a:endParaRPr lang="en-IN" sz="1200" dirty="0">
                  <a:effectLst/>
                  <a:latin typeface="Times New Roman"/>
                  <a:ea typeface="Times New Roman"/>
                </a:endParaRPr>
              </a:p>
            </p:txBody>
          </p:sp>
          <p:sp>
            <p:nvSpPr>
              <p:cNvPr id="53" name="Rectangle 52"/>
              <p:cNvSpPr/>
              <p:nvPr/>
            </p:nvSpPr>
            <p:spPr>
              <a:xfrm>
                <a:off x="6190821" y="2333590"/>
                <a:ext cx="3534714" cy="1665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Aft>
                    <a:spcPts val="0"/>
                  </a:spcAft>
                </a:pPr>
                <a:r>
                  <a:rPr lang="en-IN" sz="1400" b="1" kern="1200">
                    <a:solidFill>
                      <a:srgbClr val="000000"/>
                    </a:solidFill>
                    <a:effectLst/>
                    <a:latin typeface="Times New Roman"/>
                    <a:ea typeface="Times New Roman"/>
                  </a:rPr>
                  <a:t>                                                                                     </a:t>
                </a:r>
                <a:r>
                  <a:rPr lang="en-US" sz="1400" b="1" kern="1200">
                    <a:solidFill>
                      <a:srgbClr val="000000"/>
                    </a:solidFill>
                    <a:effectLst/>
                    <a:latin typeface="Times New Roman"/>
                    <a:ea typeface="Times New Roman"/>
                  </a:rPr>
                  <a:t>CLASSIFICATION</a:t>
                </a:r>
                <a:endParaRPr lang="en-IN" sz="1200">
                  <a:effectLst/>
                  <a:latin typeface="Times New Roman"/>
                  <a:ea typeface="Times New Roman"/>
                </a:endParaRPr>
              </a:p>
              <a:p>
                <a:pPr algn="ctr">
                  <a:spcAft>
                    <a:spcPts val="0"/>
                  </a:spcAft>
                </a:pPr>
                <a:r>
                  <a:rPr lang="en-US" sz="1400" b="1" kern="1200">
                    <a:solidFill>
                      <a:srgbClr val="000000"/>
                    </a:solidFill>
                    <a:effectLst/>
                    <a:latin typeface="Times New Roman"/>
                    <a:ea typeface="Times New Roman"/>
                  </a:rPr>
                  <a:t> </a:t>
                </a:r>
                <a:endParaRPr lang="en-IN" sz="1200">
                  <a:effectLst/>
                  <a:latin typeface="Times New Roman"/>
                  <a:ea typeface="Times New Roman"/>
                </a:endParaRPr>
              </a:p>
              <a:p>
                <a:pPr algn="ctr">
                  <a:spcAft>
                    <a:spcPts val="0"/>
                  </a:spcAft>
                </a:pPr>
                <a:r>
                  <a:rPr lang="en-IN" sz="1200">
                    <a:effectLst/>
                    <a:latin typeface="Times New Roman"/>
                    <a:ea typeface="Times New Roman"/>
                  </a:rPr>
                  <a:t> </a:t>
                </a:r>
              </a:p>
              <a:p>
                <a:pPr algn="ctr">
                  <a:spcAft>
                    <a:spcPts val="0"/>
                  </a:spcAft>
                </a:pPr>
                <a:r>
                  <a:rPr lang="en-US" sz="1400" kern="1200">
                    <a:solidFill>
                      <a:srgbClr val="000000"/>
                    </a:solidFill>
                    <a:effectLst/>
                    <a:latin typeface="Times New Roman"/>
                    <a:ea typeface="Times New Roman"/>
                  </a:rPr>
                  <a:t>Detection ()</a:t>
                </a:r>
                <a:endParaRPr lang="en-IN" sz="1200">
                  <a:effectLst/>
                  <a:latin typeface="Times New Roman"/>
                  <a:ea typeface="Times New Roman"/>
                </a:endParaRPr>
              </a:p>
              <a:p>
                <a:pPr algn="ctr">
                  <a:spcAft>
                    <a:spcPts val="0"/>
                  </a:spcAft>
                </a:pPr>
                <a:r>
                  <a:rPr lang="en-US" sz="1400" kern="1200">
                    <a:solidFill>
                      <a:srgbClr val="000000"/>
                    </a:solidFill>
                    <a:effectLst/>
                    <a:latin typeface="Times New Roman"/>
                    <a:ea typeface="Times New Roman"/>
                  </a:rPr>
                  <a:t> </a:t>
                </a:r>
                <a:endParaRPr lang="en-IN" sz="1200">
                  <a:effectLst/>
                  <a:latin typeface="Times New Roman"/>
                  <a:ea typeface="Times New Roman"/>
                </a:endParaRPr>
              </a:p>
              <a:p>
                <a:pPr algn="ctr">
                  <a:spcAft>
                    <a:spcPts val="0"/>
                  </a:spcAft>
                </a:pPr>
                <a:r>
                  <a:rPr lang="en-IN" sz="1200">
                    <a:effectLst/>
                    <a:latin typeface="Times New Roman"/>
                    <a:ea typeface="Times New Roman"/>
                  </a:rPr>
                  <a:t> </a:t>
                </a:r>
              </a:p>
              <a:p>
                <a:pPr algn="ctr">
                  <a:spcAft>
                    <a:spcPts val="0"/>
                  </a:spcAft>
                </a:pPr>
                <a:r>
                  <a:rPr lang="en-US" sz="1400" kern="1200">
                    <a:solidFill>
                      <a:srgbClr val="000000"/>
                    </a:solidFill>
                    <a:effectLst/>
                    <a:latin typeface="Times New Roman"/>
                    <a:ea typeface="Times New Roman"/>
                  </a:rPr>
                  <a:t> Prediction ()</a:t>
                </a:r>
                <a:endParaRPr lang="en-IN" sz="1200">
                  <a:effectLst/>
                  <a:latin typeface="Times New Roman"/>
                  <a:ea typeface="Times New Roman"/>
                </a:endParaRPr>
              </a:p>
            </p:txBody>
          </p:sp>
          <p:cxnSp>
            <p:nvCxnSpPr>
              <p:cNvPr id="54" name="Straight Connector 53"/>
              <p:cNvCxnSpPr/>
              <p:nvPr/>
            </p:nvCxnSpPr>
            <p:spPr>
              <a:xfrm>
                <a:off x="7089" y="873040"/>
                <a:ext cx="3002508" cy="1"/>
              </a:xfrm>
              <a:prstGeom prst="line">
                <a:avLst/>
              </a:prstGeom>
            </p:spPr>
            <p:style>
              <a:lnRef idx="1">
                <a:schemeClr val="accent1"/>
              </a:lnRef>
              <a:fillRef idx="2">
                <a:schemeClr val="accent1"/>
              </a:fillRef>
              <a:effectRef idx="1">
                <a:schemeClr val="accent1"/>
              </a:effectRef>
              <a:fontRef idx="minor">
                <a:schemeClr val="dk1"/>
              </a:fontRef>
            </p:style>
          </p:cxnSp>
          <p:cxnSp>
            <p:nvCxnSpPr>
              <p:cNvPr id="56" name="Straight Connector 55"/>
              <p:cNvCxnSpPr/>
              <p:nvPr/>
            </p:nvCxnSpPr>
            <p:spPr>
              <a:xfrm>
                <a:off x="7089" y="447998"/>
                <a:ext cx="3002508" cy="7676"/>
              </a:xfrm>
              <a:prstGeom prst="line">
                <a:avLst/>
              </a:prstGeom>
            </p:spPr>
            <p:style>
              <a:lnRef idx="1">
                <a:schemeClr val="accent1"/>
              </a:lnRef>
              <a:fillRef idx="2">
                <a:schemeClr val="accent1"/>
              </a:fillRef>
              <a:effectRef idx="1">
                <a:schemeClr val="accent1"/>
              </a:effectRef>
              <a:fontRef idx="minor">
                <a:schemeClr val="dk1"/>
              </a:fontRef>
            </p:style>
          </p:cxnSp>
          <p:cxnSp>
            <p:nvCxnSpPr>
              <p:cNvPr id="57" name="Straight Connector 56"/>
              <p:cNvCxnSpPr/>
              <p:nvPr/>
            </p:nvCxnSpPr>
            <p:spPr>
              <a:xfrm>
                <a:off x="3850865" y="1038186"/>
                <a:ext cx="3002508" cy="1"/>
              </a:xfrm>
              <a:prstGeom prst="line">
                <a:avLst/>
              </a:prstGeom>
            </p:spPr>
            <p:style>
              <a:lnRef idx="1">
                <a:schemeClr val="accent1"/>
              </a:lnRef>
              <a:fillRef idx="2">
                <a:schemeClr val="accent1"/>
              </a:fillRef>
              <a:effectRef idx="1">
                <a:schemeClr val="accent1"/>
              </a:effectRef>
              <a:fontRef idx="minor">
                <a:schemeClr val="dk1"/>
              </a:fontRef>
            </p:style>
          </p:cxnSp>
          <p:cxnSp>
            <p:nvCxnSpPr>
              <p:cNvPr id="60" name="Straight Connector 59"/>
              <p:cNvCxnSpPr/>
              <p:nvPr/>
            </p:nvCxnSpPr>
            <p:spPr>
              <a:xfrm>
                <a:off x="3824432" y="605557"/>
                <a:ext cx="3002507" cy="0"/>
              </a:xfrm>
              <a:prstGeom prst="line">
                <a:avLst/>
              </a:prstGeom>
            </p:spPr>
            <p:style>
              <a:lnRef idx="1">
                <a:schemeClr val="accent1"/>
              </a:lnRef>
              <a:fillRef idx="2">
                <a:schemeClr val="accent1"/>
              </a:fillRef>
              <a:effectRef idx="1">
                <a:schemeClr val="accent1"/>
              </a:effectRef>
              <a:fontRef idx="minor">
                <a:schemeClr val="dk1"/>
              </a:fontRef>
            </p:style>
          </p:cxnSp>
          <p:cxnSp>
            <p:nvCxnSpPr>
              <p:cNvPr id="61" name="Straight Connector 60"/>
              <p:cNvCxnSpPr/>
              <p:nvPr/>
            </p:nvCxnSpPr>
            <p:spPr>
              <a:xfrm>
                <a:off x="7501984" y="1091249"/>
                <a:ext cx="3138635" cy="1"/>
              </a:xfrm>
              <a:prstGeom prst="line">
                <a:avLst/>
              </a:prstGeom>
            </p:spPr>
            <p:style>
              <a:lnRef idx="1">
                <a:schemeClr val="accent1"/>
              </a:lnRef>
              <a:fillRef idx="2">
                <a:schemeClr val="accent1"/>
              </a:fillRef>
              <a:effectRef idx="1">
                <a:schemeClr val="accent1"/>
              </a:effectRef>
              <a:fontRef idx="minor">
                <a:schemeClr val="dk1"/>
              </a:fontRef>
            </p:style>
          </p:cxnSp>
          <p:cxnSp>
            <p:nvCxnSpPr>
              <p:cNvPr id="62" name="Straight Connector 61"/>
              <p:cNvCxnSpPr/>
              <p:nvPr/>
            </p:nvCxnSpPr>
            <p:spPr>
              <a:xfrm>
                <a:off x="7501984" y="591903"/>
                <a:ext cx="3138634" cy="13654"/>
              </a:xfrm>
              <a:prstGeom prst="line">
                <a:avLst/>
              </a:prstGeom>
            </p:spPr>
            <p:style>
              <a:lnRef idx="1">
                <a:schemeClr val="accent1"/>
              </a:lnRef>
              <a:fillRef idx="2">
                <a:schemeClr val="accent1"/>
              </a:fillRef>
              <a:effectRef idx="1">
                <a:schemeClr val="accent1"/>
              </a:effectRef>
              <a:fontRef idx="minor">
                <a:schemeClr val="dk1"/>
              </a:fontRef>
            </p:style>
          </p:cxnSp>
          <p:cxnSp>
            <p:nvCxnSpPr>
              <p:cNvPr id="75" name="Straight Connector 74"/>
              <p:cNvCxnSpPr/>
              <p:nvPr/>
            </p:nvCxnSpPr>
            <p:spPr>
              <a:xfrm flipV="1">
                <a:off x="6194952" y="3418892"/>
                <a:ext cx="3391089" cy="14606"/>
              </a:xfrm>
              <a:prstGeom prst="line">
                <a:avLst/>
              </a:prstGeom>
            </p:spPr>
            <p:style>
              <a:lnRef idx="1">
                <a:schemeClr val="accent1"/>
              </a:lnRef>
              <a:fillRef idx="2">
                <a:schemeClr val="accent1"/>
              </a:fillRef>
              <a:effectRef idx="1">
                <a:schemeClr val="accent1"/>
              </a:effectRef>
              <a:fontRef idx="minor">
                <a:schemeClr val="dk1"/>
              </a:fontRef>
            </p:style>
          </p:cxnSp>
          <p:cxnSp>
            <p:nvCxnSpPr>
              <p:cNvPr id="76" name="Straight Connector 75"/>
              <p:cNvCxnSpPr/>
              <p:nvPr/>
            </p:nvCxnSpPr>
            <p:spPr>
              <a:xfrm>
                <a:off x="6190871" y="2879035"/>
                <a:ext cx="3413265" cy="10990"/>
              </a:xfrm>
              <a:prstGeom prst="line">
                <a:avLst/>
              </a:prstGeom>
            </p:spPr>
            <p:style>
              <a:lnRef idx="1">
                <a:schemeClr val="accent1"/>
              </a:lnRef>
              <a:fillRef idx="2">
                <a:schemeClr val="accent1"/>
              </a:fillRef>
              <a:effectRef idx="1">
                <a:schemeClr val="accent1"/>
              </a:effectRef>
              <a:fontRef idx="minor">
                <a:schemeClr val="dk1"/>
              </a:fontRef>
            </p:style>
          </p:cxnSp>
          <p:cxnSp>
            <p:nvCxnSpPr>
              <p:cNvPr id="77" name="Straight Arrow Connector 76"/>
              <p:cNvCxnSpPr/>
              <p:nvPr/>
            </p:nvCxnSpPr>
            <p:spPr>
              <a:xfrm>
                <a:off x="3009597" y="913254"/>
                <a:ext cx="841268" cy="0"/>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cxnSp>
            <p:nvCxnSpPr>
              <p:cNvPr id="78" name="Straight Arrow Connector 77"/>
              <p:cNvCxnSpPr>
                <a:stCxn id="52" idx="3"/>
              </p:cNvCxnSpPr>
              <p:nvPr/>
            </p:nvCxnSpPr>
            <p:spPr>
              <a:xfrm>
                <a:off x="6826247" y="937341"/>
                <a:ext cx="675738" cy="1"/>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cxnSp>
            <p:nvCxnSpPr>
              <p:cNvPr id="79" name="Straight Connector 78"/>
              <p:cNvCxnSpPr>
                <a:stCxn id="51" idx="3"/>
              </p:cNvCxnSpPr>
              <p:nvPr/>
            </p:nvCxnSpPr>
            <p:spPr>
              <a:xfrm>
                <a:off x="10640619" y="832513"/>
                <a:ext cx="393861" cy="0"/>
              </a:xfrm>
              <a:prstGeom prst="line">
                <a:avLst/>
              </a:prstGeom>
              <a:ln/>
            </p:spPr>
            <p:style>
              <a:lnRef idx="1">
                <a:schemeClr val="accent1"/>
              </a:lnRef>
              <a:fillRef idx="2">
                <a:schemeClr val="accent1"/>
              </a:fillRef>
              <a:effectRef idx="1">
                <a:schemeClr val="accent1"/>
              </a:effectRef>
              <a:fontRef idx="minor">
                <a:schemeClr val="dk1"/>
              </a:fontRef>
            </p:style>
          </p:cxnSp>
          <p:cxnSp>
            <p:nvCxnSpPr>
              <p:cNvPr id="80" name="Straight Connector 79"/>
              <p:cNvCxnSpPr/>
              <p:nvPr/>
            </p:nvCxnSpPr>
            <p:spPr>
              <a:xfrm>
                <a:off x="11034480" y="832513"/>
                <a:ext cx="0" cy="2388356"/>
              </a:xfrm>
              <a:prstGeom prst="line">
                <a:avLst/>
              </a:prstGeom>
              <a:ln/>
            </p:spPr>
            <p:style>
              <a:lnRef idx="1">
                <a:schemeClr val="accent1"/>
              </a:lnRef>
              <a:fillRef idx="2">
                <a:schemeClr val="accent1"/>
              </a:fillRef>
              <a:effectRef idx="1">
                <a:schemeClr val="accent1"/>
              </a:effectRef>
              <a:fontRef idx="minor">
                <a:schemeClr val="dk1"/>
              </a:fontRef>
            </p:style>
          </p:cxnSp>
          <p:cxnSp>
            <p:nvCxnSpPr>
              <p:cNvPr id="89" name="Straight Arrow Connector 88"/>
              <p:cNvCxnSpPr/>
              <p:nvPr/>
            </p:nvCxnSpPr>
            <p:spPr>
              <a:xfrm flipH="1">
                <a:off x="9767545" y="3205415"/>
                <a:ext cx="1266696" cy="15405"/>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grpSp>
        <p:cxnSp>
          <p:nvCxnSpPr>
            <p:cNvPr id="46" name="Straight Connector 45"/>
            <p:cNvCxnSpPr/>
            <p:nvPr/>
          </p:nvCxnSpPr>
          <p:spPr>
            <a:xfrm>
              <a:off x="0" y="1235615"/>
              <a:ext cx="2754140" cy="1"/>
            </a:xfrm>
            <a:prstGeom prst="line">
              <a:avLst/>
            </a:prstGeom>
          </p:spPr>
          <p:style>
            <a:lnRef idx="1">
              <a:schemeClr val="accent1"/>
            </a:lnRef>
            <a:fillRef idx="2">
              <a:schemeClr val="accent1"/>
            </a:fillRef>
            <a:effectRef idx="1">
              <a:schemeClr val="accent1"/>
            </a:effectRef>
            <a:fontRef idx="minor">
              <a:schemeClr val="dk1"/>
            </a:fontRef>
          </p:style>
        </p:cxnSp>
        <p:sp>
          <p:nvSpPr>
            <p:cNvPr id="47" name="Rectangle 46"/>
            <p:cNvSpPr/>
            <p:nvPr/>
          </p:nvSpPr>
          <p:spPr>
            <a:xfrm>
              <a:off x="1998815" y="2347612"/>
              <a:ext cx="3130919" cy="1665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Aft>
                  <a:spcPts val="0"/>
                </a:spcAft>
              </a:pPr>
              <a:r>
                <a:rPr lang="en-IN" sz="1400" b="1" kern="1200">
                  <a:solidFill>
                    <a:srgbClr val="000000"/>
                  </a:solidFill>
                  <a:effectLst/>
                  <a:latin typeface="Times New Roman"/>
                  <a:ea typeface="Times New Roman"/>
                </a:rPr>
                <a:t>RESULT GENERATION </a:t>
              </a:r>
              <a:endParaRPr lang="en-IN" sz="1200">
                <a:effectLst/>
                <a:latin typeface="Times New Roman"/>
                <a:ea typeface="Times New Roman"/>
              </a:endParaRPr>
            </a:p>
            <a:p>
              <a:pPr algn="ctr">
                <a:spcAft>
                  <a:spcPts val="0"/>
                </a:spcAft>
              </a:pPr>
              <a:r>
                <a:rPr lang="en-IN" sz="1400" b="1" kern="1200">
                  <a:solidFill>
                    <a:srgbClr val="000000"/>
                  </a:solidFill>
                  <a:effectLst/>
                  <a:latin typeface="Times New Roman"/>
                  <a:ea typeface="Times New Roman"/>
                </a:rPr>
                <a:t> </a:t>
              </a:r>
              <a:endParaRPr lang="en-IN" sz="1200">
                <a:effectLst/>
                <a:latin typeface="Times New Roman"/>
                <a:ea typeface="Times New Roman"/>
              </a:endParaRPr>
            </a:p>
            <a:p>
              <a:pPr algn="ctr">
                <a:spcAft>
                  <a:spcPts val="0"/>
                </a:spcAft>
              </a:pPr>
              <a:r>
                <a:rPr lang="en-IN" sz="1400" b="1" kern="1200">
                  <a:solidFill>
                    <a:srgbClr val="000000"/>
                  </a:solidFill>
                  <a:effectLst/>
                  <a:latin typeface="Times New Roman"/>
                  <a:ea typeface="Times New Roman"/>
                </a:rPr>
                <a:t>                                                                                     </a:t>
              </a:r>
              <a:endParaRPr lang="en-IN" sz="1200">
                <a:effectLst/>
                <a:latin typeface="Times New Roman"/>
                <a:ea typeface="Times New Roman"/>
              </a:endParaRPr>
            </a:p>
            <a:p>
              <a:pPr algn="ctr">
                <a:spcAft>
                  <a:spcPts val="0"/>
                </a:spcAft>
              </a:pPr>
              <a:r>
                <a:rPr lang="en-US" sz="1400" kern="1200">
                  <a:solidFill>
                    <a:srgbClr val="000000"/>
                  </a:solidFill>
                  <a:effectLst/>
                  <a:latin typeface="Times New Roman"/>
                  <a:ea typeface="Times New Roman"/>
                </a:rPr>
                <a:t> Result Generation ()</a:t>
              </a:r>
              <a:endParaRPr lang="en-IN" sz="1200">
                <a:effectLst/>
                <a:latin typeface="Times New Roman"/>
                <a:ea typeface="Times New Roman"/>
              </a:endParaRPr>
            </a:p>
          </p:txBody>
        </p:sp>
        <p:cxnSp>
          <p:nvCxnSpPr>
            <p:cNvPr id="48" name="Straight Connector 47"/>
            <p:cNvCxnSpPr/>
            <p:nvPr/>
          </p:nvCxnSpPr>
          <p:spPr>
            <a:xfrm>
              <a:off x="2014652" y="3105866"/>
              <a:ext cx="3130919" cy="10990"/>
            </a:xfrm>
            <a:prstGeom prst="line">
              <a:avLst/>
            </a:prstGeom>
          </p:spPr>
          <p:style>
            <a:lnRef idx="1">
              <a:schemeClr val="accent1"/>
            </a:lnRef>
            <a:fillRef idx="2">
              <a:schemeClr val="accent1"/>
            </a:fillRef>
            <a:effectRef idx="1">
              <a:schemeClr val="accent1"/>
            </a:effectRef>
            <a:fontRef idx="minor">
              <a:schemeClr val="dk1"/>
            </a:fontRef>
          </p:style>
        </p:cxnSp>
        <p:cxnSp>
          <p:nvCxnSpPr>
            <p:cNvPr id="49" name="Straight Arrow Connector 48"/>
            <p:cNvCxnSpPr>
              <a:stCxn id="53" idx="1"/>
              <a:endCxn id="47" idx="3"/>
            </p:cNvCxnSpPr>
            <p:nvPr/>
          </p:nvCxnSpPr>
          <p:spPr>
            <a:xfrm flipH="1">
              <a:off x="5129733" y="3166090"/>
              <a:ext cx="549568" cy="14035"/>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grpSp>
    </p:spTree>
    <p:extLst>
      <p:ext uri="{BB962C8B-B14F-4D97-AF65-F5344CB8AC3E}">
        <p14:creationId xmlns:p14="http://schemas.microsoft.com/office/powerpoint/2010/main" val="38289131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64" y="177960"/>
            <a:ext cx="10058400" cy="627559"/>
          </a:xfrm>
        </p:spPr>
        <p:txBody>
          <a:bodyPr>
            <a:normAutofit fontScale="90000"/>
          </a:bodyPr>
          <a:lstStyle/>
          <a:p>
            <a:r>
              <a:rPr lang="en-US" sz="3600" b="1" dirty="0" smtClean="0">
                <a:latin typeface="Times New Roman" panose="02020603050405020304" pitchFamily="18" charset="0"/>
                <a:cs typeface="Times New Roman" panose="02020603050405020304" pitchFamily="18" charset="0"/>
              </a:rPr>
              <a:t>SEQUENCE DIAGRAM</a:t>
            </a:r>
            <a:endParaRPr lang="en-US" sz="3600" b="1" dirty="0">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half" idx="10"/>
          </p:nvPr>
        </p:nvSpPr>
        <p:spPr/>
        <p:txBody>
          <a:bodyPr/>
          <a:lstStyle/>
          <a:p>
            <a:fld id="{FA1ECE9E-BD6E-4E47-9AE8-EB9C74669028}" type="datetime1">
              <a:rPr lang="en-US" smtClean="0"/>
              <a:t>8/9/2021</a:t>
            </a:fld>
            <a:endParaRPr lang="en-US" dirty="0"/>
          </a:p>
        </p:txBody>
      </p:sp>
      <p:sp>
        <p:nvSpPr>
          <p:cNvPr id="7" name="Slide Number Placeholder 6"/>
          <p:cNvSpPr>
            <a:spLocks noGrp="1"/>
          </p:cNvSpPr>
          <p:nvPr>
            <p:ph type="sldNum" sz="quarter" idx="12"/>
          </p:nvPr>
        </p:nvSpPr>
        <p:spPr/>
        <p:txBody>
          <a:bodyPr>
            <a:normAutofit/>
          </a:bodyPr>
          <a:lstStyle/>
          <a:p>
            <a:fld id="{7DCB20AE-65C4-4F49-978F-B82EFE8D490C}" type="slidenum">
              <a:rPr lang="en-US" smtClean="0"/>
              <a:pPr/>
              <a:t>14</a:t>
            </a:fld>
            <a:endParaRPr lang="en-US" dirty="0"/>
          </a:p>
        </p:txBody>
      </p:sp>
      <p:grpSp>
        <p:nvGrpSpPr>
          <p:cNvPr id="44" name="Group 43"/>
          <p:cNvGrpSpPr/>
          <p:nvPr/>
        </p:nvGrpSpPr>
        <p:grpSpPr>
          <a:xfrm>
            <a:off x="2690178" y="1043371"/>
            <a:ext cx="6811645" cy="5133977"/>
            <a:chOff x="0" y="0"/>
            <a:chExt cx="10193135" cy="4480822"/>
          </a:xfrm>
        </p:grpSpPr>
        <p:grpSp>
          <p:nvGrpSpPr>
            <p:cNvPr id="45" name="Group 44"/>
            <p:cNvGrpSpPr/>
            <p:nvPr/>
          </p:nvGrpSpPr>
          <p:grpSpPr>
            <a:xfrm>
              <a:off x="0" y="0"/>
              <a:ext cx="10193135" cy="4480822"/>
              <a:chOff x="0" y="0"/>
              <a:chExt cx="10744281" cy="4609384"/>
            </a:xfrm>
          </p:grpSpPr>
          <p:grpSp>
            <p:nvGrpSpPr>
              <p:cNvPr id="48" name="Group 47"/>
              <p:cNvGrpSpPr/>
              <p:nvPr/>
            </p:nvGrpSpPr>
            <p:grpSpPr>
              <a:xfrm>
                <a:off x="0" y="0"/>
                <a:ext cx="1866476" cy="4480554"/>
                <a:chOff x="0" y="0"/>
                <a:chExt cx="1866476" cy="4480554"/>
              </a:xfrm>
            </p:grpSpPr>
            <p:grpSp>
              <p:nvGrpSpPr>
                <p:cNvPr id="110" name="Group 109"/>
                <p:cNvGrpSpPr/>
                <p:nvPr/>
              </p:nvGrpSpPr>
              <p:grpSpPr>
                <a:xfrm>
                  <a:off x="0" y="0"/>
                  <a:ext cx="1866476" cy="747562"/>
                  <a:chOff x="0" y="0"/>
                  <a:chExt cx="2010051" cy="850094"/>
                </a:xfrm>
              </p:grpSpPr>
              <p:sp>
                <p:nvSpPr>
                  <p:cNvPr id="113" name="Rounded Rectangle 112"/>
                  <p:cNvSpPr/>
                  <p:nvPr/>
                </p:nvSpPr>
                <p:spPr>
                  <a:xfrm>
                    <a:off x="1" y="0"/>
                    <a:ext cx="1969476" cy="85009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IN"/>
                  </a:p>
                </p:txBody>
              </p:sp>
              <p:sp>
                <p:nvSpPr>
                  <p:cNvPr id="114" name="TextBox 48"/>
                  <p:cNvSpPr txBox="1"/>
                  <p:nvPr/>
                </p:nvSpPr>
                <p:spPr>
                  <a:xfrm>
                    <a:off x="0" y="7198"/>
                    <a:ext cx="2010051" cy="84286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oAutofit/>
                  </a:bodyPr>
                  <a:lstStyle/>
                  <a:p>
                    <a:pPr algn="ctr">
                      <a:spcAft>
                        <a:spcPts val="0"/>
                      </a:spcAft>
                    </a:pPr>
                    <a:r>
                      <a:rPr lang="en-US" sz="900" kern="1200">
                        <a:solidFill>
                          <a:srgbClr val="000000"/>
                        </a:solidFill>
                        <a:effectLst/>
                        <a:latin typeface="Times New Roman"/>
                        <a:ea typeface="Times New Roman"/>
                      </a:rPr>
                      <a:t>DATA SELECTION &amp; VIEW</a:t>
                    </a:r>
                    <a:endParaRPr lang="en-IN" sz="1200">
                      <a:effectLst/>
                      <a:latin typeface="Times New Roman"/>
                      <a:ea typeface="Times New Roman"/>
                    </a:endParaRPr>
                  </a:p>
                </p:txBody>
              </p:sp>
            </p:grpSp>
            <p:sp>
              <p:nvSpPr>
                <p:cNvPr id="111" name="Rectangle 110"/>
                <p:cNvSpPr/>
                <p:nvPr/>
              </p:nvSpPr>
              <p:spPr>
                <a:xfrm>
                  <a:off x="840436" y="915333"/>
                  <a:ext cx="119792" cy="3544128"/>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endParaRPr lang="en-IN"/>
                </a:p>
              </p:txBody>
            </p:sp>
            <p:cxnSp>
              <p:nvCxnSpPr>
                <p:cNvPr id="112" name="Straight Connector 111"/>
                <p:cNvCxnSpPr/>
                <p:nvPr/>
              </p:nvCxnSpPr>
              <p:spPr>
                <a:xfrm flipH="1">
                  <a:off x="828965" y="768655"/>
                  <a:ext cx="1" cy="3711899"/>
                </a:xfrm>
                <a:prstGeom prst="line">
                  <a:avLst/>
                </a:prstGeom>
                <a:ln/>
              </p:spPr>
              <p:style>
                <a:lnRef idx="1">
                  <a:schemeClr val="accent1"/>
                </a:lnRef>
                <a:fillRef idx="2">
                  <a:schemeClr val="accent1"/>
                </a:fillRef>
                <a:effectRef idx="1">
                  <a:schemeClr val="accent1"/>
                </a:effectRef>
                <a:fontRef idx="minor">
                  <a:schemeClr val="dk1"/>
                </a:fontRef>
              </p:style>
            </p:cxnSp>
          </p:grpSp>
          <p:grpSp>
            <p:nvGrpSpPr>
              <p:cNvPr id="49" name="Group 48"/>
              <p:cNvGrpSpPr/>
              <p:nvPr/>
            </p:nvGrpSpPr>
            <p:grpSpPr>
              <a:xfrm>
                <a:off x="2169005" y="0"/>
                <a:ext cx="1887412" cy="4544926"/>
                <a:chOff x="2169005" y="0"/>
                <a:chExt cx="1887412" cy="4544926"/>
              </a:xfrm>
            </p:grpSpPr>
            <p:grpSp>
              <p:nvGrpSpPr>
                <p:cNvPr id="105" name="Group 104"/>
                <p:cNvGrpSpPr/>
                <p:nvPr/>
              </p:nvGrpSpPr>
              <p:grpSpPr>
                <a:xfrm>
                  <a:off x="2169005" y="0"/>
                  <a:ext cx="1887412" cy="834330"/>
                  <a:chOff x="2169005" y="0"/>
                  <a:chExt cx="1969476" cy="859410"/>
                </a:xfrm>
              </p:grpSpPr>
              <p:sp>
                <p:nvSpPr>
                  <p:cNvPr id="108" name="Rounded Rectangle 107"/>
                  <p:cNvSpPr/>
                  <p:nvPr/>
                </p:nvSpPr>
                <p:spPr>
                  <a:xfrm>
                    <a:off x="2169005" y="0"/>
                    <a:ext cx="1969476" cy="85941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IN"/>
                  </a:p>
                </p:txBody>
              </p:sp>
              <p:sp>
                <p:nvSpPr>
                  <p:cNvPr id="109" name="TextBox 43"/>
                  <p:cNvSpPr txBox="1"/>
                  <p:nvPr/>
                </p:nvSpPr>
                <p:spPr>
                  <a:xfrm>
                    <a:off x="2230203" y="99661"/>
                    <a:ext cx="1908278" cy="655673"/>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noAutofit/>
                  </a:bodyPr>
                  <a:lstStyle/>
                  <a:p>
                    <a:pPr algn="ctr">
                      <a:spcAft>
                        <a:spcPts val="0"/>
                      </a:spcAft>
                    </a:pPr>
                    <a:r>
                      <a:rPr lang="en-US" sz="900" kern="1200">
                        <a:solidFill>
                          <a:srgbClr val="000000"/>
                        </a:solidFill>
                        <a:effectLst/>
                        <a:latin typeface="Times New Roman"/>
                        <a:ea typeface="Times New Roman"/>
                      </a:rPr>
                      <a:t>PREPROCESSING</a:t>
                    </a:r>
                    <a:endParaRPr lang="en-IN" sz="1200">
                      <a:effectLst/>
                      <a:latin typeface="Times New Roman"/>
                      <a:ea typeface="Times New Roman"/>
                    </a:endParaRPr>
                  </a:p>
                </p:txBody>
              </p:sp>
            </p:grpSp>
            <p:sp>
              <p:nvSpPr>
                <p:cNvPr id="106" name="Rectangle 105"/>
                <p:cNvSpPr/>
                <p:nvPr/>
              </p:nvSpPr>
              <p:spPr>
                <a:xfrm>
                  <a:off x="3052814" y="1213226"/>
                  <a:ext cx="126225" cy="3291843"/>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endParaRPr lang="en-IN"/>
                </a:p>
              </p:txBody>
            </p:sp>
            <p:cxnSp>
              <p:nvCxnSpPr>
                <p:cNvPr id="107" name="Straight Connector 106"/>
                <p:cNvCxnSpPr/>
                <p:nvPr/>
              </p:nvCxnSpPr>
              <p:spPr>
                <a:xfrm flipH="1">
                  <a:off x="3040444" y="833027"/>
                  <a:ext cx="1" cy="3711899"/>
                </a:xfrm>
                <a:prstGeom prst="line">
                  <a:avLst/>
                </a:prstGeom>
                <a:ln/>
              </p:spPr>
              <p:style>
                <a:lnRef idx="1">
                  <a:schemeClr val="accent1"/>
                </a:lnRef>
                <a:fillRef idx="2">
                  <a:schemeClr val="accent1"/>
                </a:fillRef>
                <a:effectRef idx="1">
                  <a:schemeClr val="accent1"/>
                </a:effectRef>
                <a:fontRef idx="minor">
                  <a:schemeClr val="dk1"/>
                </a:fontRef>
              </p:style>
            </p:cxnSp>
          </p:grpSp>
          <p:grpSp>
            <p:nvGrpSpPr>
              <p:cNvPr id="50" name="Group 49"/>
              <p:cNvGrpSpPr/>
              <p:nvPr/>
            </p:nvGrpSpPr>
            <p:grpSpPr>
              <a:xfrm>
                <a:off x="4469357" y="17478"/>
                <a:ext cx="2134389" cy="4555962"/>
                <a:chOff x="4469357" y="17478"/>
                <a:chExt cx="2134389" cy="4555962"/>
              </a:xfrm>
            </p:grpSpPr>
            <p:grpSp>
              <p:nvGrpSpPr>
                <p:cNvPr id="100" name="Group 99"/>
                <p:cNvGrpSpPr/>
                <p:nvPr/>
              </p:nvGrpSpPr>
              <p:grpSpPr>
                <a:xfrm>
                  <a:off x="4469357" y="17478"/>
                  <a:ext cx="2134389" cy="820622"/>
                  <a:chOff x="4469357" y="17478"/>
                  <a:chExt cx="2262320" cy="933175"/>
                </a:xfrm>
              </p:grpSpPr>
              <p:sp>
                <p:nvSpPr>
                  <p:cNvPr id="103" name="Rounded Rectangle 102"/>
                  <p:cNvSpPr/>
                  <p:nvPr/>
                </p:nvSpPr>
                <p:spPr>
                  <a:xfrm>
                    <a:off x="4516011" y="17478"/>
                    <a:ext cx="2098686" cy="93317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IN"/>
                  </a:p>
                </p:txBody>
              </p:sp>
              <p:sp>
                <p:nvSpPr>
                  <p:cNvPr id="104" name="TextBox 38"/>
                  <p:cNvSpPr txBox="1"/>
                  <p:nvPr/>
                </p:nvSpPr>
                <p:spPr>
                  <a:xfrm>
                    <a:off x="4469357" y="42478"/>
                    <a:ext cx="2262320" cy="876634"/>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noAutofit/>
                  </a:bodyPr>
                  <a:lstStyle/>
                  <a:p>
                    <a:pPr algn="ctr">
                      <a:spcAft>
                        <a:spcPts val="0"/>
                      </a:spcAft>
                    </a:pPr>
                    <a:r>
                      <a:rPr lang="en-US" sz="900" kern="1200">
                        <a:solidFill>
                          <a:srgbClr val="000000"/>
                        </a:solidFill>
                        <a:effectLst/>
                        <a:latin typeface="Times New Roman"/>
                        <a:ea typeface="Times New Roman"/>
                      </a:rPr>
                      <a:t>FEATURE EXTRACTION</a:t>
                    </a:r>
                    <a:endParaRPr lang="en-IN" sz="1200">
                      <a:effectLst/>
                      <a:latin typeface="Times New Roman"/>
                      <a:ea typeface="Times New Roman"/>
                    </a:endParaRPr>
                  </a:p>
                </p:txBody>
              </p:sp>
            </p:grpSp>
            <p:sp>
              <p:nvSpPr>
                <p:cNvPr id="101" name="Rectangle 100"/>
                <p:cNvSpPr/>
                <p:nvPr/>
              </p:nvSpPr>
              <p:spPr>
                <a:xfrm>
                  <a:off x="5583101" y="1258155"/>
                  <a:ext cx="126878" cy="3291843"/>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endParaRPr lang="en-IN"/>
                </a:p>
              </p:txBody>
            </p:sp>
            <p:cxnSp>
              <p:nvCxnSpPr>
                <p:cNvPr id="102" name="Straight Connector 101"/>
                <p:cNvCxnSpPr/>
                <p:nvPr/>
              </p:nvCxnSpPr>
              <p:spPr>
                <a:xfrm flipH="1">
                  <a:off x="5577816" y="861541"/>
                  <a:ext cx="2" cy="3711899"/>
                </a:xfrm>
                <a:prstGeom prst="line">
                  <a:avLst/>
                </a:prstGeom>
                <a:ln/>
              </p:spPr>
              <p:style>
                <a:lnRef idx="1">
                  <a:schemeClr val="accent1"/>
                </a:lnRef>
                <a:fillRef idx="2">
                  <a:schemeClr val="accent1"/>
                </a:fillRef>
                <a:effectRef idx="1">
                  <a:schemeClr val="accent1"/>
                </a:effectRef>
                <a:fontRef idx="minor">
                  <a:schemeClr val="dk1"/>
                </a:fontRef>
              </p:style>
            </p:cxnSp>
          </p:grpSp>
          <p:grpSp>
            <p:nvGrpSpPr>
              <p:cNvPr id="51" name="Group 50"/>
              <p:cNvGrpSpPr/>
              <p:nvPr/>
            </p:nvGrpSpPr>
            <p:grpSpPr>
              <a:xfrm>
                <a:off x="6537397" y="17479"/>
                <a:ext cx="2267136" cy="4591905"/>
                <a:chOff x="6537397" y="17479"/>
                <a:chExt cx="2267136" cy="4591905"/>
              </a:xfrm>
            </p:grpSpPr>
            <p:grpSp>
              <p:nvGrpSpPr>
                <p:cNvPr id="95" name="Group 94"/>
                <p:cNvGrpSpPr/>
                <p:nvPr/>
              </p:nvGrpSpPr>
              <p:grpSpPr>
                <a:xfrm>
                  <a:off x="6537397" y="17479"/>
                  <a:ext cx="2267136" cy="839622"/>
                  <a:chOff x="6537397" y="17479"/>
                  <a:chExt cx="2403023" cy="954782"/>
                </a:xfrm>
              </p:grpSpPr>
              <p:sp>
                <p:nvSpPr>
                  <p:cNvPr id="98" name="Rounded Rectangle 97"/>
                  <p:cNvSpPr/>
                  <p:nvPr/>
                </p:nvSpPr>
                <p:spPr>
                  <a:xfrm>
                    <a:off x="6726379" y="17479"/>
                    <a:ext cx="2112542" cy="9547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IN"/>
                  </a:p>
                </p:txBody>
              </p:sp>
              <p:sp>
                <p:nvSpPr>
                  <p:cNvPr id="99" name="TextBox 33"/>
                  <p:cNvSpPr txBox="1"/>
                  <p:nvPr/>
                </p:nvSpPr>
                <p:spPr>
                  <a:xfrm>
                    <a:off x="6537397" y="182763"/>
                    <a:ext cx="2403023" cy="648708"/>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noAutofit/>
                  </a:bodyPr>
                  <a:lstStyle/>
                  <a:p>
                    <a:pPr algn="ctr">
                      <a:spcAft>
                        <a:spcPts val="0"/>
                      </a:spcAft>
                    </a:pPr>
                    <a:r>
                      <a:rPr lang="en-US" sz="900" kern="1200">
                        <a:solidFill>
                          <a:srgbClr val="000000"/>
                        </a:solidFill>
                        <a:effectLst/>
                        <a:latin typeface="Times New Roman"/>
                        <a:ea typeface="Times New Roman"/>
                      </a:rPr>
                      <a:t>CLASSIFICATION</a:t>
                    </a:r>
                    <a:endParaRPr lang="en-IN" sz="1200">
                      <a:effectLst/>
                      <a:latin typeface="Times New Roman"/>
                      <a:ea typeface="Times New Roman"/>
                    </a:endParaRPr>
                  </a:p>
                </p:txBody>
              </p:sp>
            </p:grpSp>
            <p:sp>
              <p:nvSpPr>
                <p:cNvPr id="96" name="Rectangle 95"/>
                <p:cNvSpPr/>
                <p:nvPr/>
              </p:nvSpPr>
              <p:spPr>
                <a:xfrm>
                  <a:off x="7826957" y="2492201"/>
                  <a:ext cx="100233" cy="209608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endParaRPr lang="en-IN"/>
                </a:p>
              </p:txBody>
            </p:sp>
            <p:cxnSp>
              <p:nvCxnSpPr>
                <p:cNvPr id="97" name="Straight Connector 96"/>
                <p:cNvCxnSpPr/>
                <p:nvPr/>
              </p:nvCxnSpPr>
              <p:spPr>
                <a:xfrm flipH="1">
                  <a:off x="7835739" y="897485"/>
                  <a:ext cx="1" cy="3711899"/>
                </a:xfrm>
                <a:prstGeom prst="line">
                  <a:avLst/>
                </a:prstGeom>
                <a:ln/>
              </p:spPr>
              <p:style>
                <a:lnRef idx="1">
                  <a:schemeClr val="accent1"/>
                </a:lnRef>
                <a:fillRef idx="2">
                  <a:schemeClr val="accent1"/>
                </a:fillRef>
                <a:effectRef idx="1">
                  <a:schemeClr val="accent1"/>
                </a:effectRef>
                <a:fontRef idx="minor">
                  <a:schemeClr val="dk1"/>
                </a:fontRef>
              </p:style>
            </p:cxnSp>
          </p:grpSp>
          <p:cxnSp>
            <p:nvCxnSpPr>
              <p:cNvPr id="52" name="Straight Arrow Connector 51"/>
              <p:cNvCxnSpPr/>
              <p:nvPr/>
            </p:nvCxnSpPr>
            <p:spPr>
              <a:xfrm>
                <a:off x="984258" y="1702956"/>
                <a:ext cx="2056186" cy="0"/>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cxnSp>
            <p:nvCxnSpPr>
              <p:cNvPr id="53" name="Straight Arrow Connector 52"/>
              <p:cNvCxnSpPr/>
              <p:nvPr/>
            </p:nvCxnSpPr>
            <p:spPr>
              <a:xfrm>
                <a:off x="968127" y="2671131"/>
                <a:ext cx="2072317" cy="0"/>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cxnSp>
            <p:nvCxnSpPr>
              <p:cNvPr id="54" name="Straight Arrow Connector 53"/>
              <p:cNvCxnSpPr/>
              <p:nvPr/>
            </p:nvCxnSpPr>
            <p:spPr>
              <a:xfrm>
                <a:off x="968127" y="3700887"/>
                <a:ext cx="2072317" cy="10741"/>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sp>
            <p:nvSpPr>
              <p:cNvPr id="56" name="TextBox 10"/>
              <p:cNvSpPr txBox="1"/>
              <p:nvPr/>
            </p:nvSpPr>
            <p:spPr>
              <a:xfrm>
                <a:off x="1100942" y="1306717"/>
                <a:ext cx="1846979" cy="1182847"/>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noAutofit/>
              </a:bodyPr>
              <a:lstStyle/>
              <a:p>
                <a:pPr algn="ctr">
                  <a:spcAft>
                    <a:spcPts val="0"/>
                  </a:spcAft>
                </a:pPr>
                <a:r>
                  <a:rPr lang="en-US" sz="900" kern="1200" dirty="0">
                    <a:effectLst/>
                    <a:latin typeface="Times New Roman"/>
                    <a:ea typeface="Tahoma"/>
                  </a:rPr>
                  <a:t>Select path</a:t>
                </a:r>
                <a:endParaRPr lang="en-IN" sz="1200" dirty="0">
                  <a:effectLst/>
                  <a:latin typeface="Times New Roman"/>
                  <a:ea typeface="Times New Roman"/>
                </a:endParaRPr>
              </a:p>
            </p:txBody>
          </p:sp>
          <p:sp>
            <p:nvSpPr>
              <p:cNvPr id="57" name="TextBox 11"/>
              <p:cNvSpPr txBox="1"/>
              <p:nvPr/>
            </p:nvSpPr>
            <p:spPr>
              <a:xfrm>
                <a:off x="1041540" y="3372884"/>
                <a:ext cx="1846979" cy="83405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noAutofit/>
              </a:bodyPr>
              <a:lstStyle/>
              <a:p>
                <a:pPr algn="ctr">
                  <a:spcAft>
                    <a:spcPts val="0"/>
                  </a:spcAft>
                </a:pPr>
                <a:r>
                  <a:rPr lang="en-US" sz="900" kern="1200" dirty="0">
                    <a:effectLst/>
                    <a:latin typeface="Times New Roman"/>
                    <a:ea typeface="Tahoma"/>
                  </a:rPr>
                  <a:t>Preview Data</a:t>
                </a:r>
                <a:endParaRPr lang="en-IN" sz="1200" dirty="0">
                  <a:effectLst/>
                  <a:latin typeface="Times New Roman"/>
                  <a:ea typeface="Times New Roman"/>
                </a:endParaRPr>
              </a:p>
            </p:txBody>
          </p:sp>
          <p:cxnSp>
            <p:nvCxnSpPr>
              <p:cNvPr id="60" name="Straight Arrow Connector 59"/>
              <p:cNvCxnSpPr/>
              <p:nvPr/>
            </p:nvCxnSpPr>
            <p:spPr>
              <a:xfrm>
                <a:off x="3171944" y="1904538"/>
                <a:ext cx="2380544" cy="0"/>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sp>
            <p:nvSpPr>
              <p:cNvPr id="61" name="TextBox 13"/>
              <p:cNvSpPr txBox="1"/>
              <p:nvPr/>
            </p:nvSpPr>
            <p:spPr>
              <a:xfrm>
                <a:off x="3250432" y="1572961"/>
                <a:ext cx="2247838" cy="254507"/>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noAutofit/>
              </a:bodyPr>
              <a:lstStyle/>
              <a:p>
                <a:pPr algn="ctr">
                  <a:spcAft>
                    <a:spcPts val="0"/>
                  </a:spcAft>
                </a:pPr>
                <a:r>
                  <a:rPr lang="en-US" sz="900" kern="1200" dirty="0">
                    <a:effectLst/>
                    <a:latin typeface="Times New Roman"/>
                    <a:ea typeface="Tahoma"/>
                  </a:rPr>
                  <a:t>Data Preprocess</a:t>
                </a:r>
                <a:endParaRPr lang="en-IN" sz="1200" dirty="0">
                  <a:effectLst/>
                  <a:latin typeface="Times New Roman"/>
                  <a:ea typeface="Times New Roman"/>
                </a:endParaRPr>
              </a:p>
            </p:txBody>
          </p:sp>
          <p:cxnSp>
            <p:nvCxnSpPr>
              <p:cNvPr id="62" name="Straight Arrow Connector 61"/>
              <p:cNvCxnSpPr/>
              <p:nvPr/>
            </p:nvCxnSpPr>
            <p:spPr>
              <a:xfrm>
                <a:off x="5715262" y="2831637"/>
                <a:ext cx="2099746" cy="9551"/>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cxnSp>
            <p:nvCxnSpPr>
              <p:cNvPr id="75" name="Straight Arrow Connector 74"/>
              <p:cNvCxnSpPr/>
              <p:nvPr/>
            </p:nvCxnSpPr>
            <p:spPr>
              <a:xfrm>
                <a:off x="3224321" y="3370731"/>
                <a:ext cx="2319385" cy="2343"/>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sp>
            <p:nvSpPr>
              <p:cNvPr id="76" name="TextBox 16"/>
              <p:cNvSpPr txBox="1"/>
              <p:nvPr/>
            </p:nvSpPr>
            <p:spPr>
              <a:xfrm>
                <a:off x="3171705" y="2904077"/>
                <a:ext cx="2247838" cy="431436"/>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noAutofit/>
              </a:bodyPr>
              <a:lstStyle/>
              <a:p>
                <a:pPr algn="ctr">
                  <a:spcAft>
                    <a:spcPts val="0"/>
                  </a:spcAft>
                </a:pPr>
                <a:r>
                  <a:rPr lang="en-US" sz="900" kern="1200" dirty="0">
                    <a:effectLst/>
                    <a:latin typeface="Times New Roman"/>
                    <a:ea typeface="Tahoma"/>
                  </a:rPr>
                  <a:t>Label encoding</a:t>
                </a:r>
                <a:endParaRPr lang="en-IN" sz="1200" dirty="0">
                  <a:effectLst/>
                  <a:latin typeface="Times New Roman"/>
                  <a:ea typeface="Times New Roman"/>
                </a:endParaRPr>
              </a:p>
            </p:txBody>
          </p:sp>
          <p:sp>
            <p:nvSpPr>
              <p:cNvPr id="77" name="TextBox 17"/>
              <p:cNvSpPr txBox="1"/>
              <p:nvPr/>
            </p:nvSpPr>
            <p:spPr>
              <a:xfrm>
                <a:off x="8027930" y="2642849"/>
                <a:ext cx="1878726" cy="19834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noAutofit/>
              </a:bodyPr>
              <a:lstStyle/>
              <a:p>
                <a:pPr algn="ctr">
                  <a:spcAft>
                    <a:spcPts val="0"/>
                  </a:spcAft>
                </a:pPr>
                <a:r>
                  <a:rPr lang="en-US" sz="900" kern="1200" dirty="0">
                    <a:effectLst/>
                    <a:latin typeface="Times New Roman"/>
                    <a:ea typeface="Tahoma"/>
                  </a:rPr>
                  <a:t>Classification</a:t>
                </a:r>
                <a:endParaRPr lang="en-IN" sz="1200" dirty="0">
                  <a:effectLst/>
                  <a:latin typeface="Times New Roman"/>
                  <a:ea typeface="Times New Roman"/>
                </a:endParaRPr>
              </a:p>
            </p:txBody>
          </p:sp>
          <p:grpSp>
            <p:nvGrpSpPr>
              <p:cNvPr id="78" name="Group 77"/>
              <p:cNvGrpSpPr/>
              <p:nvPr/>
            </p:nvGrpSpPr>
            <p:grpSpPr>
              <a:xfrm>
                <a:off x="8876326" y="17478"/>
                <a:ext cx="1867955" cy="4555962"/>
                <a:chOff x="8876326" y="17478"/>
                <a:chExt cx="1867955" cy="4555962"/>
              </a:xfrm>
            </p:grpSpPr>
            <p:grpSp>
              <p:nvGrpSpPr>
                <p:cNvPr id="90" name="Group 89"/>
                <p:cNvGrpSpPr/>
                <p:nvPr/>
              </p:nvGrpSpPr>
              <p:grpSpPr>
                <a:xfrm>
                  <a:off x="8876326" y="17478"/>
                  <a:ext cx="1867955" cy="820622"/>
                  <a:chOff x="8876326" y="17478"/>
                  <a:chExt cx="1979916" cy="933175"/>
                </a:xfrm>
              </p:grpSpPr>
              <p:sp>
                <p:nvSpPr>
                  <p:cNvPr id="93" name="Rounded Rectangle 92"/>
                  <p:cNvSpPr/>
                  <p:nvPr/>
                </p:nvSpPr>
                <p:spPr>
                  <a:xfrm>
                    <a:off x="8876326" y="17478"/>
                    <a:ext cx="1969476" cy="93317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IN"/>
                  </a:p>
                </p:txBody>
              </p:sp>
              <p:sp>
                <p:nvSpPr>
                  <p:cNvPr id="94" name="TextBox 28"/>
                  <p:cNvSpPr txBox="1"/>
                  <p:nvPr/>
                </p:nvSpPr>
                <p:spPr>
                  <a:xfrm>
                    <a:off x="8876326" y="197335"/>
                    <a:ext cx="1979916" cy="685302"/>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noAutofit/>
                  </a:bodyPr>
                  <a:lstStyle/>
                  <a:p>
                    <a:pPr algn="ctr">
                      <a:spcAft>
                        <a:spcPts val="0"/>
                      </a:spcAft>
                    </a:pPr>
                    <a:r>
                      <a:rPr lang="en-US" sz="900" kern="1200">
                        <a:solidFill>
                          <a:srgbClr val="000000"/>
                        </a:solidFill>
                        <a:effectLst/>
                        <a:latin typeface="Times New Roman"/>
                        <a:ea typeface="Times New Roman"/>
                      </a:rPr>
                      <a:t>RESULT GENERATION</a:t>
                    </a:r>
                    <a:endParaRPr lang="en-IN" sz="1200">
                      <a:effectLst/>
                      <a:latin typeface="Times New Roman"/>
                      <a:ea typeface="Times New Roman"/>
                    </a:endParaRPr>
                  </a:p>
                </p:txBody>
              </p:sp>
            </p:grpSp>
            <p:sp>
              <p:nvSpPr>
                <p:cNvPr id="91" name="Rectangle 90"/>
                <p:cNvSpPr/>
                <p:nvPr/>
              </p:nvSpPr>
              <p:spPr>
                <a:xfrm>
                  <a:off x="9946053" y="1258155"/>
                  <a:ext cx="126878" cy="3291843"/>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endParaRPr lang="en-IN"/>
                </a:p>
              </p:txBody>
            </p:sp>
            <p:cxnSp>
              <p:nvCxnSpPr>
                <p:cNvPr id="92" name="Straight Connector 91"/>
                <p:cNvCxnSpPr/>
                <p:nvPr/>
              </p:nvCxnSpPr>
              <p:spPr>
                <a:xfrm flipH="1">
                  <a:off x="9940769" y="861541"/>
                  <a:ext cx="1" cy="3711899"/>
                </a:xfrm>
                <a:prstGeom prst="line">
                  <a:avLst/>
                </a:prstGeom>
                <a:ln/>
              </p:spPr>
              <p:style>
                <a:lnRef idx="1">
                  <a:schemeClr val="accent1"/>
                </a:lnRef>
                <a:fillRef idx="2">
                  <a:schemeClr val="accent1"/>
                </a:fillRef>
                <a:effectRef idx="1">
                  <a:schemeClr val="accent1"/>
                </a:effectRef>
                <a:fontRef idx="minor">
                  <a:schemeClr val="dk1"/>
                </a:fontRef>
              </p:style>
            </p:cxnSp>
          </p:grpSp>
          <p:sp>
            <p:nvSpPr>
              <p:cNvPr id="79" name="TextBox 19"/>
              <p:cNvSpPr txBox="1"/>
              <p:nvPr/>
            </p:nvSpPr>
            <p:spPr>
              <a:xfrm>
                <a:off x="1061795" y="2285922"/>
                <a:ext cx="1846979" cy="83405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noAutofit/>
              </a:bodyPr>
              <a:lstStyle/>
              <a:p>
                <a:pPr>
                  <a:spcAft>
                    <a:spcPts val="0"/>
                  </a:spcAft>
                </a:pPr>
                <a:r>
                  <a:rPr lang="en-US" sz="900" kern="1200" dirty="0">
                    <a:effectLst/>
                    <a:latin typeface="Times New Roman"/>
                    <a:ea typeface="Tahoma"/>
                  </a:rPr>
                  <a:t>Import Dataset</a:t>
                </a:r>
                <a:endParaRPr lang="en-IN" sz="1200" dirty="0">
                  <a:effectLst/>
                  <a:latin typeface="Times New Roman"/>
                  <a:ea typeface="Times New Roman"/>
                </a:endParaRPr>
              </a:p>
            </p:txBody>
          </p:sp>
          <p:sp>
            <p:nvSpPr>
              <p:cNvPr id="80" name="TextBox 20"/>
              <p:cNvSpPr txBox="1"/>
              <p:nvPr/>
            </p:nvSpPr>
            <p:spPr>
              <a:xfrm>
                <a:off x="5922903" y="2095175"/>
                <a:ext cx="1754564" cy="564365"/>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noAutofit/>
              </a:bodyPr>
              <a:lstStyle/>
              <a:p>
                <a:pPr algn="ctr">
                  <a:spcAft>
                    <a:spcPts val="0"/>
                  </a:spcAft>
                </a:pPr>
                <a:r>
                  <a:rPr lang="en-US" sz="900" kern="1200" dirty="0">
                    <a:effectLst/>
                    <a:latin typeface="Times New Roman"/>
                    <a:ea typeface="Times New Roman"/>
                  </a:rPr>
                  <a:t>Splitting Dataset into Training and Test Data</a:t>
                </a:r>
                <a:endParaRPr lang="en-IN" sz="1200" dirty="0">
                  <a:effectLst/>
                  <a:latin typeface="Times New Roman"/>
                  <a:ea typeface="Times New Roman"/>
                </a:endParaRPr>
              </a:p>
            </p:txBody>
          </p:sp>
          <p:cxnSp>
            <p:nvCxnSpPr>
              <p:cNvPr id="89" name="Straight Arrow Connector 88"/>
              <p:cNvCxnSpPr/>
              <p:nvPr/>
            </p:nvCxnSpPr>
            <p:spPr>
              <a:xfrm>
                <a:off x="7927190" y="2966838"/>
                <a:ext cx="1996347" cy="9081"/>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grpSp>
        <p:cxnSp>
          <p:nvCxnSpPr>
            <p:cNvPr id="46" name="Straight Arrow Connector 45"/>
            <p:cNvCxnSpPr/>
            <p:nvPr/>
          </p:nvCxnSpPr>
          <p:spPr>
            <a:xfrm>
              <a:off x="3058924" y="2608574"/>
              <a:ext cx="2200408" cy="2278"/>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sp>
          <p:nvSpPr>
            <p:cNvPr id="47" name="TextBox 16"/>
            <p:cNvSpPr txBox="1"/>
            <p:nvPr/>
          </p:nvSpPr>
          <p:spPr>
            <a:xfrm>
              <a:off x="3009007" y="2154936"/>
              <a:ext cx="2132532" cy="419402"/>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noAutofit/>
            </a:bodyPr>
            <a:lstStyle/>
            <a:p>
              <a:pPr algn="ctr">
                <a:spcAft>
                  <a:spcPts val="0"/>
                </a:spcAft>
              </a:pPr>
              <a:r>
                <a:rPr lang="en-US" sz="900" kern="1200" dirty="0" smtClean="0">
                  <a:effectLst/>
                  <a:latin typeface="Times New Roman"/>
                  <a:ea typeface="Tahoma"/>
                </a:rPr>
                <a:t>Null Valu</a:t>
              </a:r>
              <a:r>
                <a:rPr lang="en-US" sz="900" dirty="0" smtClean="0">
                  <a:latin typeface="Times New Roman"/>
                  <a:ea typeface="Tahoma"/>
                </a:rPr>
                <a:t>e Check</a:t>
              </a:r>
              <a:endParaRPr lang="en-IN" sz="1200" dirty="0">
                <a:effectLst/>
                <a:latin typeface="Times New Roman"/>
                <a:ea typeface="Times New Roman"/>
              </a:endParaRPr>
            </a:p>
          </p:txBody>
        </p:sp>
      </p:grpSp>
    </p:spTree>
    <p:extLst>
      <p:ext uri="{BB962C8B-B14F-4D97-AF65-F5344CB8AC3E}">
        <p14:creationId xmlns:p14="http://schemas.microsoft.com/office/powerpoint/2010/main" val="38289131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3919" y="203717"/>
            <a:ext cx="10058400" cy="627559"/>
          </a:xfrm>
        </p:spPr>
        <p:txBody>
          <a:bodyPr>
            <a:normAutofit fontScale="90000"/>
          </a:bodyPr>
          <a:lstStyle/>
          <a:p>
            <a:r>
              <a:rPr lang="en-US" sz="3600" b="1" dirty="0" smtClean="0">
                <a:latin typeface="Times New Roman" panose="02020603050405020304" pitchFamily="18" charset="0"/>
                <a:cs typeface="Times New Roman" panose="02020603050405020304" pitchFamily="18" charset="0"/>
              </a:rPr>
              <a:t>ER-DIAGRAM</a:t>
            </a:r>
            <a:endParaRPr lang="en-US" sz="3600" b="1" dirty="0">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half" idx="10"/>
          </p:nvPr>
        </p:nvSpPr>
        <p:spPr/>
        <p:txBody>
          <a:bodyPr/>
          <a:lstStyle/>
          <a:p>
            <a:fld id="{FA1ECE9E-BD6E-4E47-9AE8-EB9C74669028}" type="datetime1">
              <a:rPr lang="en-US" smtClean="0"/>
              <a:t>8/9/2021</a:t>
            </a:fld>
            <a:endParaRPr lang="en-US" dirty="0"/>
          </a:p>
        </p:txBody>
      </p:sp>
      <p:sp>
        <p:nvSpPr>
          <p:cNvPr id="7" name="Slide Number Placeholder 6"/>
          <p:cNvSpPr>
            <a:spLocks noGrp="1"/>
          </p:cNvSpPr>
          <p:nvPr>
            <p:ph type="sldNum" sz="quarter" idx="12"/>
          </p:nvPr>
        </p:nvSpPr>
        <p:spPr/>
        <p:txBody>
          <a:bodyPr>
            <a:normAutofit/>
          </a:bodyPr>
          <a:lstStyle/>
          <a:p>
            <a:fld id="{7DCB20AE-65C4-4F49-978F-B82EFE8D490C}" type="slidenum">
              <a:rPr lang="en-US" smtClean="0"/>
              <a:pPr/>
              <a:t>15</a:t>
            </a:fld>
            <a:endParaRPr lang="en-US" dirty="0"/>
          </a:p>
        </p:txBody>
      </p:sp>
      <p:sp>
        <p:nvSpPr>
          <p:cNvPr id="4" name="Rectangle 40"/>
          <p:cNvSpPr>
            <a:spLocks noChangeArrowheads="1"/>
          </p:cNvSpPr>
          <p:nvPr/>
        </p:nvSpPr>
        <p:spPr bwMode="auto">
          <a:xfrm>
            <a:off x="1662546" y="8312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a:t>
            </a:r>
            <a:endParaRPr kumimoji="0" 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pSp>
        <p:nvGrpSpPr>
          <p:cNvPr id="44" name="Group 43"/>
          <p:cNvGrpSpPr/>
          <p:nvPr/>
        </p:nvGrpSpPr>
        <p:grpSpPr>
          <a:xfrm>
            <a:off x="2248861" y="831276"/>
            <a:ext cx="7748386" cy="5276220"/>
            <a:chOff x="0" y="-130631"/>
            <a:chExt cx="10724787" cy="4523299"/>
          </a:xfrm>
        </p:grpSpPr>
        <p:grpSp>
          <p:nvGrpSpPr>
            <p:cNvPr id="45" name="Group 44"/>
            <p:cNvGrpSpPr/>
            <p:nvPr/>
          </p:nvGrpSpPr>
          <p:grpSpPr>
            <a:xfrm>
              <a:off x="0" y="-130631"/>
              <a:ext cx="9960752" cy="4523299"/>
              <a:chOff x="0" y="-130631"/>
              <a:chExt cx="9960752" cy="4523299"/>
            </a:xfrm>
          </p:grpSpPr>
          <p:grpSp>
            <p:nvGrpSpPr>
              <p:cNvPr id="50" name="Group 49"/>
              <p:cNvGrpSpPr/>
              <p:nvPr/>
            </p:nvGrpSpPr>
            <p:grpSpPr>
              <a:xfrm>
                <a:off x="181211" y="-130631"/>
                <a:ext cx="9044177" cy="4523299"/>
                <a:chOff x="181212" y="-156752"/>
                <a:chExt cx="11790052" cy="5427712"/>
              </a:xfrm>
            </p:grpSpPr>
            <p:grpSp>
              <p:nvGrpSpPr>
                <p:cNvPr id="56" name="Group 55"/>
                <p:cNvGrpSpPr/>
                <p:nvPr/>
              </p:nvGrpSpPr>
              <p:grpSpPr>
                <a:xfrm>
                  <a:off x="2121431" y="1470390"/>
                  <a:ext cx="2268670" cy="787023"/>
                  <a:chOff x="2121431" y="1470390"/>
                  <a:chExt cx="2268670" cy="787023"/>
                </a:xfrm>
              </p:grpSpPr>
              <p:sp>
                <p:nvSpPr>
                  <p:cNvPr id="108" name="Rounded Rectangle 107"/>
                  <p:cNvSpPr/>
                  <p:nvPr/>
                </p:nvSpPr>
                <p:spPr>
                  <a:xfrm>
                    <a:off x="2280115" y="1470390"/>
                    <a:ext cx="1828799" cy="74756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IN"/>
                  </a:p>
                </p:txBody>
              </p:sp>
              <p:sp>
                <p:nvSpPr>
                  <p:cNvPr id="109" name="TextBox 45"/>
                  <p:cNvSpPr txBox="1"/>
                  <p:nvPr/>
                </p:nvSpPr>
                <p:spPr>
                  <a:xfrm>
                    <a:off x="2121431" y="1571336"/>
                    <a:ext cx="2268670" cy="686077"/>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noAutofit/>
                  </a:bodyPr>
                  <a:lstStyle/>
                  <a:p>
                    <a:pPr algn="ctr">
                      <a:spcAft>
                        <a:spcPts val="0"/>
                      </a:spcAft>
                    </a:pPr>
                    <a:r>
                      <a:rPr lang="en-US" sz="1200" b="1" kern="1200" dirty="0">
                        <a:solidFill>
                          <a:srgbClr val="000000"/>
                        </a:solidFill>
                        <a:effectLst/>
                        <a:latin typeface="Times New Roman"/>
                        <a:ea typeface="Times New Roman"/>
                      </a:rPr>
                      <a:t>DATA SELECTION &amp; LOAD</a:t>
                    </a:r>
                    <a:endParaRPr lang="en-IN" sz="1200" dirty="0">
                      <a:effectLst/>
                      <a:latin typeface="Times New Roman"/>
                      <a:ea typeface="Times New Roman"/>
                    </a:endParaRPr>
                  </a:p>
                </p:txBody>
              </p:sp>
            </p:grpSp>
            <p:grpSp>
              <p:nvGrpSpPr>
                <p:cNvPr id="57" name="Group 56"/>
                <p:cNvGrpSpPr/>
                <p:nvPr/>
              </p:nvGrpSpPr>
              <p:grpSpPr>
                <a:xfrm>
                  <a:off x="5256992" y="1471712"/>
                  <a:ext cx="2434671" cy="834329"/>
                  <a:chOff x="5256992" y="1471712"/>
                  <a:chExt cx="2434671" cy="834329"/>
                </a:xfrm>
              </p:grpSpPr>
              <p:sp>
                <p:nvSpPr>
                  <p:cNvPr id="106" name="Rounded Rectangle 105"/>
                  <p:cNvSpPr/>
                  <p:nvPr/>
                </p:nvSpPr>
                <p:spPr>
                  <a:xfrm>
                    <a:off x="5412851" y="1471712"/>
                    <a:ext cx="2048148" cy="83432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IN"/>
                  </a:p>
                </p:txBody>
              </p:sp>
              <p:sp>
                <p:nvSpPr>
                  <p:cNvPr id="107" name="TextBox 43"/>
                  <p:cNvSpPr txBox="1"/>
                  <p:nvPr/>
                </p:nvSpPr>
                <p:spPr>
                  <a:xfrm>
                    <a:off x="5256992" y="1601559"/>
                    <a:ext cx="2434671" cy="66645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noAutofit/>
                  </a:bodyPr>
                  <a:lstStyle/>
                  <a:p>
                    <a:pPr algn="ctr">
                      <a:spcAft>
                        <a:spcPts val="0"/>
                      </a:spcAft>
                    </a:pPr>
                    <a:r>
                      <a:rPr lang="en-US" sz="1200" b="1" kern="1200" dirty="0">
                        <a:solidFill>
                          <a:srgbClr val="000000"/>
                        </a:solidFill>
                        <a:effectLst/>
                        <a:latin typeface="Times New Roman"/>
                        <a:ea typeface="Times New Roman"/>
                      </a:rPr>
                      <a:t>DATA PREPROCESS</a:t>
                    </a:r>
                    <a:endParaRPr lang="en-IN" sz="1200" dirty="0">
                      <a:effectLst/>
                      <a:latin typeface="Times New Roman"/>
                      <a:ea typeface="Times New Roman"/>
                    </a:endParaRPr>
                  </a:p>
                </p:txBody>
              </p:sp>
            </p:grpSp>
            <p:grpSp>
              <p:nvGrpSpPr>
                <p:cNvPr id="60" name="Group 59"/>
                <p:cNvGrpSpPr/>
                <p:nvPr/>
              </p:nvGrpSpPr>
              <p:grpSpPr>
                <a:xfrm>
                  <a:off x="8447886" y="1501847"/>
                  <a:ext cx="3523378" cy="820622"/>
                  <a:chOff x="8447886" y="1501847"/>
                  <a:chExt cx="3523378" cy="820622"/>
                </a:xfrm>
              </p:grpSpPr>
              <p:sp>
                <p:nvSpPr>
                  <p:cNvPr id="104" name="Rounded Rectangle 103"/>
                  <p:cNvSpPr/>
                  <p:nvPr/>
                </p:nvSpPr>
                <p:spPr>
                  <a:xfrm>
                    <a:off x="8447886" y="1501847"/>
                    <a:ext cx="3523378" cy="82062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IN"/>
                  </a:p>
                </p:txBody>
              </p:sp>
              <p:sp>
                <p:nvSpPr>
                  <p:cNvPr id="105" name="TextBox 41"/>
                  <p:cNvSpPr txBox="1"/>
                  <p:nvPr/>
                </p:nvSpPr>
                <p:spPr>
                  <a:xfrm>
                    <a:off x="8613886" y="1584979"/>
                    <a:ext cx="3154004" cy="69363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noAutofit/>
                  </a:bodyPr>
                  <a:lstStyle/>
                  <a:p>
                    <a:pPr algn="ctr">
                      <a:spcAft>
                        <a:spcPts val="0"/>
                      </a:spcAft>
                    </a:pPr>
                    <a:r>
                      <a:rPr lang="en-US" sz="1200" b="1" kern="1200">
                        <a:solidFill>
                          <a:srgbClr val="000000"/>
                        </a:solidFill>
                        <a:effectLst/>
                        <a:latin typeface="Times New Roman"/>
                        <a:ea typeface="Times New Roman"/>
                      </a:rPr>
                      <a:t>FEATURE EXTRACTION</a:t>
                    </a:r>
                    <a:endParaRPr lang="en-IN" sz="1200">
                      <a:effectLst/>
                      <a:latin typeface="Times New Roman"/>
                      <a:ea typeface="Times New Roman"/>
                    </a:endParaRPr>
                  </a:p>
                </p:txBody>
              </p:sp>
            </p:grpSp>
            <p:grpSp>
              <p:nvGrpSpPr>
                <p:cNvPr id="61" name="Group 60"/>
                <p:cNvGrpSpPr/>
                <p:nvPr/>
              </p:nvGrpSpPr>
              <p:grpSpPr>
                <a:xfrm>
                  <a:off x="4666154" y="3578902"/>
                  <a:ext cx="3117730" cy="839622"/>
                  <a:chOff x="4666154" y="3578902"/>
                  <a:chExt cx="3117730" cy="839622"/>
                </a:xfrm>
              </p:grpSpPr>
              <p:sp>
                <p:nvSpPr>
                  <p:cNvPr id="102" name="Rounded Rectangle 101"/>
                  <p:cNvSpPr/>
                  <p:nvPr/>
                </p:nvSpPr>
                <p:spPr>
                  <a:xfrm>
                    <a:off x="4772392" y="3578902"/>
                    <a:ext cx="3011492" cy="83962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IN"/>
                  </a:p>
                </p:txBody>
              </p:sp>
              <p:sp>
                <p:nvSpPr>
                  <p:cNvPr id="103" name="TextBox 39"/>
                  <p:cNvSpPr txBox="1"/>
                  <p:nvPr/>
                </p:nvSpPr>
                <p:spPr>
                  <a:xfrm>
                    <a:off x="4666154" y="3688167"/>
                    <a:ext cx="2988619" cy="588335"/>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noAutofit/>
                  </a:bodyPr>
                  <a:lstStyle/>
                  <a:p>
                    <a:pPr algn="ctr">
                      <a:spcAft>
                        <a:spcPts val="0"/>
                      </a:spcAft>
                    </a:pPr>
                    <a:r>
                      <a:rPr lang="en-US" sz="1200" b="1" kern="1200">
                        <a:solidFill>
                          <a:srgbClr val="000000"/>
                        </a:solidFill>
                        <a:effectLst/>
                        <a:latin typeface="Times New Roman"/>
                        <a:ea typeface="Times New Roman"/>
                      </a:rPr>
                      <a:t>CLASSIFICATION</a:t>
                    </a:r>
                    <a:endParaRPr lang="en-IN" sz="1200">
                      <a:effectLst/>
                      <a:latin typeface="Times New Roman"/>
                      <a:ea typeface="Times New Roman"/>
                    </a:endParaRPr>
                  </a:p>
                </p:txBody>
              </p:sp>
            </p:grpSp>
            <p:grpSp>
              <p:nvGrpSpPr>
                <p:cNvPr id="62" name="Group 61"/>
                <p:cNvGrpSpPr/>
                <p:nvPr/>
              </p:nvGrpSpPr>
              <p:grpSpPr>
                <a:xfrm>
                  <a:off x="181212" y="3575693"/>
                  <a:ext cx="2387565" cy="820623"/>
                  <a:chOff x="181212" y="3575693"/>
                  <a:chExt cx="2387565" cy="820623"/>
                </a:xfrm>
              </p:grpSpPr>
              <p:sp>
                <p:nvSpPr>
                  <p:cNvPr id="100" name="Rounded Rectangle 99"/>
                  <p:cNvSpPr/>
                  <p:nvPr/>
                </p:nvSpPr>
                <p:spPr>
                  <a:xfrm>
                    <a:off x="314236" y="3575693"/>
                    <a:ext cx="2164380" cy="82062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IN"/>
                  </a:p>
                </p:txBody>
              </p:sp>
              <p:sp>
                <p:nvSpPr>
                  <p:cNvPr id="101" name="TextBox 37"/>
                  <p:cNvSpPr txBox="1"/>
                  <p:nvPr/>
                </p:nvSpPr>
                <p:spPr>
                  <a:xfrm>
                    <a:off x="181212" y="3668727"/>
                    <a:ext cx="2387565" cy="706988"/>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noAutofit/>
                  </a:bodyPr>
                  <a:lstStyle/>
                  <a:p>
                    <a:pPr algn="ctr">
                      <a:spcAft>
                        <a:spcPts val="0"/>
                      </a:spcAft>
                    </a:pPr>
                    <a:r>
                      <a:rPr lang="en-US" sz="1200" b="1" kern="1200">
                        <a:solidFill>
                          <a:srgbClr val="000000"/>
                        </a:solidFill>
                        <a:effectLst/>
                        <a:latin typeface="Times New Roman"/>
                        <a:ea typeface="Times New Roman"/>
                      </a:rPr>
                      <a:t>RESULT GENERATION</a:t>
                    </a:r>
                    <a:endParaRPr lang="en-IN" sz="1200">
                      <a:effectLst/>
                      <a:latin typeface="Times New Roman"/>
                      <a:ea typeface="Times New Roman"/>
                    </a:endParaRPr>
                  </a:p>
                </p:txBody>
              </p:sp>
            </p:grpSp>
            <p:sp>
              <p:nvSpPr>
                <p:cNvPr id="75" name="Oval 74"/>
                <p:cNvSpPr/>
                <p:nvPr/>
              </p:nvSpPr>
              <p:spPr>
                <a:xfrm>
                  <a:off x="701207" y="235109"/>
                  <a:ext cx="2354410" cy="67132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Aft>
                      <a:spcPts val="0"/>
                    </a:spcAft>
                  </a:pPr>
                  <a:r>
                    <a:rPr lang="en-US" sz="1200" b="1" kern="1200">
                      <a:solidFill>
                        <a:srgbClr val="000000"/>
                      </a:solidFill>
                      <a:effectLst/>
                      <a:latin typeface="Times New Roman"/>
                      <a:ea typeface="Times New Roman"/>
                    </a:rPr>
                    <a:t>Select Data</a:t>
                  </a:r>
                  <a:endParaRPr lang="en-IN" sz="1200">
                    <a:effectLst/>
                    <a:latin typeface="Times New Roman"/>
                    <a:ea typeface="Times New Roman"/>
                  </a:endParaRPr>
                </a:p>
              </p:txBody>
            </p:sp>
            <p:sp>
              <p:nvSpPr>
                <p:cNvPr id="76" name="Oval 75"/>
                <p:cNvSpPr/>
                <p:nvPr/>
              </p:nvSpPr>
              <p:spPr>
                <a:xfrm>
                  <a:off x="2674767" y="646545"/>
                  <a:ext cx="2195584" cy="64759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Aft>
                      <a:spcPts val="0"/>
                    </a:spcAft>
                  </a:pPr>
                  <a:r>
                    <a:rPr lang="en-US" sz="1200" b="1" kern="1200">
                      <a:solidFill>
                        <a:srgbClr val="000000"/>
                      </a:solidFill>
                      <a:effectLst/>
                      <a:latin typeface="Times New Roman"/>
                      <a:ea typeface="Times New Roman"/>
                    </a:rPr>
                    <a:t>Preview Data</a:t>
                  </a:r>
                  <a:endParaRPr lang="en-IN" sz="1200">
                    <a:effectLst/>
                    <a:latin typeface="Times New Roman"/>
                    <a:ea typeface="Times New Roman"/>
                  </a:endParaRPr>
                </a:p>
              </p:txBody>
            </p:sp>
            <p:sp>
              <p:nvSpPr>
                <p:cNvPr id="77" name="Oval 76"/>
                <p:cNvSpPr/>
                <p:nvPr/>
              </p:nvSpPr>
              <p:spPr>
                <a:xfrm>
                  <a:off x="4108915" y="-156748"/>
                  <a:ext cx="2803903" cy="91873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Aft>
                      <a:spcPts val="0"/>
                    </a:spcAft>
                  </a:pPr>
                  <a:r>
                    <a:rPr lang="en-US" sz="1200" b="1" kern="1200" dirty="0" smtClean="0">
                      <a:solidFill>
                        <a:srgbClr val="000000"/>
                      </a:solidFill>
                      <a:effectLst/>
                      <a:latin typeface="Times New Roman"/>
                      <a:ea typeface="Times New Roman"/>
                    </a:rPr>
                    <a:t>Null Value Checking</a:t>
                  </a:r>
                  <a:endParaRPr lang="en-IN" sz="1200" dirty="0">
                    <a:effectLst/>
                    <a:latin typeface="Times New Roman"/>
                    <a:ea typeface="Times New Roman"/>
                  </a:endParaRPr>
                </a:p>
              </p:txBody>
            </p:sp>
            <p:sp>
              <p:nvSpPr>
                <p:cNvPr id="78" name="Oval 77"/>
                <p:cNvSpPr/>
                <p:nvPr/>
              </p:nvSpPr>
              <p:spPr>
                <a:xfrm>
                  <a:off x="5971849" y="646545"/>
                  <a:ext cx="3599592" cy="69692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Aft>
                      <a:spcPts val="0"/>
                    </a:spcAft>
                  </a:pPr>
                  <a:r>
                    <a:rPr lang="en-US" sz="1200" b="1" kern="1200">
                      <a:solidFill>
                        <a:srgbClr val="000000"/>
                      </a:solidFill>
                      <a:effectLst/>
                      <a:latin typeface="Times New Roman"/>
                      <a:ea typeface="Times New Roman"/>
                    </a:rPr>
                    <a:t>Label encoding</a:t>
                  </a:r>
                  <a:endParaRPr lang="en-IN" sz="1200">
                    <a:effectLst/>
                    <a:latin typeface="Times New Roman"/>
                    <a:ea typeface="Times New Roman"/>
                  </a:endParaRPr>
                </a:p>
              </p:txBody>
            </p:sp>
            <p:sp>
              <p:nvSpPr>
                <p:cNvPr id="79" name="Oval 78"/>
                <p:cNvSpPr/>
                <p:nvPr/>
              </p:nvSpPr>
              <p:spPr>
                <a:xfrm>
                  <a:off x="8008529" y="-156752"/>
                  <a:ext cx="3132247" cy="7614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Aft>
                      <a:spcPts val="0"/>
                    </a:spcAft>
                  </a:pPr>
                  <a:r>
                    <a:rPr lang="en-US" sz="1200" b="1" kern="1200">
                      <a:solidFill>
                        <a:srgbClr val="000000"/>
                      </a:solidFill>
                      <a:effectLst/>
                      <a:latin typeface="Times New Roman"/>
                      <a:ea typeface="Times New Roman"/>
                    </a:rPr>
                    <a:t>Dataset Splitting</a:t>
                  </a:r>
                  <a:endParaRPr lang="en-IN" sz="1200">
                    <a:effectLst/>
                    <a:latin typeface="Times New Roman"/>
                    <a:ea typeface="Times New Roman"/>
                  </a:endParaRPr>
                </a:p>
              </p:txBody>
            </p:sp>
            <p:sp>
              <p:nvSpPr>
                <p:cNvPr id="80" name="Oval 79"/>
                <p:cNvSpPr/>
                <p:nvPr/>
              </p:nvSpPr>
              <p:spPr>
                <a:xfrm>
                  <a:off x="3772557" y="4753717"/>
                  <a:ext cx="2589885" cy="51724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Aft>
                      <a:spcPts val="0"/>
                    </a:spcAft>
                  </a:pPr>
                  <a:r>
                    <a:rPr lang="en-US" sz="1200" b="1" kern="1200">
                      <a:solidFill>
                        <a:srgbClr val="000000"/>
                      </a:solidFill>
                      <a:effectLst/>
                      <a:latin typeface="Times New Roman"/>
                      <a:ea typeface="Times New Roman"/>
                    </a:rPr>
                    <a:t>Positive </a:t>
                  </a:r>
                  <a:endParaRPr lang="en-IN" sz="1200">
                    <a:effectLst/>
                    <a:latin typeface="Times New Roman"/>
                    <a:ea typeface="Times New Roman"/>
                  </a:endParaRPr>
                </a:p>
              </p:txBody>
            </p:sp>
            <p:sp>
              <p:nvSpPr>
                <p:cNvPr id="89" name="Oval 88"/>
                <p:cNvSpPr/>
                <p:nvPr/>
              </p:nvSpPr>
              <p:spPr>
                <a:xfrm>
                  <a:off x="6724697" y="4673862"/>
                  <a:ext cx="2548716" cy="48005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Aft>
                      <a:spcPts val="0"/>
                    </a:spcAft>
                  </a:pPr>
                  <a:r>
                    <a:rPr lang="en-US" sz="1200" b="1" kern="1200">
                      <a:solidFill>
                        <a:srgbClr val="000000"/>
                      </a:solidFill>
                      <a:effectLst/>
                      <a:latin typeface="Times New Roman"/>
                      <a:ea typeface="Times New Roman"/>
                    </a:rPr>
                    <a:t>Negative</a:t>
                  </a:r>
                  <a:endParaRPr lang="en-IN" sz="1200">
                    <a:effectLst/>
                    <a:latin typeface="Times New Roman"/>
                    <a:ea typeface="Times New Roman"/>
                  </a:endParaRPr>
                </a:p>
              </p:txBody>
            </p:sp>
            <p:cxnSp>
              <p:nvCxnSpPr>
                <p:cNvPr id="90" name="Straight Arrow Connector 89"/>
                <p:cNvCxnSpPr>
                  <a:stCxn id="108" idx="0"/>
                  <a:endCxn id="75" idx="4"/>
                </p:cNvCxnSpPr>
                <p:nvPr/>
              </p:nvCxnSpPr>
              <p:spPr>
                <a:xfrm flipH="1" flipV="1">
                  <a:off x="1878412" y="906431"/>
                  <a:ext cx="1316105" cy="563959"/>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cxnSp>
              <p:nvCxnSpPr>
                <p:cNvPr id="91" name="Straight Arrow Connector 90"/>
                <p:cNvCxnSpPr>
                  <a:stCxn id="108" idx="0"/>
                  <a:endCxn id="76" idx="4"/>
                </p:cNvCxnSpPr>
                <p:nvPr/>
              </p:nvCxnSpPr>
              <p:spPr>
                <a:xfrm flipV="1">
                  <a:off x="3194516" y="1294138"/>
                  <a:ext cx="578043" cy="176252"/>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cxnSp>
              <p:nvCxnSpPr>
                <p:cNvPr id="92" name="Straight Arrow Connector 91"/>
                <p:cNvCxnSpPr>
                  <a:stCxn id="106" idx="0"/>
                  <a:endCxn id="77" idx="4"/>
                </p:cNvCxnSpPr>
                <p:nvPr/>
              </p:nvCxnSpPr>
              <p:spPr>
                <a:xfrm flipH="1" flipV="1">
                  <a:off x="5510867" y="761989"/>
                  <a:ext cx="926058" cy="709723"/>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cxnSp>
              <p:nvCxnSpPr>
                <p:cNvPr id="93" name="Straight Arrow Connector 92"/>
                <p:cNvCxnSpPr>
                  <a:stCxn id="106" idx="0"/>
                  <a:endCxn id="78" idx="4"/>
                </p:cNvCxnSpPr>
                <p:nvPr/>
              </p:nvCxnSpPr>
              <p:spPr>
                <a:xfrm flipV="1">
                  <a:off x="6436925" y="1343468"/>
                  <a:ext cx="1334721" cy="128244"/>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cxnSp>
              <p:nvCxnSpPr>
                <p:cNvPr id="94" name="Straight Arrow Connector 93"/>
                <p:cNvCxnSpPr/>
                <p:nvPr/>
              </p:nvCxnSpPr>
              <p:spPr>
                <a:xfrm>
                  <a:off x="4108914" y="1858919"/>
                  <a:ext cx="1303937" cy="0"/>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cxnSp>
              <p:nvCxnSpPr>
                <p:cNvPr id="95" name="Straight Arrow Connector 94"/>
                <p:cNvCxnSpPr>
                  <a:stCxn id="106" idx="3"/>
                  <a:endCxn id="104" idx="1"/>
                </p:cNvCxnSpPr>
                <p:nvPr/>
              </p:nvCxnSpPr>
              <p:spPr>
                <a:xfrm>
                  <a:off x="7460999" y="1888877"/>
                  <a:ext cx="986887" cy="23281"/>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cxnSp>
              <p:nvCxnSpPr>
                <p:cNvPr id="96" name="Straight Arrow Connector 95"/>
                <p:cNvCxnSpPr>
                  <a:stCxn id="102" idx="1"/>
                  <a:endCxn id="100" idx="3"/>
                </p:cNvCxnSpPr>
                <p:nvPr/>
              </p:nvCxnSpPr>
              <p:spPr>
                <a:xfrm flipH="1" flipV="1">
                  <a:off x="2478617" y="3986005"/>
                  <a:ext cx="2293776" cy="12709"/>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cxnSp>
              <p:nvCxnSpPr>
                <p:cNvPr id="97" name="Straight Arrow Connector 96"/>
                <p:cNvCxnSpPr>
                  <a:stCxn id="104" idx="0"/>
                </p:cNvCxnSpPr>
                <p:nvPr/>
              </p:nvCxnSpPr>
              <p:spPr>
                <a:xfrm flipH="1" flipV="1">
                  <a:off x="9377544" y="583383"/>
                  <a:ext cx="832033" cy="918465"/>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cxnSp>
              <p:nvCxnSpPr>
                <p:cNvPr id="98" name="Straight Arrow Connector 97"/>
                <p:cNvCxnSpPr>
                  <a:stCxn id="102" idx="2"/>
                  <a:endCxn id="89" idx="1"/>
                </p:cNvCxnSpPr>
                <p:nvPr/>
              </p:nvCxnSpPr>
              <p:spPr>
                <a:xfrm>
                  <a:off x="6278140" y="4418524"/>
                  <a:ext cx="819808" cy="325639"/>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cxnSp>
              <p:nvCxnSpPr>
                <p:cNvPr id="99" name="Straight Arrow Connector 98"/>
                <p:cNvCxnSpPr>
                  <a:stCxn id="102" idx="2"/>
                </p:cNvCxnSpPr>
                <p:nvPr/>
              </p:nvCxnSpPr>
              <p:spPr>
                <a:xfrm flipH="1">
                  <a:off x="5277951" y="4418525"/>
                  <a:ext cx="1000188" cy="334952"/>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grpSp>
          <p:sp>
            <p:nvSpPr>
              <p:cNvPr id="51" name="Rounded Rectangle 50"/>
              <p:cNvSpPr/>
              <p:nvPr/>
            </p:nvSpPr>
            <p:spPr>
              <a:xfrm>
                <a:off x="7155859" y="2864198"/>
                <a:ext cx="2804893" cy="69971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IN"/>
              </a:p>
            </p:txBody>
          </p:sp>
          <p:sp>
            <p:nvSpPr>
              <p:cNvPr id="52" name="TextBox 50"/>
              <p:cNvSpPr txBox="1"/>
              <p:nvPr/>
            </p:nvSpPr>
            <p:spPr>
              <a:xfrm>
                <a:off x="7384478" y="3049524"/>
                <a:ext cx="2321595" cy="47661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noAutofit/>
              </a:bodyPr>
              <a:lstStyle/>
              <a:p>
                <a:pPr algn="ctr">
                  <a:spcAft>
                    <a:spcPts val="0"/>
                  </a:spcAft>
                </a:pPr>
                <a:r>
                  <a:rPr lang="en-US" sz="1200" b="1" kern="1200">
                    <a:solidFill>
                      <a:srgbClr val="000000"/>
                    </a:solidFill>
                    <a:effectLst/>
                    <a:latin typeface="Times New Roman"/>
                    <a:ea typeface="Times New Roman"/>
                  </a:rPr>
                  <a:t>FEATURES</a:t>
                </a:r>
                <a:endParaRPr lang="en-IN" sz="1200">
                  <a:effectLst/>
                  <a:latin typeface="Times New Roman"/>
                  <a:ea typeface="Times New Roman"/>
                </a:endParaRPr>
              </a:p>
            </p:txBody>
          </p:sp>
          <p:cxnSp>
            <p:nvCxnSpPr>
              <p:cNvPr id="53" name="Straight Arrow Connector 52"/>
              <p:cNvCxnSpPr>
                <a:stCxn id="108" idx="0"/>
                <a:endCxn id="54" idx="6"/>
              </p:cNvCxnSpPr>
              <p:nvPr/>
            </p:nvCxnSpPr>
            <p:spPr>
              <a:xfrm flipH="1" flipV="1">
                <a:off x="1418079" y="997207"/>
                <a:ext cx="1074645" cy="228172"/>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sp>
            <p:nvSpPr>
              <p:cNvPr id="54" name="Oval 53"/>
              <p:cNvSpPr/>
              <p:nvPr/>
            </p:nvSpPr>
            <p:spPr>
              <a:xfrm>
                <a:off x="0" y="727449"/>
                <a:ext cx="1418079" cy="53951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Aft>
                    <a:spcPts val="0"/>
                  </a:spcAft>
                </a:pPr>
                <a:r>
                  <a:rPr lang="en-US" sz="1200" b="1" kern="1200">
                    <a:solidFill>
                      <a:srgbClr val="000000"/>
                    </a:solidFill>
                    <a:effectLst/>
                    <a:latin typeface="Times New Roman"/>
                    <a:ea typeface="Times New Roman"/>
                  </a:rPr>
                  <a:t>Set Path</a:t>
                </a:r>
                <a:endParaRPr lang="en-IN" sz="1200">
                  <a:effectLst/>
                  <a:latin typeface="Times New Roman"/>
                  <a:ea typeface="Times New Roman"/>
                </a:endParaRPr>
              </a:p>
            </p:txBody>
          </p:sp>
        </p:grpSp>
        <p:cxnSp>
          <p:nvCxnSpPr>
            <p:cNvPr id="46" name="Straight Arrow Connector 45"/>
            <p:cNvCxnSpPr>
              <a:stCxn id="104" idx="0"/>
              <a:endCxn id="47" idx="2"/>
            </p:cNvCxnSpPr>
            <p:nvPr/>
          </p:nvCxnSpPr>
          <p:spPr>
            <a:xfrm flipV="1">
              <a:off x="7873992" y="478468"/>
              <a:ext cx="741972" cy="773128"/>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sp>
          <p:nvSpPr>
            <p:cNvPr id="47" name="Oval 46"/>
            <p:cNvSpPr/>
            <p:nvPr/>
          </p:nvSpPr>
          <p:spPr>
            <a:xfrm>
              <a:off x="8615963" y="226464"/>
              <a:ext cx="2108824" cy="50400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Aft>
                  <a:spcPts val="0"/>
                </a:spcAft>
              </a:pPr>
              <a:r>
                <a:rPr lang="en-US" sz="1200" b="1" kern="1200">
                  <a:solidFill>
                    <a:srgbClr val="000000"/>
                  </a:solidFill>
                  <a:effectLst/>
                  <a:latin typeface="Times New Roman"/>
                  <a:ea typeface="Times New Roman"/>
                </a:rPr>
                <a:t>Features</a:t>
              </a:r>
              <a:endParaRPr lang="en-IN" sz="1200">
                <a:effectLst/>
                <a:latin typeface="Times New Roman"/>
                <a:ea typeface="Times New Roman"/>
              </a:endParaRPr>
            </a:p>
          </p:txBody>
        </p:sp>
        <p:cxnSp>
          <p:nvCxnSpPr>
            <p:cNvPr id="48" name="Straight Arrow Connector 47"/>
            <p:cNvCxnSpPr>
              <a:stCxn id="104" idx="2"/>
            </p:cNvCxnSpPr>
            <p:nvPr/>
          </p:nvCxnSpPr>
          <p:spPr>
            <a:xfrm>
              <a:off x="7873991" y="1935478"/>
              <a:ext cx="15854" cy="928719"/>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cxnSp>
          <p:nvCxnSpPr>
            <p:cNvPr id="49" name="Straight Arrow Connector 48"/>
            <p:cNvCxnSpPr>
              <a:endCxn id="102" idx="3"/>
            </p:cNvCxnSpPr>
            <p:nvPr/>
          </p:nvCxnSpPr>
          <p:spPr>
            <a:xfrm flipH="1">
              <a:off x="6013238" y="3321819"/>
              <a:ext cx="1174352" cy="10591"/>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grpSp>
    </p:spTree>
    <p:extLst>
      <p:ext uri="{BB962C8B-B14F-4D97-AF65-F5344CB8AC3E}">
        <p14:creationId xmlns:p14="http://schemas.microsoft.com/office/powerpoint/2010/main" val="38289131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84564" y="831273"/>
            <a:ext cx="9971116" cy="696191"/>
          </a:xfrm>
        </p:spPr>
        <p:txBody>
          <a:bodyPr>
            <a:normAutofit/>
          </a:bodyPr>
          <a:lstStyle/>
          <a:p>
            <a:r>
              <a:rPr lang="en-US" sz="3600" b="1" dirty="0" smtClean="0">
                <a:ln w="10541" cmpd="sng">
                  <a:solidFill>
                    <a:schemeClr val="tx1"/>
                  </a:solidFill>
                  <a:prstDash val="solid"/>
                </a:ln>
                <a:effectLst/>
                <a:latin typeface="Times New Roman" panose="02020603050405020304" pitchFamily="18" charset="0"/>
                <a:cs typeface="Times New Roman" panose="02020603050405020304" pitchFamily="18" charset="0"/>
              </a:rPr>
              <a:t>MODULES</a:t>
            </a:r>
            <a:endParaRPr lang="en-US" sz="3600" b="1" dirty="0">
              <a:ln w="10541" cmpd="sng">
                <a:solidFill>
                  <a:schemeClr val="tx1"/>
                </a:solidFill>
                <a:prstDash val="solid"/>
              </a:ln>
              <a:effectLst/>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FBA8F30F-9BD0-4151-A0D7-E6D194A2CCE6}" type="datetime1">
              <a:rPr lang="en-US" smtClean="0"/>
              <a:t>8/9/2021</a:t>
            </a:fld>
            <a:endParaRPr lang="en-US" dirty="0"/>
          </a:p>
        </p:txBody>
      </p:sp>
      <p:sp>
        <p:nvSpPr>
          <p:cNvPr id="4" name="Slide Number Placeholder 3"/>
          <p:cNvSpPr>
            <a:spLocks noGrp="1"/>
          </p:cNvSpPr>
          <p:nvPr>
            <p:ph type="sldNum" sz="quarter" idx="12"/>
          </p:nvPr>
        </p:nvSpPr>
        <p:spPr/>
        <p:txBody>
          <a:bodyPr>
            <a:normAutofit/>
          </a:bodyPr>
          <a:lstStyle/>
          <a:p>
            <a:fld id="{7DCB20AE-65C4-4F49-978F-B82EFE8D490C}" type="slidenum">
              <a:rPr lang="en-US" smtClean="0"/>
              <a:pPr/>
              <a:t>16</a:t>
            </a:fld>
            <a:endParaRPr lang="en-US" dirty="0"/>
          </a:p>
        </p:txBody>
      </p:sp>
      <p:sp>
        <p:nvSpPr>
          <p:cNvPr id="8" name="Content Placeholder 2"/>
          <p:cNvSpPr txBox="1">
            <a:spLocks/>
          </p:cNvSpPr>
          <p:nvPr/>
        </p:nvSpPr>
        <p:spPr>
          <a:xfrm>
            <a:off x="1184564" y="1759707"/>
            <a:ext cx="9971116" cy="4201776"/>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50000"/>
              </a:lnSpc>
              <a:buFont typeface="Wingdings" pitchFamily="2" charset="2"/>
              <a:buChar char="Ø"/>
            </a:pPr>
            <a:r>
              <a:rPr lang="en-US" sz="1600" dirty="0">
                <a:solidFill>
                  <a:schemeClr val="tx1"/>
                </a:solidFill>
                <a:latin typeface="Times New Roman" pitchFamily="18" charset="0"/>
                <a:cs typeface="Times New Roman" pitchFamily="18" charset="0"/>
              </a:rPr>
              <a:t>Data Selection and Loading</a:t>
            </a:r>
            <a:endParaRPr lang="en-IN" sz="1600" dirty="0">
              <a:solidFill>
                <a:schemeClr val="tx1"/>
              </a:solidFill>
              <a:latin typeface="Times New Roman" pitchFamily="18" charset="0"/>
              <a:cs typeface="Times New Roman" pitchFamily="18" charset="0"/>
            </a:endParaRPr>
          </a:p>
          <a:p>
            <a:pPr algn="just">
              <a:lnSpc>
                <a:spcPct val="150000"/>
              </a:lnSpc>
              <a:buFont typeface="Wingdings" pitchFamily="2" charset="2"/>
              <a:buChar char="Ø"/>
            </a:pPr>
            <a:r>
              <a:rPr lang="en-US" sz="1600" dirty="0">
                <a:solidFill>
                  <a:schemeClr val="tx1"/>
                </a:solidFill>
                <a:latin typeface="Times New Roman" pitchFamily="18" charset="0"/>
                <a:cs typeface="Times New Roman" pitchFamily="18" charset="0"/>
              </a:rPr>
              <a:t> Data Preprocessing</a:t>
            </a:r>
            <a:endParaRPr lang="en-IN" sz="1600" dirty="0">
              <a:solidFill>
                <a:schemeClr val="tx1"/>
              </a:solidFill>
              <a:latin typeface="Times New Roman" pitchFamily="18" charset="0"/>
              <a:cs typeface="Times New Roman" pitchFamily="18" charset="0"/>
            </a:endParaRPr>
          </a:p>
          <a:p>
            <a:pPr algn="just">
              <a:lnSpc>
                <a:spcPct val="150000"/>
              </a:lnSpc>
              <a:buFont typeface="Wingdings" pitchFamily="2" charset="2"/>
              <a:buChar char="Ø"/>
            </a:pPr>
            <a:r>
              <a:rPr lang="en-IN" sz="1600" dirty="0">
                <a:solidFill>
                  <a:schemeClr val="tx1"/>
                </a:solidFill>
                <a:latin typeface="Times New Roman" pitchFamily="18" charset="0"/>
                <a:cs typeface="Times New Roman" pitchFamily="18" charset="0"/>
              </a:rPr>
              <a:t> </a:t>
            </a:r>
            <a:r>
              <a:rPr lang="en-US" sz="1600" dirty="0">
                <a:solidFill>
                  <a:schemeClr val="tx1"/>
                </a:solidFill>
                <a:latin typeface="Times New Roman" pitchFamily="18" charset="0"/>
                <a:cs typeface="Times New Roman" pitchFamily="18" charset="0"/>
              </a:rPr>
              <a:t>Exploratory Data Analysis</a:t>
            </a:r>
            <a:endParaRPr lang="en-IN" sz="1600" dirty="0">
              <a:solidFill>
                <a:schemeClr val="tx1"/>
              </a:solidFill>
              <a:latin typeface="Times New Roman" pitchFamily="18" charset="0"/>
              <a:cs typeface="Times New Roman" pitchFamily="18" charset="0"/>
            </a:endParaRPr>
          </a:p>
          <a:p>
            <a:pPr algn="just">
              <a:lnSpc>
                <a:spcPct val="150000"/>
              </a:lnSpc>
              <a:buFont typeface="Wingdings" pitchFamily="2" charset="2"/>
              <a:buChar char="Ø"/>
            </a:pPr>
            <a:r>
              <a:rPr lang="en-US" sz="1600" dirty="0">
                <a:solidFill>
                  <a:schemeClr val="tx1"/>
                </a:solidFill>
                <a:latin typeface="Times New Roman" pitchFamily="18" charset="0"/>
                <a:cs typeface="Times New Roman" pitchFamily="18" charset="0"/>
              </a:rPr>
              <a:t> Splitting Dataset into Train and Test Data</a:t>
            </a:r>
            <a:endParaRPr lang="en-IN" sz="1600" dirty="0">
              <a:solidFill>
                <a:schemeClr val="tx1"/>
              </a:solidFill>
              <a:latin typeface="Times New Roman" pitchFamily="18" charset="0"/>
              <a:cs typeface="Times New Roman" pitchFamily="18" charset="0"/>
            </a:endParaRPr>
          </a:p>
          <a:p>
            <a:pPr algn="just">
              <a:lnSpc>
                <a:spcPct val="150000"/>
              </a:lnSpc>
              <a:buFont typeface="Wingdings" pitchFamily="2" charset="2"/>
              <a:buChar char="Ø"/>
            </a:pPr>
            <a:r>
              <a:rPr lang="en-IN" sz="1600" dirty="0" smtClean="0">
                <a:solidFill>
                  <a:schemeClr val="tx1"/>
                </a:solidFill>
                <a:latin typeface="Times New Roman" pitchFamily="18" charset="0"/>
                <a:cs typeface="Times New Roman" pitchFamily="18" charset="0"/>
              </a:rPr>
              <a:t>Classification</a:t>
            </a:r>
            <a:endParaRPr lang="en-IN" sz="1600" dirty="0">
              <a:solidFill>
                <a:schemeClr val="tx1"/>
              </a:solidFill>
              <a:latin typeface="Times New Roman" pitchFamily="18" charset="0"/>
              <a:cs typeface="Times New Roman" pitchFamily="18" charset="0"/>
            </a:endParaRPr>
          </a:p>
          <a:p>
            <a:pPr algn="just">
              <a:lnSpc>
                <a:spcPct val="150000"/>
              </a:lnSpc>
              <a:buFont typeface="Wingdings" pitchFamily="2" charset="2"/>
              <a:buChar char="Ø"/>
            </a:pPr>
            <a:r>
              <a:rPr lang="en-IN" sz="1600" dirty="0" smtClean="0">
                <a:solidFill>
                  <a:schemeClr val="tx1"/>
                </a:solidFill>
                <a:latin typeface="Times New Roman" pitchFamily="18" charset="0"/>
                <a:cs typeface="Times New Roman" pitchFamily="18" charset="0"/>
              </a:rPr>
              <a:t>Performance Evaluation</a:t>
            </a:r>
            <a:endParaRPr lang="en-IN" sz="1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4553185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410" y="794657"/>
            <a:ext cx="7533826" cy="737930"/>
          </a:xfrm>
        </p:spPr>
        <p:txBody>
          <a:bodyPr>
            <a:normAutofit fontScale="90000"/>
          </a:bodyPr>
          <a:lstStyle/>
          <a:p>
            <a:r>
              <a:rPr lang="en-IN" sz="3600" b="1" dirty="0" smtClean="0">
                <a:solidFill>
                  <a:schemeClr val="tx1"/>
                </a:solidFill>
                <a:latin typeface="Times New Roman" panose="02020603050405020304" pitchFamily="18" charset="0"/>
                <a:cs typeface="Times New Roman" panose="02020603050405020304" pitchFamily="18" charset="0"/>
              </a:rPr>
              <a:t>DATA SELECTION AND LOADING</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48203" y="1609860"/>
            <a:ext cx="9964280" cy="4868214"/>
          </a:xfrm>
        </p:spPr>
        <p:txBody>
          <a:bodyPr>
            <a:noAutofit/>
          </a:bodyPr>
          <a:lstStyle/>
          <a:p>
            <a:pPr algn="just">
              <a:lnSpc>
                <a:spcPct val="150000"/>
              </a:lnSpc>
            </a:pP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data selection is the process of selecting the data for detecting the ratings from the googleplay app dataset. </a:t>
            </a:r>
            <a:endParaRPr lang="en-US" sz="1800" dirty="0" smtClean="0">
              <a:latin typeface="Times New Roman" pitchFamily="18" charset="0"/>
              <a:cs typeface="Times New Roman" pitchFamily="18" charset="0"/>
            </a:endParaRPr>
          </a:p>
          <a:p>
            <a:pPr algn="just">
              <a:lnSpc>
                <a:spcPct val="150000"/>
              </a:lnSpc>
            </a:pP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dataset which contains the information about the </a:t>
            </a:r>
            <a:r>
              <a:rPr lang="en-IN" sz="1800" dirty="0">
                <a:latin typeface="Times New Roman" pitchFamily="18" charset="0"/>
                <a:cs typeface="Times New Roman" pitchFamily="18" charset="0"/>
              </a:rPr>
              <a:t>each app (row) has values for catergory, rating, size, and more</a:t>
            </a:r>
            <a:r>
              <a:rPr lang="en-IN" sz="1800" dirty="0" smtClean="0">
                <a:latin typeface="Times New Roman" pitchFamily="18" charset="0"/>
                <a:cs typeface="Times New Roman" pitchFamily="18" charset="0"/>
              </a:rPr>
              <a:t>.</a:t>
            </a:r>
          </a:p>
          <a:p>
            <a:pPr algn="just">
              <a:lnSpc>
                <a:spcPct val="150000"/>
              </a:lnSpc>
            </a:pPr>
            <a:r>
              <a:rPr lang="en-IN" sz="1800"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This information is scraped from the Google Play Store. This app information would not be available without it. </a:t>
            </a:r>
            <a:endParaRPr lang="en-IN" sz="1800" dirty="0" smtClean="0">
              <a:latin typeface="Times New Roman" pitchFamily="18" charset="0"/>
              <a:cs typeface="Times New Roman" pitchFamily="18" charset="0"/>
            </a:endParaRPr>
          </a:p>
          <a:p>
            <a:pPr algn="just">
              <a:lnSpc>
                <a:spcPct val="150000"/>
              </a:lnSpc>
            </a:pPr>
            <a:r>
              <a:rPr lang="en-IN" sz="1800" dirty="0" smtClean="0">
                <a:latin typeface="Times New Roman" pitchFamily="18" charset="0"/>
                <a:cs typeface="Times New Roman" pitchFamily="18" charset="0"/>
              </a:rPr>
              <a:t>The </a:t>
            </a:r>
            <a:r>
              <a:rPr lang="en-IN" sz="1800" dirty="0">
                <a:latin typeface="Times New Roman" pitchFamily="18" charset="0"/>
                <a:cs typeface="Times New Roman" pitchFamily="18" charset="0"/>
              </a:rPr>
              <a:t>Play Store apps data has enormous potential to drive app-making businesses to success. Actionable insights can be drawn for developers to work on and capture the Android market!</a:t>
            </a:r>
          </a:p>
        </p:txBody>
      </p:sp>
      <p:sp>
        <p:nvSpPr>
          <p:cNvPr id="6" name="Date Placeholder 5"/>
          <p:cNvSpPr>
            <a:spLocks noGrp="1"/>
          </p:cNvSpPr>
          <p:nvPr>
            <p:ph type="dt" sz="half" idx="10"/>
          </p:nvPr>
        </p:nvSpPr>
        <p:spPr/>
        <p:txBody>
          <a:bodyPr/>
          <a:lstStyle/>
          <a:p>
            <a:fld id="{B362B322-5784-4C35-8C06-EBAF61745F33}" type="datetime1">
              <a:rPr lang="en-US" smtClean="0"/>
              <a:t>8/9/2021</a:t>
            </a:fld>
            <a:endParaRPr lang="en-US" dirty="0"/>
          </a:p>
        </p:txBody>
      </p:sp>
      <p:sp>
        <p:nvSpPr>
          <p:cNvPr id="5" name="Slide Number Placeholder 4"/>
          <p:cNvSpPr>
            <a:spLocks noGrp="1"/>
          </p:cNvSpPr>
          <p:nvPr>
            <p:ph type="sldNum" sz="quarter" idx="12"/>
          </p:nvPr>
        </p:nvSpPr>
        <p:spPr/>
        <p:txBody>
          <a:bodyPr>
            <a:normAutofit/>
          </a:bodyPr>
          <a:lstStyle/>
          <a:p>
            <a:fld id="{7DCB20AE-65C4-4F49-978F-B82EFE8D490C}" type="slidenum">
              <a:rPr lang="en-US" smtClean="0"/>
              <a:pPr/>
              <a:t>17</a:t>
            </a:fld>
            <a:endParaRPr lang="en-US" dirty="0"/>
          </a:p>
        </p:txBody>
      </p:sp>
    </p:spTree>
    <p:extLst>
      <p:ext uri="{BB962C8B-B14F-4D97-AF65-F5344CB8AC3E}">
        <p14:creationId xmlns:p14="http://schemas.microsoft.com/office/powerpoint/2010/main" val="15693712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96969C-9966-4906-9FC9-B7799EBE50BF}" type="datetime1">
              <a:rPr lang="en-US" smtClean="0"/>
              <a:t>8/9/2021</a:t>
            </a:fld>
            <a:endParaRPr lang="en-US" dirty="0"/>
          </a:p>
        </p:txBody>
      </p:sp>
      <p:sp>
        <p:nvSpPr>
          <p:cNvPr id="4" name="Slide Number Placeholder 3"/>
          <p:cNvSpPr>
            <a:spLocks noGrp="1"/>
          </p:cNvSpPr>
          <p:nvPr>
            <p:ph type="sldNum" sz="quarter" idx="12"/>
          </p:nvPr>
        </p:nvSpPr>
        <p:spPr/>
        <p:txBody>
          <a:bodyPr/>
          <a:lstStyle/>
          <a:p>
            <a:fld id="{7DCB20AE-65C4-4F49-978F-B82EFE8D490C}" type="slidenum">
              <a:rPr lang="en-US" smtClean="0"/>
              <a:pPr/>
              <a:t>18</a:t>
            </a:fld>
            <a:endParaRPr lang="en-US" dirty="0"/>
          </a:p>
        </p:txBody>
      </p:sp>
      <p:pic>
        <p:nvPicPr>
          <p:cNvPr id="5" name="Picture 4"/>
          <p:cNvPicPr/>
          <p:nvPr/>
        </p:nvPicPr>
        <p:blipFill>
          <a:blip r:embed="rId2"/>
          <a:stretch>
            <a:fillRect/>
          </a:stretch>
        </p:blipFill>
        <p:spPr>
          <a:xfrm>
            <a:off x="3730942" y="1359535"/>
            <a:ext cx="4730115" cy="4138930"/>
          </a:xfrm>
          <a:prstGeom prst="rect">
            <a:avLst/>
          </a:prstGeom>
        </p:spPr>
      </p:pic>
    </p:spTree>
    <p:extLst>
      <p:ext uri="{BB962C8B-B14F-4D97-AF65-F5344CB8AC3E}">
        <p14:creationId xmlns:p14="http://schemas.microsoft.com/office/powerpoint/2010/main" val="928816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832" y="613209"/>
            <a:ext cx="8761413" cy="706964"/>
          </a:xfrm>
        </p:spPr>
        <p:txBody>
          <a:bodyPr>
            <a:normAutofit/>
          </a:bodyPr>
          <a:lstStyle/>
          <a:p>
            <a:r>
              <a:rPr lang="en-US" sz="3600" b="1" dirty="0" smtClean="0">
                <a:solidFill>
                  <a:schemeClr val="tx1"/>
                </a:solidFill>
                <a:latin typeface="Times New Roman" panose="02020603050405020304" pitchFamily="18" charset="0"/>
                <a:cs typeface="Times New Roman" panose="02020603050405020304" pitchFamily="18" charset="0"/>
              </a:rPr>
              <a:t>DATA PREPROCESSING</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2076" y="1442661"/>
            <a:ext cx="9902906" cy="4842230"/>
          </a:xfrm>
        </p:spPr>
        <p:txBody>
          <a:bodyPr>
            <a:noAutofit/>
          </a:bodyPr>
          <a:lstStyle/>
          <a:p>
            <a:pPr algn="just">
              <a:lnSpc>
                <a:spcPct val="150000"/>
              </a:lnSpc>
            </a:pPr>
            <a:r>
              <a:rPr lang="en-IN" sz="2000" dirty="0">
                <a:latin typeface="Times New Roman" pitchFamily="18" charset="0"/>
                <a:cs typeface="Times New Roman" pitchFamily="18" charset="0"/>
              </a:rPr>
              <a:t>Data pre-processing is the process of removing the unwanted data from the dataset.  </a:t>
            </a:r>
            <a:endParaRPr lang="en-IN" sz="2000" dirty="0" smtClean="0">
              <a:latin typeface="Times New Roman" pitchFamily="18" charset="0"/>
              <a:cs typeface="Times New Roman" pitchFamily="18" charset="0"/>
            </a:endParaRPr>
          </a:p>
          <a:p>
            <a:pPr algn="just">
              <a:lnSpc>
                <a:spcPct val="150000"/>
              </a:lnSpc>
            </a:pPr>
            <a:r>
              <a:rPr lang="en-IN" sz="2000" dirty="0" smtClean="0">
                <a:latin typeface="Times New Roman" pitchFamily="18" charset="0"/>
                <a:cs typeface="Times New Roman" pitchFamily="18" charset="0"/>
              </a:rPr>
              <a:t>Preprocessing </a:t>
            </a:r>
            <a:r>
              <a:rPr lang="en-IN" sz="2000" dirty="0">
                <a:latin typeface="Times New Roman" pitchFamily="18" charset="0"/>
                <a:cs typeface="Times New Roman" pitchFamily="18" charset="0"/>
              </a:rPr>
              <a:t>is important into transitioning raw data into a more desirable format. </a:t>
            </a:r>
            <a:endParaRPr lang="en-IN" sz="2000" dirty="0" smtClean="0">
              <a:latin typeface="Times New Roman" pitchFamily="18" charset="0"/>
              <a:cs typeface="Times New Roman" pitchFamily="18" charset="0"/>
            </a:endParaRPr>
          </a:p>
          <a:p>
            <a:pPr algn="just">
              <a:lnSpc>
                <a:spcPct val="150000"/>
              </a:lnSpc>
            </a:pPr>
            <a:r>
              <a:rPr lang="en-IN" sz="2000" dirty="0" smtClean="0">
                <a:latin typeface="Times New Roman" pitchFamily="18" charset="0"/>
                <a:cs typeface="Times New Roman" pitchFamily="18" charset="0"/>
              </a:rPr>
              <a:t>Undergoing </a:t>
            </a:r>
            <a:r>
              <a:rPr lang="en-IN" sz="2000" dirty="0">
                <a:latin typeface="Times New Roman" pitchFamily="18" charset="0"/>
                <a:cs typeface="Times New Roman" pitchFamily="18" charset="0"/>
              </a:rPr>
              <a:t>the preprocessing process can help with completeness and compellability. For instance, you'll see if certain values were recorded or not. </a:t>
            </a:r>
            <a:endParaRPr lang="en-IN" sz="2000" dirty="0" smtClean="0">
              <a:latin typeface="Times New Roman" pitchFamily="18" charset="0"/>
              <a:cs typeface="Times New Roman" pitchFamily="18" charset="0"/>
            </a:endParaRPr>
          </a:p>
          <a:p>
            <a:pPr algn="just">
              <a:lnSpc>
                <a:spcPct val="150000"/>
              </a:lnSpc>
            </a:pPr>
            <a:r>
              <a:rPr lang="en-IN" sz="2000" dirty="0" smtClean="0">
                <a:latin typeface="Times New Roman" pitchFamily="18" charset="0"/>
                <a:cs typeface="Times New Roman" pitchFamily="18" charset="0"/>
              </a:rPr>
              <a:t>Also</a:t>
            </a:r>
            <a:r>
              <a:rPr lang="en-IN" sz="2000" dirty="0">
                <a:latin typeface="Times New Roman" pitchFamily="18" charset="0"/>
                <a:cs typeface="Times New Roman" pitchFamily="18" charset="0"/>
              </a:rPr>
              <a:t>, you'll see how trustable the info is. It could also help with finding how consistent the values are. </a:t>
            </a:r>
            <a:endParaRPr lang="en-IN" sz="2000" dirty="0" smtClean="0">
              <a:latin typeface="Times New Roman" pitchFamily="18" charset="0"/>
              <a:cs typeface="Times New Roman" pitchFamily="18" charset="0"/>
            </a:endParaRPr>
          </a:p>
          <a:p>
            <a:pPr algn="just">
              <a:lnSpc>
                <a:spcPct val="150000"/>
              </a:lnSpc>
            </a:pPr>
            <a:r>
              <a:rPr lang="en-IN" sz="2000" dirty="0" smtClean="0">
                <a:latin typeface="Times New Roman" pitchFamily="18" charset="0"/>
                <a:cs typeface="Times New Roman" pitchFamily="18" charset="0"/>
              </a:rPr>
              <a:t>We </a:t>
            </a:r>
            <a:r>
              <a:rPr lang="en-IN" sz="2000" dirty="0">
                <a:latin typeface="Times New Roman" pitchFamily="18" charset="0"/>
                <a:cs typeface="Times New Roman" pitchFamily="18" charset="0"/>
              </a:rPr>
              <a:t>need preprocessing because most real-world data are dirty. </a:t>
            </a:r>
            <a:endParaRPr lang="en-IN" sz="2000" dirty="0" smtClean="0">
              <a:latin typeface="Times New Roman" pitchFamily="18" charset="0"/>
              <a:cs typeface="Times New Roman" pitchFamily="18" charset="0"/>
            </a:endParaRPr>
          </a:p>
          <a:p>
            <a:pPr algn="just">
              <a:lnSpc>
                <a:spcPct val="150000"/>
              </a:lnSpc>
            </a:pPr>
            <a:r>
              <a:rPr lang="en-IN" sz="2000" dirty="0" smtClean="0">
                <a:latin typeface="Times New Roman" pitchFamily="18" charset="0"/>
                <a:cs typeface="Times New Roman" pitchFamily="18" charset="0"/>
              </a:rPr>
              <a:t>Data </a:t>
            </a:r>
            <a:r>
              <a:rPr lang="en-IN" sz="2000" dirty="0">
                <a:latin typeface="Times New Roman" pitchFamily="18" charset="0"/>
                <a:cs typeface="Times New Roman" pitchFamily="18" charset="0"/>
              </a:rPr>
              <a:t>can be noisy i.e. the data can contain outliers or simply errors generally. Data can also be incomplete i.e. there can be some missing values.</a:t>
            </a:r>
          </a:p>
        </p:txBody>
      </p:sp>
      <p:sp>
        <p:nvSpPr>
          <p:cNvPr id="18" name="Date Placeholder 17"/>
          <p:cNvSpPr>
            <a:spLocks noGrp="1"/>
          </p:cNvSpPr>
          <p:nvPr>
            <p:ph type="dt" sz="half" idx="10"/>
          </p:nvPr>
        </p:nvSpPr>
        <p:spPr/>
        <p:txBody>
          <a:bodyPr/>
          <a:lstStyle/>
          <a:p>
            <a:fld id="{4F3551E9-0C8A-4449-B58B-554B3B9773BE}" type="datetime1">
              <a:rPr lang="en-US" smtClean="0"/>
              <a:t>8/9/2021</a:t>
            </a:fld>
            <a:endParaRPr lang="en-US" dirty="0"/>
          </a:p>
        </p:txBody>
      </p:sp>
      <p:sp>
        <p:nvSpPr>
          <p:cNvPr id="17" name="Slide Number Placeholder 16"/>
          <p:cNvSpPr>
            <a:spLocks noGrp="1"/>
          </p:cNvSpPr>
          <p:nvPr>
            <p:ph type="sldNum" sz="quarter" idx="12"/>
          </p:nvPr>
        </p:nvSpPr>
        <p:spPr/>
        <p:txBody>
          <a:bodyPr>
            <a:normAutofit/>
          </a:bodyPr>
          <a:lstStyle/>
          <a:p>
            <a:fld id="{7DCB20AE-65C4-4F49-978F-B82EFE8D490C}" type="slidenum">
              <a:rPr lang="en-US" smtClean="0"/>
              <a:pPr/>
              <a:t>19</a:t>
            </a:fld>
            <a:endParaRPr lang="en-US" dirty="0"/>
          </a:p>
        </p:txBody>
      </p:sp>
    </p:spTree>
    <p:extLst>
      <p:ext uri="{BB962C8B-B14F-4D97-AF65-F5344CB8AC3E}">
        <p14:creationId xmlns:p14="http://schemas.microsoft.com/office/powerpoint/2010/main" val="1419841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795" y="326947"/>
            <a:ext cx="10058400" cy="633846"/>
          </a:xfrm>
        </p:spPr>
        <p:txBody>
          <a:bodyPr>
            <a:normAutofit fontScale="90000"/>
          </a:bodyPr>
          <a:lstStyle/>
          <a:p>
            <a:r>
              <a:rPr lang="en-IN" sz="3600" b="1" dirty="0" smtClean="0">
                <a:latin typeface="Times New Roman" panose="02020603050405020304" pitchFamily="18" charset="0"/>
                <a:cs typeface="Times New Roman" panose="02020603050405020304" pitchFamily="18" charset="0"/>
              </a:rPr>
              <a:t>DOMAIN INTRODUCTION</a:t>
            </a:r>
            <a:endParaRPr lang="en-US" sz="3600" b="1" dirty="0">
              <a:ln w="900" cmpd="sng">
                <a:solidFill>
                  <a:schemeClr val="tx1"/>
                </a:solidFill>
                <a:prstDash val="solid"/>
              </a:l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0105" y="1056068"/>
            <a:ext cx="10005575" cy="5589431"/>
          </a:xfrm>
        </p:spPr>
        <p:txBody>
          <a:bodyPr>
            <a:normAutofit fontScale="92500" lnSpcReduction="20000"/>
          </a:bodyPr>
          <a:lstStyle/>
          <a:p>
            <a:pPr algn="just">
              <a:lnSpc>
                <a:spcPct val="170000"/>
              </a:lnSpc>
              <a:buFont typeface="Wingdings" pitchFamily="2" charset="2"/>
              <a:buChar char="Ø"/>
            </a:pPr>
            <a:r>
              <a:rPr lang="en-IN" sz="1800" b="1" dirty="0" smtClean="0">
                <a:latin typeface="Times New Roman" pitchFamily="18" charset="0"/>
                <a:cs typeface="Times New Roman" pitchFamily="18" charset="0"/>
              </a:rPr>
              <a:t>Datamining</a:t>
            </a:r>
            <a:r>
              <a:rPr lang="en-IN" sz="1800" dirty="0">
                <a:latin typeface="Times New Roman" pitchFamily="18" charset="0"/>
                <a:cs typeface="Times New Roman" pitchFamily="18" charset="0"/>
              </a:rPr>
              <a:t>, also known as text data mining, is the process of transforming unstructured text into a structured format to identify meaningful patterns and new insights</a:t>
            </a:r>
            <a:r>
              <a:rPr lang="en-IN" sz="1800" dirty="0" smtClean="0">
                <a:latin typeface="Times New Roman" pitchFamily="18" charset="0"/>
                <a:cs typeface="Times New Roman" pitchFamily="18" charset="0"/>
              </a:rPr>
              <a:t>.</a:t>
            </a:r>
          </a:p>
          <a:p>
            <a:pPr fontAlgn="base">
              <a:lnSpc>
                <a:spcPct val="170000"/>
              </a:lnSpc>
              <a:buFont typeface="Wingdings" pitchFamily="2" charset="2"/>
              <a:buChar char="Ø"/>
            </a:pPr>
            <a:r>
              <a:rPr lang="en-IN" sz="1800" dirty="0">
                <a:latin typeface="Times New Roman" pitchFamily="18" charset="0"/>
                <a:cs typeface="Times New Roman" pitchFamily="18" charset="0"/>
              </a:rPr>
              <a:t>Text is a one of the most common data types within databases. Depending on the database, this data can be organized as:</a:t>
            </a:r>
          </a:p>
          <a:p>
            <a:pPr lvl="1" fontAlgn="base">
              <a:lnSpc>
                <a:spcPct val="170000"/>
              </a:lnSpc>
            </a:pPr>
            <a:r>
              <a:rPr lang="en-IN" sz="1900" b="1" dirty="0">
                <a:latin typeface="Times New Roman" pitchFamily="18" charset="0"/>
                <a:cs typeface="Times New Roman" pitchFamily="18" charset="0"/>
              </a:rPr>
              <a:t>Structured data</a:t>
            </a:r>
            <a:r>
              <a:rPr lang="en-IN" sz="1900" dirty="0">
                <a:latin typeface="Times New Roman" pitchFamily="18" charset="0"/>
                <a:cs typeface="Times New Roman" pitchFamily="18" charset="0"/>
              </a:rPr>
              <a:t>: This data is standardized into a tabular format with numerous rows and columns, making it easier to store and process for analysis and machine learning algorithms. Structured data can include inputs such as names, addresses, and phone numbers.</a:t>
            </a:r>
          </a:p>
          <a:p>
            <a:pPr lvl="1" fontAlgn="base">
              <a:lnSpc>
                <a:spcPct val="170000"/>
              </a:lnSpc>
            </a:pPr>
            <a:r>
              <a:rPr lang="en-IN" sz="1900" b="1" dirty="0">
                <a:latin typeface="Times New Roman" pitchFamily="18" charset="0"/>
                <a:cs typeface="Times New Roman" pitchFamily="18" charset="0"/>
              </a:rPr>
              <a:t>Unstructured data</a:t>
            </a:r>
            <a:r>
              <a:rPr lang="en-IN" sz="1900" dirty="0">
                <a:latin typeface="Times New Roman" pitchFamily="18" charset="0"/>
                <a:cs typeface="Times New Roman" pitchFamily="18" charset="0"/>
              </a:rPr>
              <a:t>:</a:t>
            </a:r>
            <a:r>
              <a:rPr lang="en-IN" sz="1900" b="1" dirty="0">
                <a:latin typeface="Times New Roman" pitchFamily="18" charset="0"/>
                <a:cs typeface="Times New Roman" pitchFamily="18" charset="0"/>
              </a:rPr>
              <a:t> </a:t>
            </a:r>
            <a:r>
              <a:rPr lang="en-IN" sz="1900" dirty="0">
                <a:latin typeface="Times New Roman" pitchFamily="18" charset="0"/>
                <a:cs typeface="Times New Roman" pitchFamily="18" charset="0"/>
              </a:rPr>
              <a:t>This data does not have a predefined data format. It can include text from sources, like social media or product reviews, or rich media formats like, video and audio files.</a:t>
            </a:r>
          </a:p>
          <a:p>
            <a:pPr lvl="1" fontAlgn="base">
              <a:lnSpc>
                <a:spcPct val="170000"/>
              </a:lnSpc>
            </a:pPr>
            <a:r>
              <a:rPr lang="en-IN" sz="1900" b="1" dirty="0">
                <a:latin typeface="Times New Roman" pitchFamily="18" charset="0"/>
                <a:cs typeface="Times New Roman" pitchFamily="18" charset="0"/>
              </a:rPr>
              <a:t>Semi-structured data</a:t>
            </a:r>
            <a:r>
              <a:rPr lang="en-IN" sz="1900" dirty="0">
                <a:latin typeface="Times New Roman" pitchFamily="18" charset="0"/>
                <a:cs typeface="Times New Roman" pitchFamily="18" charset="0"/>
              </a:rPr>
              <a:t>: As the name suggests, this data is a blend between structured and unstructured data formats. While it has some organization, it doesn’t have enough structure to meet the requirements of a relational database. Examples of semi-structured data include XML, JSON and HTML files.</a:t>
            </a:r>
          </a:p>
          <a:p>
            <a:pPr algn="just">
              <a:lnSpc>
                <a:spcPct val="150000"/>
              </a:lnSpc>
              <a:buFont typeface="Wingdings" pitchFamily="2" charset="2"/>
              <a:buChar char="Ø"/>
            </a:pPr>
            <a:endParaRPr lang="en-US"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Slide Number Placeholder 4"/>
          <p:cNvSpPr>
            <a:spLocks noGrp="1"/>
          </p:cNvSpPr>
          <p:nvPr>
            <p:ph type="sldNum" sz="quarter" idx="12"/>
          </p:nvPr>
        </p:nvSpPr>
        <p:spPr/>
        <p:txBody>
          <a:bodyPr>
            <a:normAutofit/>
          </a:bodyPr>
          <a:lstStyle/>
          <a:p>
            <a:fld id="{7DCB20AE-65C4-4F49-978F-B82EFE8D490C}" type="slidenum">
              <a:rPr lang="en-US" smtClean="0"/>
              <a:pPr/>
              <a:t>2</a:t>
            </a:fld>
            <a:endParaRPr lang="en-US" dirty="0"/>
          </a:p>
        </p:txBody>
      </p:sp>
    </p:spTree>
    <p:extLst>
      <p:ext uri="{BB962C8B-B14F-4D97-AF65-F5344CB8AC3E}">
        <p14:creationId xmlns:p14="http://schemas.microsoft.com/office/powerpoint/2010/main" val="2288993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96969C-9966-4906-9FC9-B7799EBE50BF}" type="datetime1">
              <a:rPr lang="en-US" smtClean="0"/>
              <a:t>8/9/2021</a:t>
            </a:fld>
            <a:endParaRPr lang="en-US" dirty="0"/>
          </a:p>
        </p:txBody>
      </p:sp>
      <p:sp>
        <p:nvSpPr>
          <p:cNvPr id="4" name="Slide Number Placeholder 3"/>
          <p:cNvSpPr>
            <a:spLocks noGrp="1"/>
          </p:cNvSpPr>
          <p:nvPr>
            <p:ph type="sldNum" sz="quarter" idx="12"/>
          </p:nvPr>
        </p:nvSpPr>
        <p:spPr/>
        <p:txBody>
          <a:bodyPr/>
          <a:lstStyle/>
          <a:p>
            <a:fld id="{7DCB20AE-65C4-4F49-978F-B82EFE8D490C}" type="slidenum">
              <a:rPr lang="en-US" smtClean="0"/>
              <a:pPr/>
              <a:t>20</a:t>
            </a:fld>
            <a:endParaRPr lang="en-US" dirty="0"/>
          </a:p>
        </p:txBody>
      </p:sp>
      <p:pic>
        <p:nvPicPr>
          <p:cNvPr id="5" name="Picture 4"/>
          <p:cNvPicPr/>
          <p:nvPr/>
        </p:nvPicPr>
        <p:blipFill>
          <a:blip r:embed="rId2"/>
          <a:stretch>
            <a:fillRect/>
          </a:stretch>
        </p:blipFill>
        <p:spPr>
          <a:xfrm>
            <a:off x="1666875" y="1876023"/>
            <a:ext cx="2952750" cy="2590800"/>
          </a:xfrm>
          <a:prstGeom prst="rect">
            <a:avLst/>
          </a:prstGeom>
        </p:spPr>
      </p:pic>
      <p:pic>
        <p:nvPicPr>
          <p:cNvPr id="6" name="Picture 5"/>
          <p:cNvPicPr/>
          <p:nvPr/>
        </p:nvPicPr>
        <p:blipFill>
          <a:blip r:embed="rId3"/>
          <a:stretch>
            <a:fillRect/>
          </a:stretch>
        </p:blipFill>
        <p:spPr>
          <a:xfrm>
            <a:off x="5670998" y="2237973"/>
            <a:ext cx="5010150" cy="2228850"/>
          </a:xfrm>
          <a:prstGeom prst="rect">
            <a:avLst/>
          </a:prstGeom>
        </p:spPr>
      </p:pic>
    </p:spTree>
    <p:extLst>
      <p:ext uri="{BB962C8B-B14F-4D97-AF65-F5344CB8AC3E}">
        <p14:creationId xmlns:p14="http://schemas.microsoft.com/office/powerpoint/2010/main" val="829088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611" y="502277"/>
            <a:ext cx="9543245" cy="811368"/>
          </a:xfrm>
        </p:spPr>
        <p:txBody>
          <a:bodyPr>
            <a:noAutofit/>
          </a:bodyPr>
          <a:lstStyle/>
          <a:p>
            <a:r>
              <a:rPr lang="en-US" sz="2800" b="1" dirty="0" smtClean="0">
                <a:solidFill>
                  <a:schemeClr val="tx1"/>
                </a:solidFill>
                <a:latin typeface="Times New Roman" panose="02020603050405020304" pitchFamily="18" charset="0"/>
                <a:cs typeface="Times New Roman" panose="02020603050405020304" pitchFamily="18" charset="0"/>
              </a:rPr>
              <a:t>EXPLORATORY DATA ANALYSIS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48473" y="1532586"/>
            <a:ext cx="9964010" cy="4222575"/>
          </a:xfrm>
        </p:spPr>
        <p:txBody>
          <a:bodyPr>
            <a:normAutofit lnSpcReduction="10000"/>
          </a:bodyPr>
          <a:lstStyle/>
          <a:p>
            <a:pPr algn="just">
              <a:lnSpc>
                <a:spcPct val="150000"/>
              </a:lnSpc>
              <a:buFont typeface="Wingdings" pitchFamily="2" charset="2"/>
              <a:buChar char="Ø"/>
            </a:pPr>
            <a:r>
              <a:rPr lang="en-IN" sz="2000" b="1" dirty="0">
                <a:latin typeface="Times New Roman" pitchFamily="18" charset="0"/>
                <a:cs typeface="Times New Roman" pitchFamily="18" charset="0"/>
              </a:rPr>
              <a:t>Exploratory data analysis</a:t>
            </a:r>
            <a:r>
              <a:rPr lang="en-IN" sz="2000" dirty="0">
                <a:latin typeface="Times New Roman" pitchFamily="18" charset="0"/>
                <a:cs typeface="Times New Roman" pitchFamily="18" charset="0"/>
              </a:rPr>
              <a:t> is an approach of analyzing data sets to summarize their main characteristics, often using statistical graphics and other data visualization methods. </a:t>
            </a:r>
            <a:endParaRPr lang="en-IN" sz="2000" dirty="0" smtClean="0">
              <a:latin typeface="Times New Roman" pitchFamily="18" charset="0"/>
              <a:cs typeface="Times New Roman" pitchFamily="18" charset="0"/>
            </a:endParaRPr>
          </a:p>
          <a:p>
            <a:pPr algn="just">
              <a:lnSpc>
                <a:spcPct val="150000"/>
              </a:lnSpc>
              <a:buFont typeface="Wingdings" pitchFamily="2" charset="2"/>
              <a:buChar char="Ø"/>
            </a:pPr>
            <a:r>
              <a:rPr lang="en-IN" sz="2000" dirty="0" smtClean="0">
                <a:latin typeface="Times New Roman" pitchFamily="18" charset="0"/>
                <a:cs typeface="Times New Roman" pitchFamily="18" charset="0"/>
              </a:rPr>
              <a:t>A</a:t>
            </a:r>
            <a:r>
              <a:rPr lang="en-IN" sz="2000" dirty="0">
                <a:latin typeface="Times New Roman" pitchFamily="18" charset="0"/>
                <a:cs typeface="Times New Roman" pitchFamily="18" charset="0"/>
              </a:rPr>
              <a:t> statistical model can be used or not, but primarily EDA is for seeing what the data can tell us beyond the formal modeling or hypothesis testing task</a:t>
            </a:r>
            <a:r>
              <a:rPr lang="en-IN" sz="2000" dirty="0" smtClean="0">
                <a:latin typeface="Times New Roman" pitchFamily="18" charset="0"/>
                <a:cs typeface="Times New Roman" pitchFamily="18" charset="0"/>
              </a:rPr>
              <a:t>.</a:t>
            </a:r>
          </a:p>
          <a:p>
            <a:pPr>
              <a:lnSpc>
                <a:spcPct val="150000"/>
              </a:lnSpc>
              <a:buFont typeface="Wingdings" pitchFamily="2" charset="2"/>
              <a:buChar char="Ø"/>
            </a:pPr>
            <a:r>
              <a:rPr lang="en-IN" sz="2000" dirty="0">
                <a:latin typeface="Times New Roman" pitchFamily="18" charset="0"/>
                <a:cs typeface="Times New Roman" pitchFamily="18" charset="0"/>
              </a:rPr>
              <a:t>The objectives of EDA are to:</a:t>
            </a:r>
          </a:p>
          <a:p>
            <a:pPr lvl="1">
              <a:lnSpc>
                <a:spcPct val="150000"/>
              </a:lnSpc>
            </a:pPr>
            <a:r>
              <a:rPr lang="en-IN" sz="1800" dirty="0">
                <a:latin typeface="Times New Roman" pitchFamily="18" charset="0"/>
                <a:cs typeface="Times New Roman" pitchFamily="18" charset="0"/>
              </a:rPr>
              <a:t>Suggest hypotheses about the causes of observed phenomena</a:t>
            </a:r>
          </a:p>
          <a:p>
            <a:pPr lvl="1">
              <a:lnSpc>
                <a:spcPct val="150000"/>
              </a:lnSpc>
            </a:pPr>
            <a:r>
              <a:rPr lang="en-IN" sz="1800" dirty="0">
                <a:latin typeface="Times New Roman" pitchFamily="18" charset="0"/>
                <a:cs typeface="Times New Roman" pitchFamily="18" charset="0"/>
              </a:rPr>
              <a:t>Assess assumptions on which statistical inference will be based</a:t>
            </a:r>
          </a:p>
          <a:p>
            <a:pPr lvl="1">
              <a:lnSpc>
                <a:spcPct val="150000"/>
              </a:lnSpc>
            </a:pPr>
            <a:r>
              <a:rPr lang="en-IN" sz="1800" dirty="0">
                <a:latin typeface="Times New Roman" pitchFamily="18" charset="0"/>
                <a:cs typeface="Times New Roman" pitchFamily="18" charset="0"/>
              </a:rPr>
              <a:t>Support the selection of appropriate statistical tools and techniques</a:t>
            </a:r>
          </a:p>
          <a:p>
            <a:pPr lvl="1">
              <a:lnSpc>
                <a:spcPct val="150000"/>
              </a:lnSpc>
            </a:pPr>
            <a:r>
              <a:rPr lang="en-IN" sz="1800" dirty="0">
                <a:latin typeface="Times New Roman" pitchFamily="18" charset="0"/>
                <a:cs typeface="Times New Roman" pitchFamily="18" charset="0"/>
              </a:rPr>
              <a:t>Provide a basis for further data collection through surveys or experiments</a:t>
            </a:r>
          </a:p>
          <a:p>
            <a:pPr algn="just">
              <a:lnSpc>
                <a:spcPct val="150000"/>
              </a:lnSpc>
              <a:buFont typeface="Wingdings" pitchFamily="2" charset="2"/>
              <a:buChar char="Ø"/>
            </a:pPr>
            <a:endParaRPr lang="en-IN" sz="2000"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68483365-56F2-4F68-8992-67A98949BB62}" type="datetime1">
              <a:rPr lang="en-US" smtClean="0"/>
              <a:t>8/9/2021</a:t>
            </a:fld>
            <a:endParaRPr lang="en-US" dirty="0"/>
          </a:p>
        </p:txBody>
      </p:sp>
      <p:sp>
        <p:nvSpPr>
          <p:cNvPr id="5" name="Slide Number Placeholder 4"/>
          <p:cNvSpPr>
            <a:spLocks noGrp="1"/>
          </p:cNvSpPr>
          <p:nvPr>
            <p:ph type="sldNum" sz="quarter" idx="12"/>
          </p:nvPr>
        </p:nvSpPr>
        <p:spPr/>
        <p:txBody>
          <a:bodyPr>
            <a:normAutofit/>
          </a:bodyPr>
          <a:lstStyle/>
          <a:p>
            <a:fld id="{7DCB20AE-65C4-4F49-978F-B82EFE8D490C}" type="slidenum">
              <a:rPr lang="en-US" smtClean="0"/>
              <a:pPr/>
              <a:t>21</a:t>
            </a:fld>
            <a:endParaRPr lang="en-US" dirty="0"/>
          </a:p>
        </p:txBody>
      </p:sp>
    </p:spTree>
    <p:extLst>
      <p:ext uri="{BB962C8B-B14F-4D97-AF65-F5344CB8AC3E}">
        <p14:creationId xmlns:p14="http://schemas.microsoft.com/office/powerpoint/2010/main" val="13709643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96969C-9966-4906-9FC9-B7799EBE50BF}" type="datetime1">
              <a:rPr lang="en-US" smtClean="0"/>
              <a:t>8/9/2021</a:t>
            </a:fld>
            <a:endParaRPr lang="en-US" dirty="0"/>
          </a:p>
        </p:txBody>
      </p:sp>
      <p:sp>
        <p:nvSpPr>
          <p:cNvPr id="4" name="Slide Number Placeholder 3"/>
          <p:cNvSpPr>
            <a:spLocks noGrp="1"/>
          </p:cNvSpPr>
          <p:nvPr>
            <p:ph type="sldNum" sz="quarter" idx="12"/>
          </p:nvPr>
        </p:nvSpPr>
        <p:spPr/>
        <p:txBody>
          <a:bodyPr/>
          <a:lstStyle/>
          <a:p>
            <a:fld id="{7DCB20AE-65C4-4F49-978F-B82EFE8D490C}" type="slidenum">
              <a:rPr lang="en-US" smtClean="0"/>
              <a:pPr/>
              <a:t>22</a:t>
            </a:fld>
            <a:endParaRPr lang="en-US" dirty="0"/>
          </a:p>
        </p:txBody>
      </p:sp>
      <p:pic>
        <p:nvPicPr>
          <p:cNvPr id="5" name="Picture 4"/>
          <p:cNvPicPr/>
          <p:nvPr/>
        </p:nvPicPr>
        <p:blipFill>
          <a:blip r:embed="rId2"/>
          <a:stretch>
            <a:fillRect/>
          </a:stretch>
        </p:blipFill>
        <p:spPr>
          <a:xfrm>
            <a:off x="1084617" y="1168257"/>
            <a:ext cx="4175760" cy="4135120"/>
          </a:xfrm>
          <a:prstGeom prst="rect">
            <a:avLst/>
          </a:prstGeom>
        </p:spPr>
      </p:pic>
      <p:pic>
        <p:nvPicPr>
          <p:cNvPr id="6" name="Picture 5"/>
          <p:cNvPicPr/>
          <p:nvPr/>
        </p:nvPicPr>
        <p:blipFill>
          <a:blip r:embed="rId3"/>
          <a:stretch>
            <a:fillRect/>
          </a:stretch>
        </p:blipFill>
        <p:spPr>
          <a:xfrm>
            <a:off x="6725700" y="1322243"/>
            <a:ext cx="4149725" cy="3827145"/>
          </a:xfrm>
          <a:prstGeom prst="rect">
            <a:avLst/>
          </a:prstGeom>
        </p:spPr>
      </p:pic>
    </p:spTree>
    <p:extLst>
      <p:ext uri="{BB962C8B-B14F-4D97-AF65-F5344CB8AC3E}">
        <p14:creationId xmlns:p14="http://schemas.microsoft.com/office/powerpoint/2010/main" val="1394358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96969C-9966-4906-9FC9-B7799EBE50BF}" type="datetime1">
              <a:rPr lang="en-US" smtClean="0"/>
              <a:t>8/9/2021</a:t>
            </a:fld>
            <a:endParaRPr lang="en-US" dirty="0"/>
          </a:p>
        </p:txBody>
      </p:sp>
      <p:sp>
        <p:nvSpPr>
          <p:cNvPr id="4" name="Slide Number Placeholder 3"/>
          <p:cNvSpPr>
            <a:spLocks noGrp="1"/>
          </p:cNvSpPr>
          <p:nvPr>
            <p:ph type="sldNum" sz="quarter" idx="12"/>
          </p:nvPr>
        </p:nvSpPr>
        <p:spPr/>
        <p:txBody>
          <a:bodyPr/>
          <a:lstStyle/>
          <a:p>
            <a:fld id="{7DCB20AE-65C4-4F49-978F-B82EFE8D490C}" type="slidenum">
              <a:rPr lang="en-US" smtClean="0"/>
              <a:pPr/>
              <a:t>23</a:t>
            </a:fld>
            <a:endParaRPr lang="en-US" dirty="0"/>
          </a:p>
        </p:txBody>
      </p:sp>
      <p:pic>
        <p:nvPicPr>
          <p:cNvPr id="5" name="Picture 4"/>
          <p:cNvPicPr/>
          <p:nvPr/>
        </p:nvPicPr>
        <p:blipFill>
          <a:blip r:embed="rId2"/>
          <a:stretch>
            <a:fillRect/>
          </a:stretch>
        </p:blipFill>
        <p:spPr>
          <a:xfrm>
            <a:off x="752282" y="482278"/>
            <a:ext cx="3938905" cy="2740660"/>
          </a:xfrm>
          <a:prstGeom prst="rect">
            <a:avLst/>
          </a:prstGeom>
        </p:spPr>
      </p:pic>
      <p:pic>
        <p:nvPicPr>
          <p:cNvPr id="6" name="Picture 5"/>
          <p:cNvPicPr/>
          <p:nvPr/>
        </p:nvPicPr>
        <p:blipFill>
          <a:blip r:embed="rId3"/>
          <a:stretch>
            <a:fillRect/>
          </a:stretch>
        </p:blipFill>
        <p:spPr>
          <a:xfrm>
            <a:off x="6810733" y="674683"/>
            <a:ext cx="4108450" cy="2355850"/>
          </a:xfrm>
          <a:prstGeom prst="rect">
            <a:avLst/>
          </a:prstGeom>
        </p:spPr>
      </p:pic>
      <p:pic>
        <p:nvPicPr>
          <p:cNvPr id="7" name="Picture 6"/>
          <p:cNvPicPr/>
          <p:nvPr/>
        </p:nvPicPr>
        <p:blipFill>
          <a:blip r:embed="rId4"/>
          <a:stretch>
            <a:fillRect/>
          </a:stretch>
        </p:blipFill>
        <p:spPr>
          <a:xfrm>
            <a:off x="979170" y="3222938"/>
            <a:ext cx="3411220" cy="2981325"/>
          </a:xfrm>
          <a:prstGeom prst="rect">
            <a:avLst/>
          </a:prstGeom>
        </p:spPr>
      </p:pic>
      <p:pic>
        <p:nvPicPr>
          <p:cNvPr id="8" name="Picture 7"/>
          <p:cNvPicPr/>
          <p:nvPr/>
        </p:nvPicPr>
        <p:blipFill>
          <a:blip r:embed="rId5"/>
          <a:stretch>
            <a:fillRect/>
          </a:stretch>
        </p:blipFill>
        <p:spPr>
          <a:xfrm>
            <a:off x="7078819" y="3030533"/>
            <a:ext cx="3314700" cy="2984500"/>
          </a:xfrm>
          <a:prstGeom prst="rect">
            <a:avLst/>
          </a:prstGeom>
        </p:spPr>
      </p:pic>
    </p:spTree>
    <p:extLst>
      <p:ext uri="{BB962C8B-B14F-4D97-AF65-F5344CB8AC3E}">
        <p14:creationId xmlns:p14="http://schemas.microsoft.com/office/powerpoint/2010/main" val="491350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96969C-9966-4906-9FC9-B7799EBE50BF}" type="datetime1">
              <a:rPr lang="en-US" smtClean="0"/>
              <a:t>8/9/2021</a:t>
            </a:fld>
            <a:endParaRPr lang="en-US" dirty="0"/>
          </a:p>
        </p:txBody>
      </p:sp>
      <p:sp>
        <p:nvSpPr>
          <p:cNvPr id="4" name="Slide Number Placeholder 3"/>
          <p:cNvSpPr>
            <a:spLocks noGrp="1"/>
          </p:cNvSpPr>
          <p:nvPr>
            <p:ph type="sldNum" sz="quarter" idx="12"/>
          </p:nvPr>
        </p:nvSpPr>
        <p:spPr/>
        <p:txBody>
          <a:bodyPr/>
          <a:lstStyle/>
          <a:p>
            <a:fld id="{7DCB20AE-65C4-4F49-978F-B82EFE8D490C}" type="slidenum">
              <a:rPr lang="en-US" smtClean="0"/>
              <a:pPr/>
              <a:t>24</a:t>
            </a:fld>
            <a:endParaRPr lang="en-US" dirty="0"/>
          </a:p>
        </p:txBody>
      </p:sp>
      <p:pic>
        <p:nvPicPr>
          <p:cNvPr id="5" name="Picture 4"/>
          <p:cNvPicPr/>
          <p:nvPr/>
        </p:nvPicPr>
        <p:blipFill>
          <a:blip r:embed="rId2"/>
          <a:stretch>
            <a:fillRect/>
          </a:stretch>
        </p:blipFill>
        <p:spPr>
          <a:xfrm>
            <a:off x="1597457" y="1497025"/>
            <a:ext cx="3253105" cy="3414395"/>
          </a:xfrm>
          <a:prstGeom prst="rect">
            <a:avLst/>
          </a:prstGeom>
        </p:spPr>
      </p:pic>
      <p:pic>
        <p:nvPicPr>
          <p:cNvPr id="6" name="Picture 5"/>
          <p:cNvPicPr/>
          <p:nvPr/>
        </p:nvPicPr>
        <p:blipFill>
          <a:blip r:embed="rId3"/>
          <a:stretch>
            <a:fillRect/>
          </a:stretch>
        </p:blipFill>
        <p:spPr>
          <a:xfrm>
            <a:off x="6966025" y="1354150"/>
            <a:ext cx="3437255" cy="3557270"/>
          </a:xfrm>
          <a:prstGeom prst="rect">
            <a:avLst/>
          </a:prstGeom>
        </p:spPr>
      </p:pic>
    </p:spTree>
    <p:extLst>
      <p:ext uri="{BB962C8B-B14F-4D97-AF65-F5344CB8AC3E}">
        <p14:creationId xmlns:p14="http://schemas.microsoft.com/office/powerpoint/2010/main" val="2902764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96969C-9966-4906-9FC9-B7799EBE50BF}" type="datetime1">
              <a:rPr lang="en-US" smtClean="0"/>
              <a:t>8/9/2021</a:t>
            </a:fld>
            <a:endParaRPr lang="en-US" dirty="0"/>
          </a:p>
        </p:txBody>
      </p:sp>
      <p:sp>
        <p:nvSpPr>
          <p:cNvPr id="4" name="Slide Number Placeholder 3"/>
          <p:cNvSpPr>
            <a:spLocks noGrp="1"/>
          </p:cNvSpPr>
          <p:nvPr>
            <p:ph type="sldNum" sz="quarter" idx="12"/>
          </p:nvPr>
        </p:nvSpPr>
        <p:spPr/>
        <p:txBody>
          <a:bodyPr/>
          <a:lstStyle/>
          <a:p>
            <a:fld id="{7DCB20AE-65C4-4F49-978F-B82EFE8D490C}" type="slidenum">
              <a:rPr lang="en-US" smtClean="0"/>
              <a:pPr/>
              <a:t>25</a:t>
            </a:fld>
            <a:endParaRPr lang="en-US" dirty="0"/>
          </a:p>
        </p:txBody>
      </p:sp>
      <p:pic>
        <p:nvPicPr>
          <p:cNvPr id="5" name="Picture 4"/>
          <p:cNvPicPr/>
          <p:nvPr/>
        </p:nvPicPr>
        <p:blipFill>
          <a:blip r:embed="rId2"/>
          <a:stretch>
            <a:fillRect/>
          </a:stretch>
        </p:blipFill>
        <p:spPr>
          <a:xfrm>
            <a:off x="1270575" y="2146935"/>
            <a:ext cx="3683635" cy="2564130"/>
          </a:xfrm>
          <a:prstGeom prst="rect">
            <a:avLst/>
          </a:prstGeom>
        </p:spPr>
      </p:pic>
      <p:pic>
        <p:nvPicPr>
          <p:cNvPr id="6" name="Picture 5"/>
          <p:cNvPicPr/>
          <p:nvPr/>
        </p:nvPicPr>
        <p:blipFill>
          <a:blip r:embed="rId3"/>
          <a:stretch>
            <a:fillRect/>
          </a:stretch>
        </p:blipFill>
        <p:spPr>
          <a:xfrm>
            <a:off x="6086127" y="2055442"/>
            <a:ext cx="4450080" cy="3288030"/>
          </a:xfrm>
          <a:prstGeom prst="rect">
            <a:avLst/>
          </a:prstGeom>
        </p:spPr>
      </p:pic>
    </p:spTree>
    <p:extLst>
      <p:ext uri="{BB962C8B-B14F-4D97-AF65-F5344CB8AC3E}">
        <p14:creationId xmlns:p14="http://schemas.microsoft.com/office/powerpoint/2010/main" val="2242127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611" y="502277"/>
            <a:ext cx="9543245" cy="811368"/>
          </a:xfrm>
        </p:spPr>
        <p:txBody>
          <a:bodyPr>
            <a:noAutofit/>
          </a:bodyPr>
          <a:lstStyle/>
          <a:p>
            <a:r>
              <a:rPr lang="en-US" sz="2800" b="1" dirty="0" smtClean="0">
                <a:solidFill>
                  <a:schemeClr val="tx1"/>
                </a:solidFill>
                <a:latin typeface="Times New Roman" panose="02020603050405020304" pitchFamily="18" charset="0"/>
                <a:cs typeface="Times New Roman" panose="02020603050405020304" pitchFamily="18" charset="0"/>
              </a:rPr>
              <a:t>SPLITTING DATASET INTO TRAIN AND TEST DATA</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48473" y="1532586"/>
            <a:ext cx="9964010" cy="4222575"/>
          </a:xfrm>
        </p:spPr>
        <p:txBody>
          <a:bodyPr>
            <a:normAutofit fontScale="62500" lnSpcReduction="20000"/>
          </a:bodyPr>
          <a:lstStyle/>
          <a:p>
            <a:pPr algn="just">
              <a:lnSpc>
                <a:spcPct val="170000"/>
              </a:lnSpc>
              <a:buFont typeface="Wingdings" pitchFamily="2" charset="2"/>
              <a:buChar char="Ø"/>
            </a:pPr>
            <a:r>
              <a:rPr lang="en-US" b="1" dirty="0" smtClean="0">
                <a:solidFill>
                  <a:schemeClr val="tx1"/>
                </a:solidFill>
                <a:latin typeface="Times New Roman" panose="02020603050405020304" pitchFamily="18" charset="0"/>
                <a:cs typeface="Times New Roman" panose="02020603050405020304" pitchFamily="18" charset="0"/>
              </a:rPr>
              <a:t> </a:t>
            </a:r>
            <a:r>
              <a:rPr lang="en-IN" dirty="0">
                <a:latin typeface="Times New Roman" pitchFamily="18" charset="0"/>
                <a:cs typeface="Times New Roman" pitchFamily="18" charset="0"/>
              </a:rPr>
              <a:t>Data splitting is the act of partitioning available data into. two portions, usually for </a:t>
            </a:r>
            <a:r>
              <a:rPr lang="en-IN" dirty="0" smtClean="0">
                <a:latin typeface="Times New Roman" pitchFamily="18" charset="0"/>
                <a:cs typeface="Times New Roman" pitchFamily="18" charset="0"/>
              </a:rPr>
              <a:t>cross validatory </a:t>
            </a:r>
            <a:r>
              <a:rPr lang="en-IN" dirty="0">
                <a:latin typeface="Times New Roman" pitchFamily="18" charset="0"/>
                <a:cs typeface="Times New Roman" pitchFamily="18" charset="0"/>
              </a:rPr>
              <a:t>purposes.  </a:t>
            </a:r>
            <a:endParaRPr lang="en-IN" dirty="0" smtClean="0">
              <a:latin typeface="Times New Roman" pitchFamily="18" charset="0"/>
              <a:cs typeface="Times New Roman" pitchFamily="18" charset="0"/>
            </a:endParaRPr>
          </a:p>
          <a:p>
            <a:pPr algn="just">
              <a:lnSpc>
                <a:spcPct val="170000"/>
              </a:lnSpc>
              <a:buFont typeface="Wingdings" pitchFamily="2" charset="2"/>
              <a:buChar char="Ø"/>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One</a:t>
            </a:r>
            <a:r>
              <a:rPr lang="en-IN" dirty="0">
                <a:latin typeface="Times New Roman" pitchFamily="18" charset="0"/>
                <a:cs typeface="Times New Roman" pitchFamily="18" charset="0"/>
              </a:rPr>
              <a:t>. portion of the data is used to develop a predictive model. and the other to evaluate the model's performance.</a:t>
            </a:r>
          </a:p>
          <a:p>
            <a:pPr algn="just">
              <a:lnSpc>
                <a:spcPct val="170000"/>
              </a:lnSpc>
              <a:buFont typeface="Wingdings" pitchFamily="2" charset="2"/>
              <a:buChar char="Ø"/>
            </a:pPr>
            <a:r>
              <a:rPr lang="en-IN" dirty="0" smtClean="0">
                <a:latin typeface="Times New Roman" pitchFamily="18" charset="0"/>
                <a:cs typeface="Times New Roman" pitchFamily="18" charset="0"/>
              </a:rPr>
              <a:t> Separating </a:t>
            </a:r>
            <a:r>
              <a:rPr lang="en-IN" dirty="0">
                <a:latin typeface="Times New Roman" pitchFamily="18" charset="0"/>
                <a:cs typeface="Times New Roman" pitchFamily="18" charset="0"/>
              </a:rPr>
              <a:t>data into training and testing sets is an important part of evaluating data mining models. </a:t>
            </a:r>
            <a:endParaRPr lang="en-IN" dirty="0" smtClean="0">
              <a:latin typeface="Times New Roman" pitchFamily="18" charset="0"/>
              <a:cs typeface="Times New Roman" pitchFamily="18" charset="0"/>
            </a:endParaRPr>
          </a:p>
          <a:p>
            <a:pPr algn="just">
              <a:lnSpc>
                <a:spcPct val="170000"/>
              </a:lnSpc>
              <a:buFont typeface="Wingdings" pitchFamily="2" charset="2"/>
              <a:buChar char="Ø"/>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Typically</a:t>
            </a:r>
            <a:r>
              <a:rPr lang="en-IN" dirty="0">
                <a:latin typeface="Times New Roman" pitchFamily="18" charset="0"/>
                <a:cs typeface="Times New Roman" pitchFamily="18" charset="0"/>
              </a:rPr>
              <a:t>, when you separate a data set into a training set and testing set, most of the data is used for training, and a smaller portion of the data is used for testing. </a:t>
            </a:r>
          </a:p>
        </p:txBody>
      </p:sp>
      <p:sp>
        <p:nvSpPr>
          <p:cNvPr id="6" name="Date Placeholder 5"/>
          <p:cNvSpPr>
            <a:spLocks noGrp="1"/>
          </p:cNvSpPr>
          <p:nvPr>
            <p:ph type="dt" sz="half" idx="10"/>
          </p:nvPr>
        </p:nvSpPr>
        <p:spPr/>
        <p:txBody>
          <a:bodyPr/>
          <a:lstStyle/>
          <a:p>
            <a:fld id="{68483365-56F2-4F68-8992-67A98949BB62}" type="datetime1">
              <a:rPr lang="en-US" smtClean="0"/>
              <a:t>8/9/2021</a:t>
            </a:fld>
            <a:endParaRPr lang="en-US" dirty="0"/>
          </a:p>
        </p:txBody>
      </p:sp>
      <p:sp>
        <p:nvSpPr>
          <p:cNvPr id="5" name="Slide Number Placeholder 4"/>
          <p:cNvSpPr>
            <a:spLocks noGrp="1"/>
          </p:cNvSpPr>
          <p:nvPr>
            <p:ph type="sldNum" sz="quarter" idx="12"/>
          </p:nvPr>
        </p:nvSpPr>
        <p:spPr/>
        <p:txBody>
          <a:bodyPr>
            <a:normAutofit/>
          </a:bodyPr>
          <a:lstStyle/>
          <a:p>
            <a:fld id="{7DCB20AE-65C4-4F49-978F-B82EFE8D490C}" type="slidenum">
              <a:rPr lang="en-US" smtClean="0"/>
              <a:pPr/>
              <a:t>26</a:t>
            </a:fld>
            <a:endParaRPr lang="en-US" dirty="0"/>
          </a:p>
        </p:txBody>
      </p:sp>
    </p:spTree>
    <p:extLst>
      <p:ext uri="{BB962C8B-B14F-4D97-AF65-F5344CB8AC3E}">
        <p14:creationId xmlns:p14="http://schemas.microsoft.com/office/powerpoint/2010/main" val="40722003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96969C-9966-4906-9FC9-B7799EBE50BF}" type="datetime1">
              <a:rPr lang="en-US" smtClean="0"/>
              <a:t>8/9/2021</a:t>
            </a:fld>
            <a:endParaRPr lang="en-US" dirty="0"/>
          </a:p>
        </p:txBody>
      </p:sp>
      <p:sp>
        <p:nvSpPr>
          <p:cNvPr id="4" name="Slide Number Placeholder 3"/>
          <p:cNvSpPr>
            <a:spLocks noGrp="1"/>
          </p:cNvSpPr>
          <p:nvPr>
            <p:ph type="sldNum" sz="quarter" idx="12"/>
          </p:nvPr>
        </p:nvSpPr>
        <p:spPr/>
        <p:txBody>
          <a:bodyPr/>
          <a:lstStyle/>
          <a:p>
            <a:fld id="{7DCB20AE-65C4-4F49-978F-B82EFE8D490C}" type="slidenum">
              <a:rPr lang="en-US" smtClean="0"/>
              <a:pPr/>
              <a:t>27</a:t>
            </a:fld>
            <a:endParaRPr lang="en-US" dirty="0"/>
          </a:p>
        </p:txBody>
      </p:sp>
      <p:pic>
        <p:nvPicPr>
          <p:cNvPr id="5" name="Picture 4"/>
          <p:cNvPicPr/>
          <p:nvPr/>
        </p:nvPicPr>
        <p:blipFill>
          <a:blip r:embed="rId2"/>
          <a:stretch>
            <a:fillRect/>
          </a:stretch>
        </p:blipFill>
        <p:spPr>
          <a:xfrm>
            <a:off x="1666763" y="1684519"/>
            <a:ext cx="4041775" cy="3536315"/>
          </a:xfrm>
          <a:prstGeom prst="rect">
            <a:avLst/>
          </a:prstGeom>
        </p:spPr>
      </p:pic>
      <p:pic>
        <p:nvPicPr>
          <p:cNvPr id="6" name="Picture 5"/>
          <p:cNvPicPr/>
          <p:nvPr/>
        </p:nvPicPr>
        <p:blipFill>
          <a:blip r:embed="rId3"/>
          <a:stretch>
            <a:fillRect/>
          </a:stretch>
        </p:blipFill>
        <p:spPr>
          <a:xfrm>
            <a:off x="6715063" y="1751194"/>
            <a:ext cx="3964940" cy="3469640"/>
          </a:xfrm>
          <a:prstGeom prst="rect">
            <a:avLst/>
          </a:prstGeom>
        </p:spPr>
      </p:pic>
    </p:spTree>
    <p:extLst>
      <p:ext uri="{BB962C8B-B14F-4D97-AF65-F5344CB8AC3E}">
        <p14:creationId xmlns:p14="http://schemas.microsoft.com/office/powerpoint/2010/main" val="3135934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96969C-9966-4906-9FC9-B7799EBE50BF}" type="datetime1">
              <a:rPr lang="en-US" smtClean="0"/>
              <a:t>8/9/2021</a:t>
            </a:fld>
            <a:endParaRPr lang="en-US" dirty="0"/>
          </a:p>
        </p:txBody>
      </p:sp>
      <p:sp>
        <p:nvSpPr>
          <p:cNvPr id="4" name="Slide Number Placeholder 3"/>
          <p:cNvSpPr>
            <a:spLocks noGrp="1"/>
          </p:cNvSpPr>
          <p:nvPr>
            <p:ph type="sldNum" sz="quarter" idx="12"/>
          </p:nvPr>
        </p:nvSpPr>
        <p:spPr/>
        <p:txBody>
          <a:bodyPr/>
          <a:lstStyle/>
          <a:p>
            <a:fld id="{7DCB20AE-65C4-4F49-978F-B82EFE8D490C}" type="slidenum">
              <a:rPr lang="en-US" smtClean="0"/>
              <a:pPr/>
              <a:t>28</a:t>
            </a:fld>
            <a:endParaRPr lang="en-US" dirty="0"/>
          </a:p>
        </p:txBody>
      </p:sp>
      <p:pic>
        <p:nvPicPr>
          <p:cNvPr id="5" name="Picture 4"/>
          <p:cNvPicPr/>
          <p:nvPr/>
        </p:nvPicPr>
        <p:blipFill>
          <a:blip r:embed="rId2"/>
          <a:stretch>
            <a:fillRect/>
          </a:stretch>
        </p:blipFill>
        <p:spPr>
          <a:xfrm>
            <a:off x="1521026" y="1571879"/>
            <a:ext cx="3921125" cy="3430905"/>
          </a:xfrm>
          <a:prstGeom prst="rect">
            <a:avLst/>
          </a:prstGeom>
        </p:spPr>
      </p:pic>
      <p:pic>
        <p:nvPicPr>
          <p:cNvPr id="6" name="Picture 5"/>
          <p:cNvPicPr/>
          <p:nvPr/>
        </p:nvPicPr>
        <p:blipFill>
          <a:blip r:embed="rId3"/>
          <a:stretch>
            <a:fillRect/>
          </a:stretch>
        </p:blipFill>
        <p:spPr>
          <a:xfrm>
            <a:off x="6982124" y="1571879"/>
            <a:ext cx="3894455" cy="3408045"/>
          </a:xfrm>
          <a:prstGeom prst="rect">
            <a:avLst/>
          </a:prstGeom>
        </p:spPr>
      </p:pic>
    </p:spTree>
    <p:extLst>
      <p:ext uri="{BB962C8B-B14F-4D97-AF65-F5344CB8AC3E}">
        <p14:creationId xmlns:p14="http://schemas.microsoft.com/office/powerpoint/2010/main" val="1628201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32150"/>
            <a:ext cx="8761413" cy="706964"/>
          </a:xfrm>
        </p:spPr>
        <p:txBody>
          <a:bodyPr>
            <a:normAutofit/>
          </a:bodyPr>
          <a:lstStyle/>
          <a:p>
            <a:r>
              <a:rPr lang="en-US" sz="3600" b="1" dirty="0" smtClean="0">
                <a:solidFill>
                  <a:schemeClr val="tx1"/>
                </a:solidFill>
                <a:latin typeface="Times New Roman" panose="02020603050405020304" pitchFamily="18" charset="0"/>
                <a:cs typeface="Times New Roman" panose="02020603050405020304" pitchFamily="18" charset="0"/>
              </a:rPr>
              <a:t>CLASSIFICATION</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48473" y="1930565"/>
            <a:ext cx="9671164" cy="4066198"/>
          </a:xfrm>
        </p:spPr>
        <p:txBody>
          <a:bodyPr>
            <a:normAutofit/>
          </a:bodyPr>
          <a:lstStyle/>
          <a:p>
            <a:pPr algn="just">
              <a:lnSpc>
                <a:spcPct val="150000"/>
              </a:lnSpc>
              <a:buFont typeface="Wingdings"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a:t>
            </a:r>
            <a:r>
              <a:rPr lang="en-IN" sz="2000" dirty="0">
                <a:latin typeface="Times New Roman" pitchFamily="18" charset="0"/>
                <a:cs typeface="Times New Roman" pitchFamily="18" charset="0"/>
              </a:rPr>
              <a:t>Classification is a process related to categorization, the process in which ideas and objects are recognized, differentiated, and understood. </a:t>
            </a:r>
            <a:endParaRPr lang="en-IN" sz="2000" dirty="0" smtClean="0">
              <a:latin typeface="Times New Roman" pitchFamily="18" charset="0"/>
              <a:cs typeface="Times New Roman" pitchFamily="18" charset="0"/>
            </a:endParaRPr>
          </a:p>
          <a:p>
            <a:pPr algn="just">
              <a:lnSpc>
                <a:spcPct val="150000"/>
              </a:lnSpc>
              <a:buFont typeface="Wingdings" pitchFamily="2" charset="2"/>
              <a:buChar char="Ø"/>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In this </a:t>
            </a:r>
            <a:r>
              <a:rPr lang="en-IN" sz="2000" dirty="0" smtClean="0">
                <a:latin typeface="Times New Roman" pitchFamily="18" charset="0"/>
                <a:cs typeface="Times New Roman" pitchFamily="18" charset="0"/>
              </a:rPr>
              <a:t>the ML (KNN and Random Forest) regression algorithm </a:t>
            </a:r>
            <a:r>
              <a:rPr lang="en-IN" sz="2000" dirty="0">
                <a:latin typeface="Times New Roman" pitchFamily="18" charset="0"/>
                <a:cs typeface="Times New Roman" pitchFamily="18" charset="0"/>
              </a:rPr>
              <a:t>is used for </a:t>
            </a:r>
            <a:r>
              <a:rPr lang="en-IN" sz="2000" dirty="0" smtClean="0">
                <a:latin typeface="Times New Roman" pitchFamily="18" charset="0"/>
                <a:cs typeface="Times New Roman" pitchFamily="18" charset="0"/>
              </a:rPr>
              <a:t>predicting the googleplay app ratings.</a:t>
            </a:r>
            <a:endParaRPr lang="en-IN" sz="2000"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E54B49DE-414E-441B-800C-F0003D12BD16}" type="datetime1">
              <a:rPr lang="en-US" smtClean="0"/>
              <a:t>8/9/2021</a:t>
            </a:fld>
            <a:endParaRPr lang="en-US" dirty="0"/>
          </a:p>
        </p:txBody>
      </p:sp>
      <p:sp>
        <p:nvSpPr>
          <p:cNvPr id="5" name="Slide Number Placeholder 4"/>
          <p:cNvSpPr>
            <a:spLocks noGrp="1"/>
          </p:cNvSpPr>
          <p:nvPr>
            <p:ph type="sldNum" sz="quarter" idx="12"/>
          </p:nvPr>
        </p:nvSpPr>
        <p:spPr/>
        <p:txBody>
          <a:bodyPr>
            <a:normAutofit/>
          </a:bodyPr>
          <a:lstStyle/>
          <a:p>
            <a:fld id="{7DCB20AE-65C4-4F49-978F-B82EFE8D490C}" type="slidenum">
              <a:rPr lang="en-US" smtClean="0"/>
              <a:pPr/>
              <a:t>29</a:t>
            </a:fld>
            <a:endParaRPr lang="en-US" dirty="0"/>
          </a:p>
        </p:txBody>
      </p:sp>
    </p:spTree>
    <p:extLst>
      <p:ext uri="{BB962C8B-B14F-4D97-AF65-F5344CB8AC3E}">
        <p14:creationId xmlns:p14="http://schemas.microsoft.com/office/powerpoint/2010/main" val="104395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612" y="299141"/>
            <a:ext cx="10058400" cy="665018"/>
          </a:xfrm>
          <a:noFill/>
          <a:ln>
            <a:noFill/>
          </a:ln>
        </p:spPr>
        <p:style>
          <a:lnRef idx="2">
            <a:schemeClr val="dk1"/>
          </a:lnRef>
          <a:fillRef idx="1">
            <a:schemeClr val="lt1"/>
          </a:fillRef>
          <a:effectRef idx="0">
            <a:schemeClr val="dk1"/>
          </a:effectRef>
          <a:fontRef idx="minor">
            <a:schemeClr val="dk1"/>
          </a:fontRef>
        </p:style>
        <p:txBody>
          <a:bodyPr>
            <a:normAutofit/>
          </a:bodyPr>
          <a:lstStyle/>
          <a:p>
            <a:r>
              <a:rPr lang="en-IN" sz="3600" b="1" dirty="0" smtClean="0">
                <a:latin typeface="Times New Roman" panose="02020603050405020304" pitchFamily="18" charset="0"/>
                <a:cs typeface="Times New Roman" panose="02020603050405020304" pitchFamily="18" charset="0"/>
              </a:rPr>
              <a:t>ABSTRACT</a:t>
            </a:r>
            <a:endParaRPr lang="en-US" sz="3600" b="1" dirty="0">
              <a:ln w="900" cmpd="sng">
                <a:solidFill>
                  <a:schemeClr val="tx1"/>
                </a:solidFill>
                <a:prstDash val="solid"/>
              </a:l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030310"/>
            <a:ext cx="10115203" cy="5438752"/>
          </a:xfrm>
        </p:spPr>
        <p:txBody>
          <a:bodyPr>
            <a:noAutofit/>
          </a:bodyPr>
          <a:lstStyle/>
          <a:p>
            <a:pPr algn="just">
              <a:lnSpc>
                <a:spcPct val="150000"/>
              </a:lnSpc>
            </a:pPr>
            <a:r>
              <a:rPr lang="en-IN" sz="1800" dirty="0">
                <a:latin typeface="Times New Roman" pitchFamily="18" charset="0"/>
                <a:cs typeface="Times New Roman" pitchFamily="18" charset="0"/>
              </a:rPr>
              <a:t>Nowadays online reviews play a significant role in influencing the decision of consumers. Consumers show their experience and information about quality in their reviews. Online reviews typically consist of qualitative (text format) and quantitative (rating) formats</a:t>
            </a:r>
            <a:r>
              <a:rPr lang="en-IN" sz="1800" dirty="0" smtClean="0">
                <a:latin typeface="Times New Roman" pitchFamily="18" charset="0"/>
                <a:cs typeface="Times New Roman" pitchFamily="18" charset="0"/>
              </a:rPr>
              <a:t>.</a:t>
            </a:r>
          </a:p>
          <a:p>
            <a:pPr algn="just">
              <a:lnSpc>
                <a:spcPct val="150000"/>
              </a:lnSpc>
            </a:pPr>
            <a:r>
              <a:rPr lang="en-IN" sz="1800"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In the case of Google Play store fake numeric ratings can play a big role in the success of apps. People tend to believe that a high-star rating may be significantly attached with a good review. However, user star level rating information does not usually match with text format of review. </a:t>
            </a:r>
            <a:endParaRPr lang="en-IN" sz="1800" dirty="0" smtClean="0">
              <a:latin typeface="Times New Roman" pitchFamily="18" charset="0"/>
              <a:cs typeface="Times New Roman" pitchFamily="18" charset="0"/>
            </a:endParaRPr>
          </a:p>
          <a:p>
            <a:pPr algn="just">
              <a:lnSpc>
                <a:spcPct val="150000"/>
              </a:lnSpc>
            </a:pPr>
            <a:r>
              <a:rPr lang="en-IN" sz="1800" dirty="0" smtClean="0">
                <a:latin typeface="Times New Roman" pitchFamily="18" charset="0"/>
                <a:cs typeface="Times New Roman" pitchFamily="18" charset="0"/>
              </a:rPr>
              <a:t>Despite </a:t>
            </a:r>
            <a:r>
              <a:rPr lang="en-IN" sz="1800" dirty="0">
                <a:latin typeface="Times New Roman" pitchFamily="18" charset="0"/>
                <a:cs typeface="Times New Roman" pitchFamily="18" charset="0"/>
              </a:rPr>
              <a:t>many efforts to resolve this issue, Google Play Store is still facing this problem. Here, proposes a novel Google App numeric reviews &amp; ratings contradiction prediction framework using Machine Learning approaches. </a:t>
            </a:r>
            <a:endParaRPr lang="en-IN" sz="1800" dirty="0" smtClean="0">
              <a:latin typeface="Times New Roman" pitchFamily="18" charset="0"/>
              <a:cs typeface="Times New Roman" pitchFamily="18" charset="0"/>
            </a:endParaRPr>
          </a:p>
          <a:p>
            <a:pPr algn="just">
              <a:lnSpc>
                <a:spcPct val="150000"/>
              </a:lnSpc>
            </a:pPr>
            <a:r>
              <a:rPr lang="en-IN" sz="1800" dirty="0" smtClean="0">
                <a:latin typeface="Times New Roman" pitchFamily="18" charset="0"/>
                <a:cs typeface="Times New Roman" pitchFamily="18" charset="0"/>
              </a:rPr>
              <a:t>Star </a:t>
            </a:r>
            <a:r>
              <a:rPr lang="en-IN" sz="1800" dirty="0">
                <a:latin typeface="Times New Roman" pitchFamily="18" charset="0"/>
                <a:cs typeface="Times New Roman" pitchFamily="18" charset="0"/>
              </a:rPr>
              <a:t>ratings are predicted from text format of reviews after training Machine Learning models. </a:t>
            </a:r>
            <a:endParaRPr lang="en-IN" sz="1800" dirty="0" smtClean="0">
              <a:latin typeface="Times New Roman" pitchFamily="18" charset="0"/>
              <a:cs typeface="Times New Roman" pitchFamily="18" charset="0"/>
            </a:endParaRPr>
          </a:p>
          <a:p>
            <a:pPr algn="just">
              <a:lnSpc>
                <a:spcPct val="150000"/>
              </a:lnSpc>
            </a:pPr>
            <a:r>
              <a:rPr lang="en-IN" sz="1800" dirty="0" smtClean="0">
                <a:latin typeface="Times New Roman" pitchFamily="18" charset="0"/>
                <a:cs typeface="Times New Roman" pitchFamily="18" charset="0"/>
              </a:rPr>
              <a:t>Experimental </a:t>
            </a:r>
            <a:r>
              <a:rPr lang="en-IN" sz="1800" dirty="0">
                <a:latin typeface="Times New Roman" pitchFamily="18" charset="0"/>
                <a:cs typeface="Times New Roman" pitchFamily="18" charset="0"/>
              </a:rPr>
              <a:t>results demonstrate that based on actual user reviews the proposed framework significantly predicts unbiased star rating of app. </a:t>
            </a:r>
          </a:p>
        </p:txBody>
      </p:sp>
      <p:sp>
        <p:nvSpPr>
          <p:cNvPr id="5" name="Slide Number Placeholder 4"/>
          <p:cNvSpPr>
            <a:spLocks noGrp="1"/>
          </p:cNvSpPr>
          <p:nvPr>
            <p:ph type="sldNum" sz="quarter" idx="12"/>
          </p:nvPr>
        </p:nvSpPr>
        <p:spPr/>
        <p:txBody>
          <a:bodyPr>
            <a:normAutofit/>
          </a:bodyPr>
          <a:lstStyle/>
          <a:p>
            <a:fld id="{7DCB20AE-65C4-4F49-978F-B82EFE8D490C}" type="slidenum">
              <a:rPr lang="en-US" smtClean="0"/>
              <a:pPr/>
              <a:t>3</a:t>
            </a:fld>
            <a:endParaRPr lang="en-US" dirty="0"/>
          </a:p>
        </p:txBody>
      </p:sp>
    </p:spTree>
    <p:extLst>
      <p:ext uri="{BB962C8B-B14F-4D97-AF65-F5344CB8AC3E}">
        <p14:creationId xmlns:p14="http://schemas.microsoft.com/office/powerpoint/2010/main" val="8837155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5587" y="481276"/>
            <a:ext cx="8761413" cy="706964"/>
          </a:xfrm>
        </p:spPr>
        <p:txBody>
          <a:bodyPr>
            <a:normAutofit/>
          </a:bodyPr>
          <a:lstStyle/>
          <a:p>
            <a:r>
              <a:rPr lang="en-US" sz="3600" b="1" dirty="0" smtClean="0">
                <a:latin typeface="Times New Roman" panose="02020603050405020304" pitchFamily="18" charset="0"/>
                <a:cs typeface="Times New Roman" panose="02020603050405020304" pitchFamily="18" charset="0"/>
              </a:rPr>
              <a:t>PERFORMANCE EVALUATION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74044" y="1260714"/>
            <a:ext cx="9713694" cy="3824596"/>
          </a:xfrm>
        </p:spPr>
        <p:txBody>
          <a:bodyPr>
            <a:noAutofit/>
          </a:bodyPr>
          <a:lstStyle/>
          <a:p>
            <a:pPr marL="285750" indent="-285750" algn="just">
              <a:lnSpc>
                <a:spcPct val="150000"/>
              </a:lnSpc>
              <a:buFont typeface="Wingdings" pitchFamily="2" charset="2"/>
              <a:buChar char="Ø"/>
            </a:pPr>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Final Result will get generated based on the overall classification and prediction. </a:t>
            </a:r>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performance of this proposed approach is evaluated using some measures like,</a:t>
            </a:r>
          </a:p>
          <a:p>
            <a:pPr lvl="1" algn="just">
              <a:lnSpc>
                <a:spcPct val="150000"/>
              </a:lnSpc>
              <a:buFont typeface="Wingdings" pitchFamily="2" charset="2"/>
              <a:buChar char="ü"/>
            </a:pPr>
            <a:r>
              <a:rPr lang="en-IN" sz="2000" dirty="0" smtClean="0">
                <a:latin typeface="Times New Roman" pitchFamily="18" charset="0"/>
                <a:cs typeface="Times New Roman" pitchFamily="18" charset="0"/>
              </a:rPr>
              <a:t>Accuracy</a:t>
            </a:r>
            <a:endParaRPr lang="en-IN" sz="2000" dirty="0">
              <a:latin typeface="Times New Roman" pitchFamily="18" charset="0"/>
              <a:cs typeface="Times New Roman" pitchFamily="18" charset="0"/>
            </a:endParaRPr>
          </a:p>
          <a:p>
            <a:pPr lvl="1" algn="just">
              <a:lnSpc>
                <a:spcPct val="150000"/>
              </a:lnSpc>
              <a:buFont typeface="Wingdings" pitchFamily="2" charset="2"/>
              <a:buChar char="ü"/>
            </a:pPr>
            <a:r>
              <a:rPr lang="en-IN" sz="2000" dirty="0" smtClean="0">
                <a:latin typeface="Times New Roman" pitchFamily="18" charset="0"/>
                <a:cs typeface="Times New Roman" pitchFamily="18" charset="0"/>
              </a:rPr>
              <a:t>MAE</a:t>
            </a:r>
          </a:p>
          <a:p>
            <a:pPr lvl="1" algn="just">
              <a:lnSpc>
                <a:spcPct val="150000"/>
              </a:lnSpc>
              <a:buFont typeface="Wingdings" pitchFamily="2" charset="2"/>
              <a:buChar char="ü"/>
            </a:pPr>
            <a:r>
              <a:rPr lang="en-IN" sz="2000" dirty="0" smtClean="0">
                <a:latin typeface="Times New Roman" pitchFamily="18" charset="0"/>
                <a:cs typeface="Times New Roman" pitchFamily="18" charset="0"/>
              </a:rPr>
              <a:t>RMSE</a:t>
            </a:r>
          </a:p>
          <a:p>
            <a:pPr lvl="1" algn="just">
              <a:lnSpc>
                <a:spcPct val="150000"/>
              </a:lnSpc>
              <a:buFont typeface="Wingdings" pitchFamily="2" charset="2"/>
              <a:buChar char="ü"/>
            </a:pPr>
            <a:r>
              <a:rPr lang="en-IN" sz="2000" dirty="0" smtClean="0">
                <a:latin typeface="Times New Roman" pitchFamily="18" charset="0"/>
                <a:cs typeface="Times New Roman" pitchFamily="18" charset="0"/>
              </a:rPr>
              <a:t>R2-Score</a:t>
            </a:r>
            <a:endParaRPr lang="en-IN" sz="2000"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38E289DF-6647-4BE7-ACB6-4C5DCF33A389}" type="datetime1">
              <a:rPr lang="en-US" smtClean="0"/>
              <a:t>8/9/2021</a:t>
            </a:fld>
            <a:endParaRPr lang="en-US" dirty="0"/>
          </a:p>
        </p:txBody>
      </p:sp>
      <p:sp>
        <p:nvSpPr>
          <p:cNvPr id="5" name="Slide Number Placeholder 4"/>
          <p:cNvSpPr>
            <a:spLocks noGrp="1"/>
          </p:cNvSpPr>
          <p:nvPr>
            <p:ph type="sldNum" sz="quarter" idx="12"/>
          </p:nvPr>
        </p:nvSpPr>
        <p:spPr/>
        <p:txBody>
          <a:bodyPr>
            <a:normAutofit/>
          </a:bodyPr>
          <a:lstStyle/>
          <a:p>
            <a:fld id="{7DCB20AE-65C4-4F49-978F-B82EFE8D490C}" type="slidenum">
              <a:rPr lang="en-US" smtClean="0"/>
              <a:pPr/>
              <a:t>30</a:t>
            </a:fld>
            <a:endParaRPr lang="en-US" dirty="0"/>
          </a:p>
        </p:txBody>
      </p:sp>
    </p:spTree>
    <p:extLst>
      <p:ext uri="{BB962C8B-B14F-4D97-AF65-F5344CB8AC3E}">
        <p14:creationId xmlns:p14="http://schemas.microsoft.com/office/powerpoint/2010/main" val="17343197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96969C-9966-4906-9FC9-B7799EBE50BF}" type="datetime1">
              <a:rPr lang="en-US" smtClean="0"/>
              <a:t>8/9/2021</a:t>
            </a:fld>
            <a:endParaRPr lang="en-US" dirty="0"/>
          </a:p>
        </p:txBody>
      </p:sp>
      <p:sp>
        <p:nvSpPr>
          <p:cNvPr id="4" name="Slide Number Placeholder 3"/>
          <p:cNvSpPr>
            <a:spLocks noGrp="1"/>
          </p:cNvSpPr>
          <p:nvPr>
            <p:ph type="sldNum" sz="quarter" idx="12"/>
          </p:nvPr>
        </p:nvSpPr>
        <p:spPr/>
        <p:txBody>
          <a:bodyPr/>
          <a:lstStyle/>
          <a:p>
            <a:fld id="{7DCB20AE-65C4-4F49-978F-B82EFE8D490C}" type="slidenum">
              <a:rPr lang="en-US" smtClean="0"/>
              <a:pPr/>
              <a:t>31</a:t>
            </a:fld>
            <a:endParaRPr lang="en-US" dirty="0"/>
          </a:p>
        </p:txBody>
      </p:sp>
      <p:pic>
        <p:nvPicPr>
          <p:cNvPr id="5" name="Picture 4"/>
          <p:cNvPicPr/>
          <p:nvPr/>
        </p:nvPicPr>
        <p:blipFill>
          <a:blip r:embed="rId2"/>
          <a:stretch>
            <a:fillRect/>
          </a:stretch>
        </p:blipFill>
        <p:spPr>
          <a:xfrm>
            <a:off x="1243013" y="1847914"/>
            <a:ext cx="4835816" cy="2943025"/>
          </a:xfrm>
          <a:prstGeom prst="rect">
            <a:avLst/>
          </a:prstGeom>
        </p:spPr>
      </p:pic>
      <p:pic>
        <p:nvPicPr>
          <p:cNvPr id="6" name="Picture 5"/>
          <p:cNvPicPr/>
          <p:nvPr/>
        </p:nvPicPr>
        <p:blipFill>
          <a:blip r:embed="rId3"/>
          <a:stretch>
            <a:fillRect/>
          </a:stretch>
        </p:blipFill>
        <p:spPr>
          <a:xfrm>
            <a:off x="6636912" y="809907"/>
            <a:ext cx="3375660" cy="2509520"/>
          </a:xfrm>
          <a:prstGeom prst="rect">
            <a:avLst/>
          </a:prstGeom>
        </p:spPr>
      </p:pic>
      <p:pic>
        <p:nvPicPr>
          <p:cNvPr id="7" name="Picture 6"/>
          <p:cNvPicPr/>
          <p:nvPr/>
        </p:nvPicPr>
        <p:blipFill>
          <a:blip r:embed="rId4"/>
          <a:stretch>
            <a:fillRect/>
          </a:stretch>
        </p:blipFill>
        <p:spPr>
          <a:xfrm>
            <a:off x="6727255" y="3623653"/>
            <a:ext cx="3285317" cy="2429418"/>
          </a:xfrm>
          <a:prstGeom prst="rect">
            <a:avLst/>
          </a:prstGeom>
        </p:spPr>
      </p:pic>
    </p:spTree>
    <p:extLst>
      <p:ext uri="{BB962C8B-B14F-4D97-AF65-F5344CB8AC3E}">
        <p14:creationId xmlns:p14="http://schemas.microsoft.com/office/powerpoint/2010/main" val="39022315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4172" y="789708"/>
            <a:ext cx="9950334" cy="800101"/>
          </a:xfrm>
        </p:spPr>
        <p:txBody>
          <a:bodyPr>
            <a:normAutofit/>
          </a:bodyPr>
          <a:lstStyle/>
          <a:p>
            <a:r>
              <a:rPr lang="en-US" sz="3600" b="1" dirty="0" smtClean="0">
                <a:latin typeface="Times New Roman" panose="02020603050405020304" pitchFamily="18" charset="0"/>
                <a:cs typeface="Times New Roman" panose="02020603050405020304" pitchFamily="18" charset="0"/>
              </a:rPr>
              <a:t>SYSTEM REQUIREMENTS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05345" y="1845734"/>
            <a:ext cx="9950334" cy="4023360"/>
          </a:xfrm>
        </p:spPr>
        <p:txBody>
          <a:bodyPr>
            <a:normAutofit/>
          </a:bodyPr>
          <a:lstStyle/>
          <a:p>
            <a:pPr marL="0" indent="0" algn="just">
              <a:lnSpc>
                <a:spcPct val="150000"/>
              </a:lnSpc>
              <a:buNone/>
            </a:pPr>
            <a:r>
              <a:rPr lang="en-US" sz="2000" b="1" dirty="0">
                <a:solidFill>
                  <a:schemeClr val="tx1"/>
                </a:solidFill>
                <a:latin typeface="Times New Roman" panose="02020603050405020304" pitchFamily="18" charset="0"/>
                <a:cs typeface="Times New Roman" panose="02020603050405020304" pitchFamily="18" charset="0"/>
              </a:rPr>
              <a:t>Software Requirements </a:t>
            </a:r>
          </a:p>
          <a:p>
            <a:pPr algn="just">
              <a:lnSpc>
                <a:spcPct val="150000"/>
              </a:lnSpc>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Operating System                  </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  </a:t>
            </a:r>
            <a:r>
              <a:rPr lang="en-US" sz="2000" dirty="0">
                <a:solidFill>
                  <a:schemeClr val="tx1"/>
                </a:solidFill>
                <a:latin typeface="Times New Roman" panose="02020603050405020304" pitchFamily="18" charset="0"/>
                <a:cs typeface="Times New Roman" panose="02020603050405020304" pitchFamily="18" charset="0"/>
              </a:rPr>
              <a:t>Windows </a:t>
            </a:r>
            <a:r>
              <a:rPr lang="en-US" sz="2000" dirty="0">
                <a:latin typeface="Times New Roman" panose="02020603050405020304" pitchFamily="18" charset="0"/>
                <a:cs typeface="Times New Roman" panose="02020603050405020304" pitchFamily="18" charset="0"/>
              </a:rPr>
              <a:t>7</a:t>
            </a: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Language</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  </a:t>
            </a:r>
            <a:r>
              <a:rPr lang="en-US" sz="2000" dirty="0" smtClean="0">
                <a:latin typeface="Times New Roman" panose="02020603050405020304" pitchFamily="18" charset="0"/>
                <a:cs typeface="Times New Roman" panose="02020603050405020304" pitchFamily="18" charset="0"/>
              </a:rPr>
              <a:t>Python</a:t>
            </a: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IDE                   </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  </a:t>
            </a:r>
            <a:r>
              <a:rPr lang="en-US" sz="2000" dirty="0" smtClean="0">
                <a:latin typeface="Times New Roman" panose="02020603050405020304" pitchFamily="18" charset="0"/>
                <a:cs typeface="Times New Roman" panose="02020603050405020304" pitchFamily="18" charset="0"/>
              </a:rPr>
              <a:t>Anaconda – Spyder IDE</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57B5DAFD-5720-4A82-A719-C6BA182E224A}" type="datetime1">
              <a:rPr lang="en-US" smtClean="0"/>
              <a:t>8/9/2021</a:t>
            </a:fld>
            <a:endParaRPr lang="en-US" dirty="0"/>
          </a:p>
        </p:txBody>
      </p:sp>
      <p:sp>
        <p:nvSpPr>
          <p:cNvPr id="5" name="Slide Number Placeholder 4"/>
          <p:cNvSpPr>
            <a:spLocks noGrp="1"/>
          </p:cNvSpPr>
          <p:nvPr>
            <p:ph type="sldNum" sz="quarter" idx="12"/>
          </p:nvPr>
        </p:nvSpPr>
        <p:spPr/>
        <p:txBody>
          <a:bodyPr>
            <a:normAutofit/>
          </a:bodyPr>
          <a:lstStyle/>
          <a:p>
            <a:fld id="{7DCB20AE-65C4-4F49-978F-B82EFE8D490C}" type="slidenum">
              <a:rPr lang="en-US" smtClean="0"/>
              <a:pPr/>
              <a:t>32</a:t>
            </a:fld>
            <a:endParaRPr lang="en-US" dirty="0"/>
          </a:p>
        </p:txBody>
      </p:sp>
    </p:spTree>
    <p:extLst>
      <p:ext uri="{BB962C8B-B14F-4D97-AF65-F5344CB8AC3E}">
        <p14:creationId xmlns:p14="http://schemas.microsoft.com/office/powerpoint/2010/main" val="1984401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93618"/>
            <a:ext cx="10000726" cy="706582"/>
          </a:xfrm>
        </p:spPr>
        <p:txBody>
          <a:bodyPr>
            <a:normAutofit/>
          </a:bodyPr>
          <a:lstStyle/>
          <a:p>
            <a:r>
              <a:rPr lang="en-US" sz="3600" b="1" dirty="0" smtClean="0">
                <a:latin typeface="Times New Roman" panose="02020603050405020304" pitchFamily="18" charset="0"/>
                <a:cs typeface="Times New Roman" panose="02020603050405020304" pitchFamily="18" charset="0"/>
              </a:rPr>
              <a:t>SYSTEM REQUIREMENTS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27690" y="1926626"/>
            <a:ext cx="9927990" cy="4206733"/>
          </a:xfrm>
        </p:spPr>
        <p:txBody>
          <a:bodyPr>
            <a:normAutofit/>
          </a:bodyPr>
          <a:lstStyle/>
          <a:p>
            <a:pPr marL="0" indent="0" algn="just">
              <a:lnSpc>
                <a:spcPct val="150000"/>
              </a:lnSpc>
              <a:buNone/>
            </a:pPr>
            <a:r>
              <a:rPr lang="en-US" sz="2000" b="1" dirty="0">
                <a:solidFill>
                  <a:schemeClr val="tx1"/>
                </a:solidFill>
                <a:latin typeface="Times New Roman" panose="02020603050405020304" pitchFamily="18" charset="0"/>
                <a:cs typeface="Times New Roman" panose="02020603050405020304" pitchFamily="18" charset="0"/>
              </a:rPr>
              <a:t>Hardware Requirements </a:t>
            </a:r>
          </a:p>
          <a:p>
            <a:pPr lvl="0" algn="just">
              <a:lnSpc>
                <a:spcPct val="150000"/>
              </a:lnSpc>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Hard </a:t>
            </a:r>
            <a:r>
              <a:rPr lang="en-US" sz="2000" dirty="0">
                <a:solidFill>
                  <a:schemeClr val="tx1"/>
                </a:solidFill>
                <a:latin typeface="Times New Roman" panose="02020603050405020304" pitchFamily="18" charset="0"/>
                <a:cs typeface="Times New Roman" panose="02020603050405020304" pitchFamily="18" charset="0"/>
              </a:rPr>
              <a:t>Disk              </a:t>
            </a:r>
            <a:r>
              <a:rPr lang="en-US" sz="2000" dirty="0" smtClean="0">
                <a:solidFill>
                  <a:schemeClr val="tx1"/>
                </a:solidFill>
                <a:latin typeface="Times New Roman" panose="02020603050405020304" pitchFamily="18" charset="0"/>
                <a:cs typeface="Times New Roman" panose="02020603050405020304" pitchFamily="18" charset="0"/>
              </a:rPr>
              <a:t>	 :   1000 </a:t>
            </a:r>
            <a:r>
              <a:rPr lang="en-US" sz="2000" dirty="0">
                <a:solidFill>
                  <a:schemeClr val="tx1"/>
                </a:solidFill>
                <a:latin typeface="Times New Roman" panose="02020603050405020304" pitchFamily="18" charset="0"/>
                <a:cs typeface="Times New Roman" panose="02020603050405020304" pitchFamily="18" charset="0"/>
              </a:rPr>
              <a:t>GB</a:t>
            </a:r>
          </a:p>
          <a:p>
            <a:pPr lvl="0" algn="just">
              <a:lnSpc>
                <a:spcPct val="150000"/>
              </a:lnSpc>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Monitor</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   15 </a:t>
            </a:r>
            <a:r>
              <a:rPr lang="en-US" sz="2000" dirty="0">
                <a:solidFill>
                  <a:schemeClr val="tx1"/>
                </a:solidFill>
                <a:latin typeface="Times New Roman" panose="02020603050405020304" pitchFamily="18" charset="0"/>
                <a:cs typeface="Times New Roman" panose="02020603050405020304" pitchFamily="18" charset="0"/>
              </a:rPr>
              <a:t>VGA color</a:t>
            </a:r>
          </a:p>
          <a:p>
            <a:pPr lvl="0" algn="just">
              <a:lnSpc>
                <a:spcPct val="150000"/>
              </a:lnSpc>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Mouse</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   Microsoft.</a:t>
            </a:r>
            <a:endParaRPr lang="en-US" sz="2000" dirty="0">
              <a:solidFill>
                <a:schemeClr val="tx1"/>
              </a:solidFill>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Keyboard</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   </a:t>
            </a:r>
            <a:r>
              <a:rPr lang="en-US" sz="2000" dirty="0">
                <a:solidFill>
                  <a:schemeClr val="tx1"/>
                </a:solidFill>
                <a:latin typeface="Times New Roman" panose="02020603050405020304" pitchFamily="18" charset="0"/>
                <a:cs typeface="Times New Roman" panose="02020603050405020304" pitchFamily="18" charset="0"/>
              </a:rPr>
              <a:t>110 keys enhanced</a:t>
            </a:r>
          </a:p>
          <a:p>
            <a:pPr lvl="0" algn="just">
              <a:lnSpc>
                <a:spcPct val="150000"/>
              </a:lnSpc>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RAM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4GB</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91017040-6C5A-48C7-BFC7-140301128D0C}" type="datetime1">
              <a:rPr lang="en-US" smtClean="0"/>
              <a:t>8/9/2021</a:t>
            </a:fld>
            <a:endParaRPr lang="en-US" dirty="0"/>
          </a:p>
        </p:txBody>
      </p:sp>
      <p:sp>
        <p:nvSpPr>
          <p:cNvPr id="5" name="Slide Number Placeholder 4"/>
          <p:cNvSpPr>
            <a:spLocks noGrp="1"/>
          </p:cNvSpPr>
          <p:nvPr>
            <p:ph type="sldNum" sz="quarter" idx="12"/>
          </p:nvPr>
        </p:nvSpPr>
        <p:spPr/>
        <p:txBody>
          <a:bodyPr>
            <a:normAutofit/>
          </a:bodyPr>
          <a:lstStyle/>
          <a:p>
            <a:fld id="{7DCB20AE-65C4-4F49-978F-B82EFE8D490C}" type="slidenum">
              <a:rPr lang="en-US" smtClean="0"/>
              <a:pPr/>
              <a:t>33</a:t>
            </a:fld>
            <a:endParaRPr lang="en-US" dirty="0"/>
          </a:p>
        </p:txBody>
      </p:sp>
    </p:spTree>
    <p:extLst>
      <p:ext uri="{BB962C8B-B14F-4D97-AF65-F5344CB8AC3E}">
        <p14:creationId xmlns:p14="http://schemas.microsoft.com/office/powerpoint/2010/main" val="2603486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467" y="2607016"/>
            <a:ext cx="6218865" cy="1507067"/>
          </a:xfrm>
        </p:spPr>
        <p:txBody>
          <a:bodyPr>
            <a:normAutofit/>
          </a:bodyPr>
          <a:lstStyle/>
          <a:p>
            <a:r>
              <a:rPr lang="en-US" sz="4000" b="1" dirty="0" smtClean="0">
                <a:ln w="10541" cmpd="sng">
                  <a:solidFill>
                    <a:schemeClr val="tx1"/>
                  </a:solidFill>
                  <a:prstDash val="solid"/>
                </a:ln>
                <a:effectLst/>
                <a:latin typeface="Times New Roman" panose="02020603050405020304" pitchFamily="18" charset="0"/>
                <a:cs typeface="Times New Roman" panose="02020603050405020304" pitchFamily="18" charset="0"/>
              </a:rPr>
              <a:t>LITERATURE SURVEY</a:t>
            </a:r>
            <a:endParaRPr lang="en-IN" sz="4000" b="1" dirty="0">
              <a:ln w="10541" cmpd="sng">
                <a:solidFill>
                  <a:schemeClr val="tx1"/>
                </a:solidFill>
                <a:prstDash val="solid"/>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58273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549303040"/>
              </p:ext>
            </p:extLst>
          </p:nvPr>
        </p:nvGraphicFramePr>
        <p:xfrm>
          <a:off x="476517" y="423450"/>
          <a:ext cx="11346288" cy="6041744"/>
        </p:xfrm>
        <a:graphic>
          <a:graphicData uri="http://schemas.openxmlformats.org/drawingml/2006/table">
            <a:tbl>
              <a:tblPr firstRow="1" bandRow="1">
                <a:tableStyleId>{5C22544A-7EE6-4342-B048-85BDC9FD1C3A}</a:tableStyleId>
              </a:tblPr>
              <a:tblGrid>
                <a:gridCol w="1891048"/>
                <a:gridCol w="1135489"/>
                <a:gridCol w="1532585"/>
                <a:gridCol w="3005070"/>
                <a:gridCol w="1891048"/>
                <a:gridCol w="1891048"/>
              </a:tblGrid>
              <a:tr h="651189">
                <a:tc>
                  <a:txBody>
                    <a:bodyPr/>
                    <a:lstStyle/>
                    <a:p>
                      <a:pPr algn="ctr"/>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Year</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Author</a:t>
                      </a:r>
                    </a:p>
                    <a:p>
                      <a:pPr algn="ctr"/>
                      <a:endParaRPr lang="en-US" dirty="0"/>
                    </a:p>
                  </a:txBody>
                  <a:tcPr/>
                </a:tc>
                <a:tc>
                  <a:txBody>
                    <a:bodyPr/>
                    <a:lstStyle/>
                    <a:p>
                      <a:pPr algn="ctr"/>
                      <a:r>
                        <a:rPr lang="en-US" dirty="0" smtClean="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Advantages</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a:txBody>
                  <a:tcPr/>
                </a:tc>
              </a:tr>
              <a:tr h="5390555">
                <a:tc>
                  <a:txBody>
                    <a:bodyPr/>
                    <a:lstStyle/>
                    <a:p>
                      <a:pPr algn="l">
                        <a:lnSpc>
                          <a:spcPct val="150000"/>
                        </a:lnSpc>
                      </a:pPr>
                      <a:r>
                        <a:rPr lang="en-IN" sz="1800" b="0" kern="1200" dirty="0" smtClean="0">
                          <a:solidFill>
                            <a:schemeClr val="dk1"/>
                          </a:solidFill>
                          <a:effectLst/>
                          <a:latin typeface="Times New Roman" pitchFamily="18" charset="0"/>
                          <a:ea typeface="+mn-ea"/>
                          <a:cs typeface="Times New Roman" pitchFamily="18" charset="0"/>
                        </a:rPr>
                        <a:t>Correlation of benign incidental findings seen on whole-body pet-</a:t>
                      </a:r>
                      <a:r>
                        <a:rPr lang="en-IN" sz="1800" b="0" kern="1200" dirty="0" err="1" smtClean="0">
                          <a:solidFill>
                            <a:schemeClr val="dk1"/>
                          </a:solidFill>
                          <a:effectLst/>
                          <a:latin typeface="Times New Roman" pitchFamily="18" charset="0"/>
                          <a:ea typeface="+mn-ea"/>
                          <a:cs typeface="Times New Roman" pitchFamily="18" charset="0"/>
                        </a:rPr>
                        <a:t>ct</a:t>
                      </a:r>
                      <a:r>
                        <a:rPr lang="en-IN" sz="1800" b="0" kern="1200" dirty="0" smtClean="0">
                          <a:solidFill>
                            <a:schemeClr val="dk1"/>
                          </a:solidFill>
                          <a:effectLst/>
                          <a:latin typeface="Times New Roman" pitchFamily="18" charset="0"/>
                          <a:ea typeface="+mn-ea"/>
                          <a:cs typeface="Times New Roman" pitchFamily="18" charset="0"/>
                        </a:rPr>
                        <a:t> with knee </a:t>
                      </a:r>
                      <a:r>
                        <a:rPr lang="en-IN" sz="1800" b="0" kern="1200" dirty="0" err="1" smtClean="0">
                          <a:solidFill>
                            <a:schemeClr val="dk1"/>
                          </a:solidFill>
                          <a:effectLst/>
                          <a:latin typeface="Times New Roman" pitchFamily="18" charset="0"/>
                          <a:ea typeface="+mn-ea"/>
                          <a:cs typeface="Times New Roman" pitchFamily="18" charset="0"/>
                        </a:rPr>
                        <a:t>mri</a:t>
                      </a:r>
                      <a:r>
                        <a:rPr lang="en-IN" sz="1800" b="0" kern="1200" dirty="0" smtClean="0">
                          <a:solidFill>
                            <a:schemeClr val="dk1"/>
                          </a:solidFill>
                          <a:effectLst/>
                          <a:latin typeface="Times New Roman" pitchFamily="18" charset="0"/>
                          <a:ea typeface="+mn-ea"/>
                          <a:cs typeface="Times New Roman" pitchFamily="18" charset="0"/>
                        </a:rPr>
                        <a:t>: patterns of 18f-fdg avidity, intra-articular pathology, and bone marrow </a:t>
                      </a:r>
                      <a:r>
                        <a:rPr lang="en-IN" sz="1800" b="0" kern="1200" dirty="0" err="1" smtClean="0">
                          <a:solidFill>
                            <a:schemeClr val="dk1"/>
                          </a:solidFill>
                          <a:effectLst/>
                          <a:latin typeface="Times New Roman" pitchFamily="18" charset="0"/>
                          <a:ea typeface="+mn-ea"/>
                          <a:cs typeface="Times New Roman" pitchFamily="18" charset="0"/>
                        </a:rPr>
                        <a:t>edema</a:t>
                      </a:r>
                      <a:r>
                        <a:rPr lang="en-IN" sz="1800" b="0" kern="1200" dirty="0" smtClean="0">
                          <a:solidFill>
                            <a:schemeClr val="dk1"/>
                          </a:solidFill>
                          <a:effectLst/>
                          <a:latin typeface="Times New Roman" pitchFamily="18" charset="0"/>
                          <a:ea typeface="+mn-ea"/>
                          <a:cs typeface="Times New Roman" pitchFamily="18" charset="0"/>
                        </a:rPr>
                        <a:t> lesions</a:t>
                      </a:r>
                      <a:endParaRPr lang="en-US" sz="1800" b="0" dirty="0">
                        <a:latin typeface="Times New Roman" panose="02020603050405020304" pitchFamily="18" charset="0"/>
                        <a:cs typeface="Times New Roman" panose="02020603050405020304" pitchFamily="18" charset="0"/>
                      </a:endParaRPr>
                    </a:p>
                  </a:txBody>
                  <a:tcPr/>
                </a:tc>
                <a:tc>
                  <a:txBody>
                    <a:bodyPr/>
                    <a:lstStyle/>
                    <a:p>
                      <a:pPr algn="l">
                        <a:lnSpc>
                          <a:spcPct val="150000"/>
                        </a:lnSpc>
                      </a:pPr>
                      <a:r>
                        <a:rPr lang="en-US" sz="1800" b="0" dirty="0" smtClean="0">
                          <a:latin typeface="Times New Roman" panose="02020603050405020304" pitchFamily="18" charset="0"/>
                          <a:cs typeface="Times New Roman" panose="02020603050405020304" pitchFamily="18" charset="0"/>
                        </a:rPr>
                        <a:t>2018</a:t>
                      </a:r>
                      <a:endParaRPr lang="en-US" sz="1800" b="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IN" sz="1800" b="0" kern="1200" dirty="0" smtClean="0">
                          <a:solidFill>
                            <a:schemeClr val="dk1"/>
                          </a:solidFill>
                          <a:effectLst/>
                          <a:latin typeface="Times New Roman" pitchFamily="18" charset="0"/>
                          <a:ea typeface="+mn-ea"/>
                          <a:cs typeface="Times New Roman" pitchFamily="18" charset="0"/>
                        </a:rPr>
                        <a:t>C. J. Burke, W. R. Walter, S. </a:t>
                      </a:r>
                      <a:r>
                        <a:rPr lang="en-IN" sz="1800" b="0" kern="1200" dirty="0" err="1" smtClean="0">
                          <a:solidFill>
                            <a:schemeClr val="dk1"/>
                          </a:solidFill>
                          <a:effectLst/>
                          <a:latin typeface="Times New Roman" pitchFamily="18" charset="0"/>
                          <a:ea typeface="+mn-ea"/>
                          <a:cs typeface="Times New Roman" pitchFamily="18" charset="0"/>
                        </a:rPr>
                        <a:t>Gaddam</a:t>
                      </a:r>
                      <a:r>
                        <a:rPr lang="en-IN" sz="1800" b="0" kern="1200" dirty="0" smtClean="0">
                          <a:solidFill>
                            <a:schemeClr val="dk1"/>
                          </a:solidFill>
                          <a:effectLst/>
                          <a:latin typeface="Times New Roman" pitchFamily="18" charset="0"/>
                          <a:ea typeface="+mn-ea"/>
                          <a:cs typeface="Times New Roman" pitchFamily="18" charset="0"/>
                        </a:rPr>
                        <a:t>, H. Pham, J. S. Babb, J. Sanger, and F. </a:t>
                      </a:r>
                      <a:r>
                        <a:rPr lang="en-IN" sz="1800" b="0" kern="1200" dirty="0" err="1" smtClean="0">
                          <a:solidFill>
                            <a:schemeClr val="dk1"/>
                          </a:solidFill>
                          <a:effectLst/>
                          <a:latin typeface="Times New Roman" pitchFamily="18" charset="0"/>
                          <a:ea typeface="+mn-ea"/>
                          <a:cs typeface="Times New Roman" pitchFamily="18" charset="0"/>
                        </a:rPr>
                        <a:t>Ponzo</a:t>
                      </a:r>
                      <a:endParaRPr lang="en-IN" sz="1800" b="0" kern="1200" dirty="0" smtClean="0">
                        <a:solidFill>
                          <a:schemeClr val="dk1"/>
                        </a:solidFill>
                        <a:effectLst/>
                        <a:latin typeface="Times New Roman" pitchFamily="18" charset="0"/>
                        <a:ea typeface="+mn-ea"/>
                        <a:cs typeface="Times New Roman" pitchFamily="18" charset="0"/>
                      </a:endParaRPr>
                    </a:p>
                    <a:p>
                      <a:pPr algn="l">
                        <a:lnSpc>
                          <a:spcPct val="150000"/>
                        </a:lnSpc>
                      </a:pPr>
                      <a:endParaRPr lang="en-US" sz="1800" b="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1800" b="0" kern="1200" dirty="0" smtClean="0">
                          <a:solidFill>
                            <a:schemeClr val="dk1"/>
                          </a:solidFill>
                          <a:effectLst/>
                          <a:latin typeface="Times New Roman" pitchFamily="18" charset="0"/>
                          <a:ea typeface="+mn-ea"/>
                          <a:cs typeface="Times New Roman" pitchFamily="18" charset="0"/>
                        </a:rPr>
                        <a:t>Objectives To correlate patterns of 18F-FDG uptake on whole-body PET-CT with MR findings and compare the degree of FDG activity between symptomatic and asymptomatic knees. Materials and methods Retrospective database query was performed using codes for knee MRI as well as whole-body PET-CT.</a:t>
                      </a:r>
                      <a:endParaRPr lang="en-US" sz="1800" b="0" dirty="0">
                        <a:latin typeface="Times New Roman" panose="02020603050405020304" pitchFamily="18" charset="0"/>
                        <a:cs typeface="Times New Roman" panose="02020603050405020304" pitchFamily="18" charset="0"/>
                      </a:endParaRPr>
                    </a:p>
                  </a:txBody>
                  <a:tcPr/>
                </a:tc>
                <a:tc>
                  <a:txBody>
                    <a:bodyPr/>
                    <a:lstStyle/>
                    <a:p>
                      <a:pPr algn="l">
                        <a:lnSpc>
                          <a:spcPct val="150000"/>
                        </a:lnSpc>
                      </a:pPr>
                      <a:r>
                        <a:rPr kumimoji="0" lang="en-IN" sz="1800" b="0" kern="1200" dirty="0" smtClean="0">
                          <a:solidFill>
                            <a:schemeClr val="dk1"/>
                          </a:solidFill>
                          <a:effectLst/>
                          <a:latin typeface="Times New Roman" pitchFamily="18" charset="0"/>
                          <a:ea typeface="+mn-ea"/>
                          <a:cs typeface="Times New Roman" pitchFamily="18" charset="0"/>
                        </a:rPr>
                        <a:t>The proposed system improves the overall system performance as well as provides easy scalability.</a:t>
                      </a:r>
                    </a:p>
                    <a:p>
                      <a:pPr marL="0" marR="0" lvl="0" indent="0" algn="l" defTabSz="457200" rtl="0" eaLnBrk="1" fontAlgn="auto" latinLnBrk="0" hangingPunct="1">
                        <a:lnSpc>
                          <a:spcPct val="150000"/>
                        </a:lnSpc>
                        <a:spcBef>
                          <a:spcPts val="0"/>
                        </a:spcBef>
                        <a:spcAft>
                          <a:spcPts val="0"/>
                        </a:spcAft>
                        <a:buClrTx/>
                        <a:buSzTx/>
                        <a:buFontTx/>
                        <a:buNone/>
                        <a:tabLst/>
                        <a:defRPr/>
                      </a:pPr>
                      <a:endParaRPr lang="en-US"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l">
                        <a:lnSpc>
                          <a:spcPct val="150000"/>
                        </a:lnSpc>
                      </a:pPr>
                      <a:r>
                        <a:rPr kumimoji="0" lang="en-IN" sz="1800" b="0" kern="1200" dirty="0" smtClean="0">
                          <a:solidFill>
                            <a:schemeClr val="dk1"/>
                          </a:solidFill>
                          <a:effectLst/>
                          <a:latin typeface="Times New Roman" pitchFamily="18" charset="0"/>
                          <a:ea typeface="+mn-ea"/>
                          <a:cs typeface="Times New Roman" pitchFamily="18" charset="0"/>
                        </a:rPr>
                        <a:t>Less Effective.</a:t>
                      </a:r>
                    </a:p>
                    <a:p>
                      <a:pPr algn="l">
                        <a:lnSpc>
                          <a:spcPct val="150000"/>
                        </a:lnSpc>
                      </a:pPr>
                      <a:endParaRPr lang="en-US" sz="1800"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5985682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859347368"/>
              </p:ext>
            </p:extLst>
          </p:nvPr>
        </p:nvGraphicFramePr>
        <p:xfrm>
          <a:off x="476517" y="423451"/>
          <a:ext cx="11346288" cy="6255594"/>
        </p:xfrm>
        <a:graphic>
          <a:graphicData uri="http://schemas.openxmlformats.org/drawingml/2006/table">
            <a:tbl>
              <a:tblPr firstRow="1" bandRow="1">
                <a:tableStyleId>{5C22544A-7EE6-4342-B048-85BDC9FD1C3A}</a:tableStyleId>
              </a:tblPr>
              <a:tblGrid>
                <a:gridCol w="1891048"/>
                <a:gridCol w="1135489"/>
                <a:gridCol w="1532585"/>
                <a:gridCol w="3005070"/>
                <a:gridCol w="1891048"/>
                <a:gridCol w="1891048"/>
              </a:tblGrid>
              <a:tr h="619412">
                <a:tc>
                  <a:txBody>
                    <a:bodyPr/>
                    <a:lstStyle/>
                    <a:p>
                      <a:pPr algn="ctr"/>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Year</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Author</a:t>
                      </a:r>
                    </a:p>
                    <a:p>
                      <a:pPr algn="ctr"/>
                      <a:endParaRPr lang="en-US" dirty="0"/>
                    </a:p>
                  </a:txBody>
                  <a:tcPr/>
                </a:tc>
                <a:tc>
                  <a:txBody>
                    <a:bodyPr/>
                    <a:lstStyle/>
                    <a:p>
                      <a:pPr algn="ctr"/>
                      <a:r>
                        <a:rPr lang="en-US" dirty="0" smtClean="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Advantages</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a:txBody>
                  <a:tcPr/>
                </a:tc>
              </a:tr>
              <a:tr h="5615514">
                <a:tc>
                  <a:txBody>
                    <a:bodyPr/>
                    <a:lstStyle/>
                    <a:p>
                      <a:pPr algn="just">
                        <a:lnSpc>
                          <a:spcPct val="150000"/>
                        </a:lnSpc>
                      </a:pPr>
                      <a:r>
                        <a:rPr lang="en-IN" sz="1800" kern="1200" dirty="0" smtClean="0">
                          <a:solidFill>
                            <a:schemeClr val="dk1"/>
                          </a:solidFill>
                          <a:effectLst/>
                          <a:latin typeface="Times New Roman" pitchFamily="18" charset="0"/>
                          <a:ea typeface="+mn-ea"/>
                          <a:cs typeface="Times New Roman" pitchFamily="18" charset="0"/>
                        </a:rPr>
                        <a:t>Introduction to machine learning: k-nearest </a:t>
                      </a:r>
                      <a:r>
                        <a:rPr lang="en-IN" sz="1800" kern="1200" dirty="0" err="1" smtClean="0">
                          <a:solidFill>
                            <a:schemeClr val="dk1"/>
                          </a:solidFill>
                          <a:effectLst/>
                          <a:latin typeface="Times New Roman" pitchFamily="18" charset="0"/>
                          <a:ea typeface="+mn-ea"/>
                          <a:cs typeface="Times New Roman" pitchFamily="18" charset="0"/>
                        </a:rPr>
                        <a:t>neighbors</a:t>
                      </a:r>
                      <a:endParaRPr lang="en-US" sz="18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800" dirty="0" smtClean="0">
                          <a:latin typeface="Times New Roman" panose="02020603050405020304" pitchFamily="18" charset="0"/>
                          <a:cs typeface="Times New Roman" panose="02020603050405020304" pitchFamily="18" charset="0"/>
                        </a:rPr>
                        <a:t>2016</a:t>
                      </a:r>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IN" sz="1800" b="0" kern="1200" dirty="0" smtClean="0">
                          <a:solidFill>
                            <a:schemeClr val="dk1"/>
                          </a:solidFill>
                          <a:effectLst/>
                          <a:latin typeface="Times New Roman" pitchFamily="18" charset="0"/>
                          <a:ea typeface="+mn-ea"/>
                          <a:cs typeface="Times New Roman" pitchFamily="18" charset="0"/>
                        </a:rPr>
                        <a:t>Z. Zhang</a:t>
                      </a:r>
                      <a:endParaRPr lang="en-US" sz="18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IN" sz="1800" kern="1200" dirty="0" smtClean="0">
                          <a:solidFill>
                            <a:schemeClr val="dk1"/>
                          </a:solidFill>
                          <a:effectLst/>
                          <a:latin typeface="Times New Roman" pitchFamily="18" charset="0"/>
                          <a:ea typeface="+mn-ea"/>
                          <a:cs typeface="Times New Roman" pitchFamily="18" charset="0"/>
                        </a:rPr>
                        <a:t>Machine learning techniques have been widely used in many scientific fields, but its use in medical literature is limited partly because of technical difficulties. k-nearest </a:t>
                      </a:r>
                      <a:r>
                        <a:rPr lang="en-IN" sz="1800" kern="1200" dirty="0" err="1" smtClean="0">
                          <a:solidFill>
                            <a:schemeClr val="dk1"/>
                          </a:solidFill>
                          <a:effectLst/>
                          <a:latin typeface="Times New Roman" pitchFamily="18" charset="0"/>
                          <a:ea typeface="+mn-ea"/>
                          <a:cs typeface="Times New Roman" pitchFamily="18" charset="0"/>
                        </a:rPr>
                        <a:t>neighbors</a:t>
                      </a:r>
                      <a:r>
                        <a:rPr lang="en-IN" sz="1800" kern="1200" dirty="0" smtClean="0">
                          <a:solidFill>
                            <a:schemeClr val="dk1"/>
                          </a:solidFill>
                          <a:effectLst/>
                          <a:latin typeface="Times New Roman" pitchFamily="18" charset="0"/>
                          <a:ea typeface="+mn-ea"/>
                          <a:cs typeface="Times New Roman" pitchFamily="18" charset="0"/>
                        </a:rPr>
                        <a:t> (</a:t>
                      </a:r>
                      <a:r>
                        <a:rPr lang="en-IN" sz="1800" kern="1200" dirty="0" err="1" smtClean="0">
                          <a:solidFill>
                            <a:schemeClr val="dk1"/>
                          </a:solidFill>
                          <a:effectLst/>
                          <a:latin typeface="Times New Roman" pitchFamily="18" charset="0"/>
                          <a:ea typeface="+mn-ea"/>
                          <a:cs typeface="Times New Roman" pitchFamily="18" charset="0"/>
                        </a:rPr>
                        <a:t>kNN</a:t>
                      </a:r>
                      <a:r>
                        <a:rPr lang="en-IN" sz="1800" kern="1200" dirty="0" smtClean="0">
                          <a:solidFill>
                            <a:schemeClr val="dk1"/>
                          </a:solidFill>
                          <a:effectLst/>
                          <a:latin typeface="Times New Roman" pitchFamily="18" charset="0"/>
                          <a:ea typeface="+mn-ea"/>
                          <a:cs typeface="Times New Roman" pitchFamily="18" charset="0"/>
                        </a:rPr>
                        <a:t>) is a simple method of machine learning. </a:t>
                      </a:r>
                      <a:endParaRPr lang="en-US" sz="1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kumimoji="0" lang="en-IN" sz="1800" kern="1200" dirty="0" smtClean="0">
                          <a:solidFill>
                            <a:schemeClr val="dk1"/>
                          </a:solidFill>
                          <a:effectLst/>
                          <a:latin typeface="Times New Roman" pitchFamily="18" charset="0"/>
                          <a:ea typeface="+mn-ea"/>
                          <a:cs typeface="Times New Roman" pitchFamily="18" charset="0"/>
                        </a:rPr>
                        <a:t>High performance and accuracy.</a:t>
                      </a:r>
                      <a:endParaRPr lang="en-US" sz="180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kumimoji="0" lang="en-IN" sz="1800" kern="1200" dirty="0" smtClean="0">
                          <a:solidFill>
                            <a:schemeClr val="dk1"/>
                          </a:solidFill>
                          <a:effectLst/>
                          <a:latin typeface="Times New Roman" pitchFamily="18" charset="0"/>
                          <a:ea typeface="+mn-ea"/>
                          <a:cs typeface="Times New Roman" pitchFamily="18" charset="0"/>
                        </a:rPr>
                        <a:t>It is having some scalability problem.</a:t>
                      </a:r>
                    </a:p>
                    <a:p>
                      <a:pPr algn="just">
                        <a:lnSpc>
                          <a:spcPct val="150000"/>
                        </a:lnSpc>
                      </a:pP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205880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308071830"/>
              </p:ext>
            </p:extLst>
          </p:nvPr>
        </p:nvGraphicFramePr>
        <p:xfrm>
          <a:off x="540911" y="462087"/>
          <a:ext cx="11346288" cy="6041744"/>
        </p:xfrm>
        <a:graphic>
          <a:graphicData uri="http://schemas.openxmlformats.org/drawingml/2006/table">
            <a:tbl>
              <a:tblPr firstRow="1" bandRow="1">
                <a:tableStyleId>{5C22544A-7EE6-4342-B048-85BDC9FD1C3A}</a:tableStyleId>
              </a:tblPr>
              <a:tblGrid>
                <a:gridCol w="1891048"/>
                <a:gridCol w="1135489"/>
                <a:gridCol w="1532585"/>
                <a:gridCol w="3005070"/>
                <a:gridCol w="1891048"/>
                <a:gridCol w="1891048"/>
              </a:tblGrid>
              <a:tr h="651189">
                <a:tc>
                  <a:txBody>
                    <a:bodyPr/>
                    <a:lstStyle/>
                    <a:p>
                      <a:pPr algn="ctr"/>
                      <a:r>
                        <a:rPr lang="en-US" b="0" dirty="0" smtClean="0">
                          <a:latin typeface="Times New Roman" panose="02020603050405020304" pitchFamily="18" charset="0"/>
                          <a:cs typeface="Times New Roman" panose="02020603050405020304" pitchFamily="18" charset="0"/>
                        </a:rPr>
                        <a:t>Title</a:t>
                      </a:r>
                      <a:endParaRPr lang="en-US" b="0" dirty="0">
                        <a:latin typeface="Times New Roman" panose="02020603050405020304" pitchFamily="18" charset="0"/>
                        <a:cs typeface="Times New Roman" panose="02020603050405020304" pitchFamily="18" charset="0"/>
                      </a:endParaRPr>
                    </a:p>
                  </a:txBody>
                  <a:tcPr/>
                </a:tc>
                <a:tc>
                  <a:txBody>
                    <a:bodyPr/>
                    <a:lstStyle/>
                    <a:p>
                      <a:pPr algn="ctr"/>
                      <a:r>
                        <a:rPr lang="en-US" b="0" dirty="0" smtClean="0">
                          <a:latin typeface="Times New Roman" panose="02020603050405020304" pitchFamily="18" charset="0"/>
                          <a:cs typeface="Times New Roman" panose="02020603050405020304" pitchFamily="18" charset="0"/>
                        </a:rPr>
                        <a:t>Year</a:t>
                      </a:r>
                      <a:endParaRPr lang="en-US" b="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0" dirty="0" smtClean="0">
                          <a:latin typeface="Times New Roman" panose="02020603050405020304" pitchFamily="18" charset="0"/>
                          <a:cs typeface="Times New Roman" panose="02020603050405020304" pitchFamily="18" charset="0"/>
                        </a:rPr>
                        <a:t>Author</a:t>
                      </a:r>
                    </a:p>
                    <a:p>
                      <a:pPr algn="ctr"/>
                      <a:endParaRPr lang="en-US" b="0" dirty="0"/>
                    </a:p>
                  </a:txBody>
                  <a:tcPr/>
                </a:tc>
                <a:tc>
                  <a:txBody>
                    <a:bodyPr/>
                    <a:lstStyle/>
                    <a:p>
                      <a:pPr algn="ctr"/>
                      <a:r>
                        <a:rPr lang="en-US" b="0" dirty="0" smtClean="0">
                          <a:latin typeface="Times New Roman" panose="02020603050405020304" pitchFamily="18" charset="0"/>
                          <a:cs typeface="Times New Roman" panose="02020603050405020304" pitchFamily="18" charset="0"/>
                        </a:rPr>
                        <a:t>Methodology</a:t>
                      </a:r>
                      <a:endParaRPr lang="en-US" b="0" dirty="0">
                        <a:latin typeface="Times New Roman" panose="02020603050405020304" pitchFamily="18" charset="0"/>
                        <a:cs typeface="Times New Roman" panose="02020603050405020304" pitchFamily="18" charset="0"/>
                      </a:endParaRPr>
                    </a:p>
                  </a:txBody>
                  <a:tcPr/>
                </a:tc>
                <a:tc>
                  <a:txBody>
                    <a:bodyPr/>
                    <a:lstStyle/>
                    <a:p>
                      <a:pPr algn="ctr"/>
                      <a:r>
                        <a:rPr lang="en-US" b="0" dirty="0" smtClean="0">
                          <a:latin typeface="Times New Roman" panose="02020603050405020304" pitchFamily="18" charset="0"/>
                          <a:cs typeface="Times New Roman" panose="02020603050405020304" pitchFamily="18" charset="0"/>
                        </a:rPr>
                        <a:t>Advantages</a:t>
                      </a:r>
                      <a:endParaRPr lang="en-US" b="0" dirty="0">
                        <a:latin typeface="Times New Roman" panose="02020603050405020304" pitchFamily="18" charset="0"/>
                        <a:cs typeface="Times New Roman" panose="02020603050405020304" pitchFamily="18" charset="0"/>
                      </a:endParaRPr>
                    </a:p>
                  </a:txBody>
                  <a:tcPr/>
                </a:tc>
                <a:tc>
                  <a:txBody>
                    <a:bodyPr/>
                    <a:lstStyle/>
                    <a:p>
                      <a:pPr algn="ctr"/>
                      <a:r>
                        <a:rPr lang="en-US" b="0" dirty="0" smtClean="0">
                          <a:latin typeface="Times New Roman" panose="02020603050405020304" pitchFamily="18" charset="0"/>
                          <a:cs typeface="Times New Roman" panose="02020603050405020304" pitchFamily="18" charset="0"/>
                        </a:rPr>
                        <a:t>Disadvantages</a:t>
                      </a:r>
                      <a:endParaRPr lang="en-US" b="0" dirty="0">
                        <a:latin typeface="Times New Roman" panose="02020603050405020304" pitchFamily="18" charset="0"/>
                        <a:cs typeface="Times New Roman" panose="02020603050405020304" pitchFamily="18" charset="0"/>
                      </a:endParaRPr>
                    </a:p>
                  </a:txBody>
                  <a:tcPr/>
                </a:tc>
              </a:tr>
              <a:tr h="5390555">
                <a:tc>
                  <a:txBody>
                    <a:bodyPr/>
                    <a:lstStyle/>
                    <a:p>
                      <a:pPr algn="l">
                        <a:lnSpc>
                          <a:spcPct val="150000"/>
                        </a:lnSpc>
                      </a:pPr>
                      <a:r>
                        <a:rPr lang="en-IN" sz="1800" b="0" kern="1200" dirty="0" smtClean="0">
                          <a:solidFill>
                            <a:schemeClr val="dk1"/>
                          </a:solidFill>
                          <a:effectLst/>
                          <a:latin typeface="Times New Roman" pitchFamily="18" charset="0"/>
                          <a:ea typeface="+mn-ea"/>
                          <a:cs typeface="Times New Roman" pitchFamily="18" charset="0"/>
                        </a:rPr>
                        <a:t>Risk analysis tool for granting credit by financial cooperatives for legal entities</a:t>
                      </a:r>
                      <a:endParaRPr lang="en-US" sz="1800" b="0" dirty="0">
                        <a:latin typeface="Times New Roman" panose="02020603050405020304" pitchFamily="18" charset="0"/>
                        <a:cs typeface="Times New Roman" panose="02020603050405020304" pitchFamily="18" charset="0"/>
                      </a:endParaRPr>
                    </a:p>
                  </a:txBody>
                  <a:tcPr/>
                </a:tc>
                <a:tc>
                  <a:txBody>
                    <a:bodyPr/>
                    <a:lstStyle/>
                    <a:p>
                      <a:pPr algn="l">
                        <a:lnSpc>
                          <a:spcPct val="150000"/>
                        </a:lnSpc>
                      </a:pPr>
                      <a:r>
                        <a:rPr lang="en-US" sz="1800" b="0" dirty="0" smtClean="0">
                          <a:latin typeface="Times New Roman" panose="02020603050405020304" pitchFamily="18" charset="0"/>
                          <a:cs typeface="Times New Roman" panose="02020603050405020304" pitchFamily="18" charset="0"/>
                        </a:rPr>
                        <a:t>2020</a:t>
                      </a:r>
                      <a:endParaRPr lang="en-US" sz="1800" b="0"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50000"/>
                        </a:lnSpc>
                        <a:spcBef>
                          <a:spcPts val="0"/>
                        </a:spcBef>
                        <a:spcAft>
                          <a:spcPts val="0"/>
                        </a:spcAft>
                        <a:buClrTx/>
                        <a:buSzTx/>
                        <a:buFontTx/>
                        <a:buNone/>
                        <a:tabLst/>
                        <a:defRPr/>
                      </a:pPr>
                      <a:r>
                        <a:rPr lang="en-IN" sz="1800" b="0" kern="1200" dirty="0" smtClean="0">
                          <a:solidFill>
                            <a:schemeClr val="dk1"/>
                          </a:solidFill>
                          <a:effectLst/>
                          <a:latin typeface="Times New Roman" pitchFamily="18" charset="0"/>
                          <a:ea typeface="+mn-ea"/>
                          <a:cs typeface="Times New Roman" pitchFamily="18" charset="0"/>
                        </a:rPr>
                        <a:t>Adailton Vieira, Marino Luiz EyerkauferI, Rodrigo Renge </a:t>
                      </a:r>
                      <a:endParaRPr lang="en-US" sz="1800" b="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1800" b="0" kern="1200" dirty="0" smtClean="0">
                          <a:solidFill>
                            <a:schemeClr val="dk1"/>
                          </a:solidFill>
                          <a:effectLst/>
                          <a:latin typeface="Times New Roman" pitchFamily="18" charset="0"/>
                          <a:ea typeface="+mn-ea"/>
                          <a:cs typeface="Times New Roman" pitchFamily="18" charset="0"/>
                        </a:rPr>
                        <a:t>This study aims to elaborate an analysis tool with a broad view of the risks involved in a financial cooperative in granting of credit. The risks in cooperative were analyzed to identify current tools of credit analysis; to verify the efficiency of these, the risk mutations and their impacts during different periods. </a:t>
                      </a:r>
                      <a:r>
                        <a:rPr lang="en-US" sz="1800" b="0" kern="1200" dirty="0" smtClean="0">
                          <a:solidFill>
                            <a:schemeClr val="dk1"/>
                          </a:solidFill>
                          <a:effectLst/>
                          <a:latin typeface="Times New Roman" panose="02020603050405020304" pitchFamily="18" charset="0"/>
                          <a:ea typeface="+mn-ea"/>
                          <a:cs typeface="Times New Roman" panose="02020603050405020304" pitchFamily="18" charset="0"/>
                        </a:rPr>
                        <a:t> </a:t>
                      </a:r>
                    </a:p>
                  </a:txBody>
                  <a:tcPr/>
                </a:tc>
                <a:tc>
                  <a:txBody>
                    <a:bodyPr/>
                    <a:lstStyle/>
                    <a:p>
                      <a:pPr algn="l">
                        <a:lnSpc>
                          <a:spcPct val="150000"/>
                        </a:lnSpc>
                      </a:pPr>
                      <a:r>
                        <a:rPr kumimoji="0" lang="en-IN" sz="1800" b="0" kern="1200" dirty="0" smtClean="0">
                          <a:solidFill>
                            <a:schemeClr val="dk1"/>
                          </a:solidFill>
                          <a:effectLst/>
                          <a:latin typeface="Times New Roman" pitchFamily="18" charset="0"/>
                          <a:ea typeface="+mn-ea"/>
                          <a:cs typeface="Times New Roman" pitchFamily="18" charset="0"/>
                        </a:rPr>
                        <a:t>More Reliable.</a:t>
                      </a:r>
                    </a:p>
                    <a:p>
                      <a:pPr algn="l">
                        <a:lnSpc>
                          <a:spcPct val="150000"/>
                        </a:lnSpc>
                      </a:pPr>
                      <a:endParaRPr lang="en-US" sz="1800" b="0" dirty="0">
                        <a:latin typeface="Times New Roman" panose="02020603050405020304" pitchFamily="18" charset="0"/>
                        <a:cs typeface="Times New Roman" panose="02020603050405020304" pitchFamily="18" charset="0"/>
                      </a:endParaRPr>
                    </a:p>
                  </a:txBody>
                  <a:tcPr/>
                </a:tc>
                <a:tc>
                  <a:txBody>
                    <a:bodyPr/>
                    <a:lstStyle/>
                    <a:p>
                      <a:pPr algn="l">
                        <a:lnSpc>
                          <a:spcPct val="150000"/>
                        </a:lnSpc>
                      </a:pPr>
                      <a:r>
                        <a:rPr kumimoji="0" lang="en-IN" sz="1800" b="0" kern="1200" dirty="0" smtClean="0">
                          <a:solidFill>
                            <a:schemeClr val="dk1"/>
                          </a:solidFill>
                          <a:effectLst/>
                          <a:latin typeface="Times New Roman" pitchFamily="18" charset="0"/>
                          <a:ea typeface="+mn-ea"/>
                          <a:cs typeface="Times New Roman" pitchFamily="18" charset="0"/>
                        </a:rPr>
                        <a:t>It is less in efficiency and not give perfect result.</a:t>
                      </a:r>
                    </a:p>
                    <a:p>
                      <a:pPr algn="l">
                        <a:lnSpc>
                          <a:spcPct val="150000"/>
                        </a:lnSpc>
                      </a:pPr>
                      <a:endParaRPr lang="en-US" sz="1800"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3860550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551347277"/>
              </p:ext>
            </p:extLst>
          </p:nvPr>
        </p:nvGraphicFramePr>
        <p:xfrm>
          <a:off x="476517" y="423450"/>
          <a:ext cx="11346288" cy="6041744"/>
        </p:xfrm>
        <a:graphic>
          <a:graphicData uri="http://schemas.openxmlformats.org/drawingml/2006/table">
            <a:tbl>
              <a:tblPr firstRow="1" bandRow="1">
                <a:tableStyleId>{5C22544A-7EE6-4342-B048-85BDC9FD1C3A}</a:tableStyleId>
              </a:tblPr>
              <a:tblGrid>
                <a:gridCol w="1891048"/>
                <a:gridCol w="1135489"/>
                <a:gridCol w="1532585"/>
                <a:gridCol w="3005070"/>
                <a:gridCol w="1891048"/>
                <a:gridCol w="1891048"/>
              </a:tblGrid>
              <a:tr h="651189">
                <a:tc>
                  <a:txBody>
                    <a:bodyPr/>
                    <a:lstStyle/>
                    <a:p>
                      <a:pPr algn="ctr"/>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Year</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Author</a:t>
                      </a:r>
                    </a:p>
                    <a:p>
                      <a:pPr algn="ctr"/>
                      <a:endParaRPr lang="en-US" dirty="0"/>
                    </a:p>
                  </a:txBody>
                  <a:tcPr/>
                </a:tc>
                <a:tc>
                  <a:txBody>
                    <a:bodyPr/>
                    <a:lstStyle/>
                    <a:p>
                      <a:pPr algn="ctr"/>
                      <a:r>
                        <a:rPr lang="en-US" dirty="0" smtClean="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Advantages</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a:txBody>
                  <a:tcPr/>
                </a:tc>
              </a:tr>
              <a:tr h="5390555">
                <a:tc>
                  <a:txBody>
                    <a:bodyPr/>
                    <a:lstStyle/>
                    <a:p>
                      <a:pPr algn="just">
                        <a:lnSpc>
                          <a:spcPct val="150000"/>
                        </a:lnSpc>
                      </a:pPr>
                      <a:r>
                        <a:rPr lang="en-IN" sz="1800" b="0" kern="1200" dirty="0" smtClean="0">
                          <a:solidFill>
                            <a:schemeClr val="dk1"/>
                          </a:solidFill>
                          <a:effectLst/>
                          <a:latin typeface="Times New Roman" pitchFamily="18" charset="0"/>
                          <a:ea typeface="+mn-ea"/>
                          <a:cs typeface="Times New Roman" pitchFamily="18" charset="0"/>
                        </a:rPr>
                        <a:t>Classifiers Comparison for Attack Detection in Computer Networks</a:t>
                      </a:r>
                      <a:endParaRPr lang="en-US"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b="0" dirty="0" smtClean="0">
                          <a:latin typeface="Times New Roman" panose="02020603050405020304" pitchFamily="18" charset="0"/>
                          <a:cs typeface="Times New Roman" panose="02020603050405020304" pitchFamily="18" charset="0"/>
                        </a:rPr>
                        <a:t>2017</a:t>
                      </a:r>
                      <a:endParaRPr lang="en-US"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IN" sz="1800" b="0" kern="1200" dirty="0" smtClean="0">
                          <a:solidFill>
                            <a:schemeClr val="dk1"/>
                          </a:solidFill>
                          <a:effectLst/>
                          <a:latin typeface="Times New Roman" pitchFamily="18" charset="0"/>
                          <a:ea typeface="+mn-ea"/>
                          <a:cs typeface="Times New Roman" pitchFamily="18" charset="0"/>
                        </a:rPr>
                        <a:t>K. R. Santos, I. R. R. Silva, and R. A. A. </a:t>
                      </a:r>
                      <a:r>
                        <a:rPr lang="en-IN" sz="1800" b="0" kern="1200" dirty="0" err="1" smtClean="0">
                          <a:solidFill>
                            <a:schemeClr val="dk1"/>
                          </a:solidFill>
                          <a:effectLst/>
                          <a:latin typeface="Times New Roman" pitchFamily="18" charset="0"/>
                          <a:ea typeface="+mn-ea"/>
                          <a:cs typeface="Times New Roman" pitchFamily="18" charset="0"/>
                        </a:rPr>
                        <a:t>Fagundes</a:t>
                      </a:r>
                      <a:r>
                        <a:rPr lang="en-IN" sz="1800" b="0" kern="1200" dirty="0" smtClean="0">
                          <a:solidFill>
                            <a:schemeClr val="dk1"/>
                          </a:solidFill>
                          <a:effectLst/>
                          <a:latin typeface="Times New Roman" pitchFamily="18" charset="0"/>
                          <a:ea typeface="+mn-ea"/>
                          <a:cs typeface="Times New Roman" pitchFamily="18" charset="0"/>
                        </a:rPr>
                        <a:t> </a:t>
                      </a:r>
                      <a:endParaRPr kumimoji="0" lang="en-IN" sz="1800" b="0" kern="1200" dirty="0">
                        <a:solidFill>
                          <a:schemeClr val="dk1"/>
                        </a:solidFill>
                        <a:effectLst/>
                        <a:latin typeface="Times New Roman" pitchFamily="18" charset="0"/>
                        <a:ea typeface="+mn-ea"/>
                        <a:cs typeface="Times New Roman" pitchFamily="18" charset="0"/>
                      </a:endParaRPr>
                    </a:p>
                  </a:txBody>
                  <a:tcPr/>
                </a:tc>
                <a:tc>
                  <a:txBody>
                    <a:bodyPr/>
                    <a:lstStyle/>
                    <a:p>
                      <a:pPr algn="just">
                        <a:lnSpc>
                          <a:spcPct val="150000"/>
                        </a:lnSpc>
                      </a:pPr>
                      <a:r>
                        <a:rPr lang="en-IN" sz="1800" b="0" kern="1200" dirty="0" smtClean="0">
                          <a:solidFill>
                            <a:schemeClr val="dk1"/>
                          </a:solidFill>
                          <a:effectLst/>
                          <a:latin typeface="Times New Roman" pitchFamily="18" charset="0"/>
                          <a:ea typeface="+mn-ea"/>
                          <a:cs typeface="Times New Roman" pitchFamily="18" charset="0"/>
                        </a:rPr>
                        <a:t>With the advancement of information technology and the consequent growth of information trafficked the computer network attacks and anomalies in this environment it has become increasingly common in recent decades, causing many researchers were concerned with the identification of these attacks. </a:t>
                      </a:r>
                      <a:endParaRPr lang="en-US"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kumimoji="0" lang="en-IN" sz="1800" b="0" kern="1200" dirty="0" smtClean="0">
                          <a:solidFill>
                            <a:schemeClr val="dk1"/>
                          </a:solidFill>
                          <a:effectLst/>
                          <a:latin typeface="Times New Roman" pitchFamily="18" charset="0"/>
                          <a:ea typeface="+mn-ea"/>
                          <a:cs typeface="Times New Roman" pitchFamily="18" charset="0"/>
                        </a:rPr>
                        <a:t>High Efficiency.</a:t>
                      </a:r>
                    </a:p>
                    <a:p>
                      <a:pPr algn="just">
                        <a:lnSpc>
                          <a:spcPct val="150000"/>
                        </a:lnSpc>
                      </a:pPr>
                      <a:endParaRPr lang="en-US" sz="18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kumimoji="0" lang="en-IN" sz="1800" b="0" kern="1200" dirty="0" smtClean="0">
                          <a:solidFill>
                            <a:schemeClr val="dk1"/>
                          </a:solidFill>
                          <a:effectLst/>
                          <a:latin typeface="Times New Roman" pitchFamily="18" charset="0"/>
                          <a:ea typeface="+mn-ea"/>
                          <a:cs typeface="Times New Roman" pitchFamily="18" charset="0"/>
                        </a:rPr>
                        <a:t>Low in accuracy performance.</a:t>
                      </a:r>
                    </a:p>
                    <a:p>
                      <a:pPr algn="just">
                        <a:lnSpc>
                          <a:spcPct val="150000"/>
                        </a:lnSpc>
                      </a:pPr>
                      <a:endParaRPr lang="en-US"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4757602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982298901"/>
              </p:ext>
            </p:extLst>
          </p:nvPr>
        </p:nvGraphicFramePr>
        <p:xfrm>
          <a:off x="425002" y="307540"/>
          <a:ext cx="11346288" cy="6041744"/>
        </p:xfrm>
        <a:graphic>
          <a:graphicData uri="http://schemas.openxmlformats.org/drawingml/2006/table">
            <a:tbl>
              <a:tblPr firstRow="1" bandRow="1">
                <a:tableStyleId>{5C22544A-7EE6-4342-B048-85BDC9FD1C3A}</a:tableStyleId>
              </a:tblPr>
              <a:tblGrid>
                <a:gridCol w="1891048"/>
                <a:gridCol w="1135489"/>
                <a:gridCol w="1532585"/>
                <a:gridCol w="3005070"/>
                <a:gridCol w="1891048"/>
                <a:gridCol w="1891048"/>
              </a:tblGrid>
              <a:tr h="651189">
                <a:tc>
                  <a:txBody>
                    <a:bodyPr/>
                    <a:lstStyle/>
                    <a:p>
                      <a:pPr algn="ctr"/>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Year</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Author</a:t>
                      </a:r>
                    </a:p>
                    <a:p>
                      <a:pPr algn="ctr"/>
                      <a:endParaRPr lang="en-US" dirty="0"/>
                    </a:p>
                  </a:txBody>
                  <a:tcPr/>
                </a:tc>
                <a:tc>
                  <a:txBody>
                    <a:bodyPr/>
                    <a:lstStyle/>
                    <a:p>
                      <a:pPr algn="ctr"/>
                      <a:r>
                        <a:rPr lang="en-US" dirty="0" smtClean="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Advantages</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a:txBody>
                  <a:tcPr/>
                </a:tc>
              </a:tr>
              <a:tr h="5390555">
                <a:tc>
                  <a:txBody>
                    <a:bodyPr/>
                    <a:lstStyle/>
                    <a:p>
                      <a:pPr algn="just">
                        <a:lnSpc>
                          <a:spcPct val="150000"/>
                        </a:lnSpc>
                      </a:pPr>
                      <a:r>
                        <a:rPr lang="en-IN" sz="1800" kern="1200" dirty="0" smtClean="0">
                          <a:solidFill>
                            <a:schemeClr val="dk1"/>
                          </a:solidFill>
                          <a:effectLst/>
                          <a:latin typeface="Times New Roman" pitchFamily="18" charset="0"/>
                          <a:ea typeface="+mn-ea"/>
                          <a:cs typeface="Times New Roman" pitchFamily="18" charset="0"/>
                        </a:rPr>
                        <a:t>Numeric rating of Apps on Google Play Store by sentiment analysis on user reviews</a:t>
                      </a:r>
                      <a:endParaRPr kumimoji="0" lang="en-IN" sz="1800" b="0" kern="1200" dirty="0">
                        <a:solidFill>
                          <a:schemeClr val="dk1"/>
                        </a:solidFill>
                        <a:effectLst/>
                        <a:latin typeface="Times New Roman" pitchFamily="18" charset="0"/>
                        <a:ea typeface="+mn-ea"/>
                        <a:cs typeface="Times New Roman" pitchFamily="18" charset="0"/>
                      </a:endParaRPr>
                    </a:p>
                  </a:txBody>
                  <a:tcPr/>
                </a:tc>
                <a:tc>
                  <a:txBody>
                    <a:bodyPr/>
                    <a:lstStyle/>
                    <a:p>
                      <a:pPr algn="just">
                        <a:lnSpc>
                          <a:spcPct val="150000"/>
                        </a:lnSpc>
                      </a:pPr>
                      <a:r>
                        <a:rPr lang="en-US" b="0" dirty="0" smtClean="0">
                          <a:latin typeface="Times New Roman" panose="02020603050405020304" pitchFamily="18" charset="0"/>
                          <a:cs typeface="Times New Roman" panose="02020603050405020304" pitchFamily="18" charset="0"/>
                        </a:rPr>
                        <a:t>2014</a:t>
                      </a:r>
                      <a:endParaRPr lang="en-US"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IN" sz="1800" b="1" kern="1200" dirty="0" smtClean="0">
                          <a:solidFill>
                            <a:schemeClr val="dk1"/>
                          </a:solidFill>
                          <a:effectLst/>
                          <a:latin typeface="Times New Roman" pitchFamily="18" charset="0"/>
                          <a:ea typeface="+mn-ea"/>
                          <a:cs typeface="Times New Roman" pitchFamily="18" charset="0"/>
                        </a:rPr>
                        <a:t>M. R. Islam</a:t>
                      </a:r>
                      <a:endParaRPr lang="en-US"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IN" sz="1800" kern="1200" dirty="0" smtClean="0">
                          <a:solidFill>
                            <a:schemeClr val="dk1"/>
                          </a:solidFill>
                          <a:effectLst/>
                          <a:latin typeface="Times New Roman" pitchFamily="18" charset="0"/>
                          <a:ea typeface="+mn-ea"/>
                          <a:cs typeface="Times New Roman" pitchFamily="18" charset="0"/>
                        </a:rPr>
                        <a:t>The sudden eruption of sentiment analysis and opinion mining has opened new possibilities to improve our information gathering interests. We are always keen to know what others say about the devices or applications we are going to use.</a:t>
                      </a:r>
                      <a:endParaRPr lang="en-US"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kumimoji="0" lang="en-IN" sz="1800" b="0" kern="1200" dirty="0" smtClean="0">
                          <a:solidFill>
                            <a:schemeClr val="dk1"/>
                          </a:solidFill>
                          <a:effectLst/>
                          <a:latin typeface="Times New Roman" pitchFamily="18" charset="0"/>
                          <a:ea typeface="+mn-ea"/>
                          <a:cs typeface="Times New Roman" pitchFamily="18" charset="0"/>
                        </a:rPr>
                        <a:t>Good in Performance.</a:t>
                      </a:r>
                      <a:endParaRPr lang="en-US" sz="18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kumimoji="0" lang="en-IN" sz="1800" b="0" kern="1200" dirty="0" smtClean="0">
                          <a:solidFill>
                            <a:schemeClr val="dk1"/>
                          </a:solidFill>
                          <a:effectLst/>
                          <a:latin typeface="Times New Roman" pitchFamily="18" charset="0"/>
                          <a:ea typeface="+mn-ea"/>
                          <a:cs typeface="Times New Roman" pitchFamily="18" charset="0"/>
                        </a:rPr>
                        <a:t>Not Reliable</a:t>
                      </a:r>
                    </a:p>
                    <a:p>
                      <a:pPr algn="just">
                        <a:lnSpc>
                          <a:spcPct val="150000"/>
                        </a:lnSpc>
                      </a:pPr>
                      <a:endParaRPr lang="en-US"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066620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765" y="455737"/>
            <a:ext cx="10058400" cy="633846"/>
          </a:xfrm>
        </p:spPr>
        <p:txBody>
          <a:bodyPr>
            <a:normAutofit fontScale="90000"/>
          </a:bodyPr>
          <a:lstStyle/>
          <a:p>
            <a:r>
              <a:rPr lang="en-IN" sz="3600" b="1" dirty="0" smtClean="0">
                <a:latin typeface="Times New Roman" panose="02020603050405020304" pitchFamily="18" charset="0"/>
                <a:cs typeface="Times New Roman" panose="02020603050405020304" pitchFamily="18" charset="0"/>
              </a:rPr>
              <a:t>INTRODUCTION</a:t>
            </a:r>
            <a:endParaRPr lang="en-US" sz="3600" b="1" dirty="0">
              <a:ln w="900" cmpd="sng">
                <a:solidFill>
                  <a:schemeClr val="tx1"/>
                </a:solidFill>
                <a:prstDash val="solid"/>
              </a:l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0105" y="1493949"/>
            <a:ext cx="10005575" cy="4829578"/>
          </a:xfrm>
        </p:spPr>
        <p:txBody>
          <a:bodyPr>
            <a:noAutofit/>
          </a:bodyPr>
          <a:lstStyle/>
          <a:p>
            <a:pPr algn="just">
              <a:lnSpc>
                <a:spcPct val="150000"/>
              </a:lnSpc>
            </a:pPr>
            <a:r>
              <a:rPr lang="en-IN" sz="1800" dirty="0">
                <a:latin typeface="Times New Roman" pitchFamily="18" charset="0"/>
                <a:cs typeface="Times New Roman" pitchFamily="18" charset="0"/>
              </a:rPr>
              <a:t>Machine learning approaches are essential for us to take care of numerous issues. In this paper, we present machine learning models and structures in detail. Machine learning has numerous applications in numerous perspectives and has incredible advancement potential.</a:t>
            </a:r>
          </a:p>
          <a:p>
            <a:pPr algn="just">
              <a:lnSpc>
                <a:spcPct val="150000"/>
              </a:lnSpc>
            </a:pPr>
            <a:r>
              <a:rPr lang="en-IN" sz="1800" dirty="0">
                <a:latin typeface="Times New Roman" pitchFamily="18" charset="0"/>
                <a:cs typeface="Times New Roman" pitchFamily="18" charset="0"/>
              </a:rPr>
              <a:t>It is predictable that machine learning could set up ideal speculations to clarify its exhibitions. In the meantime, its capacities of unsupervised learning will be improved since there is much information on the planet however it isn't relevant to add names to every one of them</a:t>
            </a:r>
            <a:r>
              <a:rPr lang="en-IN" sz="1800" dirty="0" smtClean="0">
                <a:latin typeface="Times New Roman" pitchFamily="18" charset="0"/>
                <a:cs typeface="Times New Roman" pitchFamily="18" charset="0"/>
              </a:rPr>
              <a:t>.</a:t>
            </a:r>
          </a:p>
          <a:p>
            <a:pPr algn="just">
              <a:lnSpc>
                <a:spcPct val="150000"/>
              </a:lnSpc>
            </a:pPr>
            <a:r>
              <a:rPr lang="en-IN" sz="1800"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It is additionally anticipated that neural system structures will turn out to be increasingly unpredictable with the goal that they can separate all the more semantically important highlights. In addition, profound learning will consolidate with support adapting better and we can utilize this points of interest to achieve more assignments.</a:t>
            </a:r>
          </a:p>
        </p:txBody>
      </p:sp>
      <p:sp>
        <p:nvSpPr>
          <p:cNvPr id="5" name="Slide Number Placeholder 4"/>
          <p:cNvSpPr>
            <a:spLocks noGrp="1"/>
          </p:cNvSpPr>
          <p:nvPr>
            <p:ph type="sldNum" sz="quarter" idx="12"/>
          </p:nvPr>
        </p:nvSpPr>
        <p:spPr/>
        <p:txBody>
          <a:bodyPr>
            <a:normAutofit/>
          </a:bodyPr>
          <a:lstStyle/>
          <a:p>
            <a:fld id="{7DCB20AE-65C4-4F49-978F-B82EFE8D490C}" type="slidenum">
              <a:rPr lang="en-US" smtClean="0"/>
              <a:pPr/>
              <a:t>4</a:t>
            </a:fld>
            <a:endParaRPr lang="en-US" dirty="0"/>
          </a:p>
        </p:txBody>
      </p:sp>
    </p:spTree>
    <p:extLst>
      <p:ext uri="{BB962C8B-B14F-4D97-AF65-F5344CB8AC3E}">
        <p14:creationId xmlns:p14="http://schemas.microsoft.com/office/powerpoint/2010/main" val="26960574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095"/>
          </a:xfrm>
        </p:spPr>
        <p:txBody>
          <a:bodyPr>
            <a:normAutofit/>
          </a:bodyPr>
          <a:lstStyle/>
          <a:p>
            <a:r>
              <a:rPr lang="en-IN" sz="3200" b="1" dirty="0" smtClean="0">
                <a:ln w="10541" cmpd="sng">
                  <a:solidFill>
                    <a:schemeClr val="tx1"/>
                  </a:solidFill>
                  <a:prstDash val="solid"/>
                </a:ln>
                <a:effectLst/>
                <a:latin typeface="Times New Roman" pitchFamily="18" charset="0"/>
                <a:cs typeface="Times New Roman" pitchFamily="18" charset="0"/>
              </a:rPr>
              <a:t>CONCLUSION</a:t>
            </a:r>
            <a:endParaRPr lang="en-IN" sz="3200" b="1" dirty="0">
              <a:ln w="10541" cmpd="sng">
                <a:solidFill>
                  <a:schemeClr val="tx1"/>
                </a:solidFill>
                <a:prstDash val="solid"/>
              </a:ln>
              <a:effectLst/>
              <a:latin typeface="Times New Roman" pitchFamily="18" charset="0"/>
              <a:cs typeface="Times New Roman" pitchFamily="18" charset="0"/>
            </a:endParaRPr>
          </a:p>
        </p:txBody>
      </p:sp>
      <p:sp>
        <p:nvSpPr>
          <p:cNvPr id="3" name="Content Placeholder 2"/>
          <p:cNvSpPr>
            <a:spLocks noGrp="1"/>
          </p:cNvSpPr>
          <p:nvPr>
            <p:ph idx="1"/>
          </p:nvPr>
        </p:nvSpPr>
        <p:spPr>
          <a:xfrm>
            <a:off x="838200" y="1455313"/>
            <a:ext cx="10515600" cy="4721650"/>
          </a:xfrm>
        </p:spPr>
        <p:txBody>
          <a:bodyPr/>
          <a:lstStyle/>
          <a:p>
            <a:pPr algn="just">
              <a:lnSpc>
                <a:spcPct val="150000"/>
              </a:lnSpc>
              <a:buFont typeface="Wingdings" pitchFamily="2" charset="2"/>
              <a:buChar char="Ø"/>
            </a:pPr>
            <a:r>
              <a:rPr lang="en-IN" sz="2000" dirty="0">
                <a:latin typeface="Times New Roman" pitchFamily="18" charset="0"/>
                <a:cs typeface="Times New Roman" pitchFamily="18" charset="0"/>
              </a:rPr>
              <a:t>From the analysis, these algorithms and process, we concluded that our hypothesis is true. Meaning you can predict the app ratings, however significant preprocessing must be done before you start the classification and regression processes. </a:t>
            </a:r>
            <a:endParaRPr lang="en-IN" sz="2000" dirty="0" smtClean="0">
              <a:latin typeface="Times New Roman" pitchFamily="18" charset="0"/>
              <a:cs typeface="Times New Roman" pitchFamily="18" charset="0"/>
            </a:endParaRPr>
          </a:p>
          <a:p>
            <a:pPr algn="just">
              <a:lnSpc>
                <a:spcPct val="150000"/>
              </a:lnSpc>
              <a:buFont typeface="Wingdings" pitchFamily="2" charset="2"/>
              <a:buChar char="Ø"/>
            </a:pPr>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Play Store apps data has enormous potential to drive app-making businesses to success. Actionable insights can be drawn for developers to work on and capture the Android market! </a:t>
            </a:r>
            <a:endParaRPr lang="en-IN" sz="2000" dirty="0" smtClean="0">
              <a:latin typeface="Times New Roman" pitchFamily="18" charset="0"/>
              <a:cs typeface="Times New Roman" pitchFamily="18" charset="0"/>
            </a:endParaRPr>
          </a:p>
          <a:p>
            <a:pPr algn="just">
              <a:lnSpc>
                <a:spcPct val="150000"/>
              </a:lnSpc>
              <a:buFont typeface="Wingdings" pitchFamily="2" charset="2"/>
              <a:buChar char="Ø"/>
            </a:pPr>
            <a:r>
              <a:rPr lang="en-IN" sz="2000" dirty="0" smtClean="0">
                <a:latin typeface="Times New Roman" pitchFamily="18" charset="0"/>
                <a:cs typeface="Times New Roman" pitchFamily="18" charset="0"/>
              </a:rPr>
              <a:t>This </a:t>
            </a:r>
            <a:r>
              <a:rPr lang="en-IN" sz="2000" dirty="0">
                <a:latin typeface="Times New Roman" pitchFamily="18" charset="0"/>
                <a:cs typeface="Times New Roman" pitchFamily="18" charset="0"/>
              </a:rPr>
              <a:t>shows that given the Size, Type, Price, Content Rating, and Genre of an app, we can predict accuracy if an app will have more than 100,000 installs and be a hit on the Google Play </a:t>
            </a:r>
            <a:r>
              <a:rPr lang="en-IN" sz="2000" dirty="0" smtClean="0">
                <a:latin typeface="Times New Roman" pitchFamily="18" charset="0"/>
                <a:cs typeface="Times New Roman" pitchFamily="18" charset="0"/>
              </a:rPr>
              <a:t>Store.</a:t>
            </a:r>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75808CE4-1525-47D6-A561-F09B3D188534}" type="datetime1">
              <a:rPr lang="en-US" smtClean="0"/>
              <a:t>8/9/2021</a:t>
            </a:fld>
            <a:endParaRPr lang="en-US" dirty="0"/>
          </a:p>
        </p:txBody>
      </p:sp>
      <p:sp>
        <p:nvSpPr>
          <p:cNvPr id="6" name="Slide Number Placeholder 5"/>
          <p:cNvSpPr>
            <a:spLocks noGrp="1"/>
          </p:cNvSpPr>
          <p:nvPr>
            <p:ph type="sldNum" sz="quarter" idx="12"/>
          </p:nvPr>
        </p:nvSpPr>
        <p:spPr/>
        <p:txBody>
          <a:bodyPr/>
          <a:lstStyle/>
          <a:p>
            <a:fld id="{7DCB20AE-65C4-4F49-978F-B82EFE8D490C}" type="slidenum">
              <a:rPr lang="en-US" smtClean="0"/>
              <a:pPr/>
              <a:t>40</a:t>
            </a:fld>
            <a:endParaRPr lang="en-US" dirty="0"/>
          </a:p>
        </p:txBody>
      </p:sp>
    </p:spTree>
    <p:extLst>
      <p:ext uri="{BB962C8B-B14F-4D97-AF65-F5344CB8AC3E}">
        <p14:creationId xmlns:p14="http://schemas.microsoft.com/office/powerpoint/2010/main" val="19415572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048" y="429521"/>
            <a:ext cx="10515600" cy="690942"/>
          </a:xfrm>
        </p:spPr>
        <p:txBody>
          <a:bodyPr>
            <a:normAutofit/>
          </a:bodyPr>
          <a:lstStyle/>
          <a:p>
            <a:r>
              <a:rPr lang="en-IN" sz="3200" b="1" dirty="0" smtClean="0">
                <a:latin typeface="Times New Roman" pitchFamily="18" charset="0"/>
                <a:cs typeface="Times New Roman" pitchFamily="18" charset="0"/>
              </a:rPr>
              <a:t>FUTURE ENHANCEMENT</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352282"/>
            <a:ext cx="10515600" cy="4953470"/>
          </a:xfrm>
        </p:spPr>
        <p:txBody>
          <a:bodyPr/>
          <a:lstStyle/>
          <a:p>
            <a:pPr algn="just">
              <a:lnSpc>
                <a:spcPct val="150000"/>
              </a:lnSpc>
              <a:buFont typeface="Wingdings" pitchFamily="2" charset="2"/>
              <a:buChar char="Ø"/>
            </a:pPr>
            <a:r>
              <a:rPr lang="en-IN" sz="2000" dirty="0">
                <a:latin typeface="Times New Roman" pitchFamily="18" charset="0"/>
                <a:cs typeface="Times New Roman" pitchFamily="18" charset="0"/>
              </a:rPr>
              <a:t>In the future</a:t>
            </a:r>
            <a:r>
              <a:rPr lang="en-IN" sz="2000" dirty="0" smtClean="0">
                <a:latin typeface="Times New Roman" pitchFamily="18" charset="0"/>
                <a:cs typeface="Times New Roman" pitchFamily="18" charset="0"/>
              </a:rPr>
              <a:t>,</a:t>
            </a:r>
            <a:r>
              <a:rPr lang="en-IN" sz="2000" dirty="0">
                <a:latin typeface="Times New Roman" pitchFamily="18" charset="0"/>
                <a:cs typeface="Times New Roman" pitchFamily="18" charset="0"/>
              </a:rPr>
              <a:t> includes the implementation of the deep learning technique to predict numeric </a:t>
            </a:r>
            <a:r>
              <a:rPr lang="en-IN" sz="2000" dirty="0" smtClean="0">
                <a:latin typeface="Times New Roman" pitchFamily="18" charset="0"/>
                <a:cs typeface="Times New Roman" pitchFamily="18" charset="0"/>
              </a:rPr>
              <a:t>rating.</a:t>
            </a:r>
            <a:endParaRPr lang="en-IN"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75808CE4-1525-47D6-A561-F09B3D188534}" type="datetime1">
              <a:rPr lang="en-US" smtClean="0"/>
              <a:t>8/9/2021</a:t>
            </a:fld>
            <a:endParaRPr lang="en-US" dirty="0"/>
          </a:p>
        </p:txBody>
      </p:sp>
      <p:sp>
        <p:nvSpPr>
          <p:cNvPr id="6" name="Slide Number Placeholder 5"/>
          <p:cNvSpPr>
            <a:spLocks noGrp="1"/>
          </p:cNvSpPr>
          <p:nvPr>
            <p:ph type="sldNum" sz="quarter" idx="12"/>
          </p:nvPr>
        </p:nvSpPr>
        <p:spPr/>
        <p:txBody>
          <a:bodyPr/>
          <a:lstStyle/>
          <a:p>
            <a:fld id="{7DCB20AE-65C4-4F49-978F-B82EFE8D490C}" type="slidenum">
              <a:rPr lang="en-US" smtClean="0"/>
              <a:pPr/>
              <a:t>41</a:t>
            </a:fld>
            <a:endParaRPr lang="en-US" dirty="0"/>
          </a:p>
        </p:txBody>
      </p:sp>
    </p:spTree>
    <p:extLst>
      <p:ext uri="{BB962C8B-B14F-4D97-AF65-F5344CB8AC3E}">
        <p14:creationId xmlns:p14="http://schemas.microsoft.com/office/powerpoint/2010/main" val="9607833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72836"/>
            <a:ext cx="10058400" cy="675410"/>
          </a:xfrm>
        </p:spPr>
        <p:txBody>
          <a:bodyPr>
            <a:normAutofit/>
          </a:bodyPr>
          <a:lstStyle/>
          <a:p>
            <a:r>
              <a:rPr lang="en-IN" sz="3600" b="1" dirty="0" smtClean="0">
                <a:latin typeface="Times New Roman" panose="02020603050405020304" pitchFamily="18" charset="0"/>
                <a:cs typeface="Times New Roman" panose="02020603050405020304" pitchFamily="18" charset="0"/>
              </a:rPr>
              <a:t>PROBLEM STATEMENT</a:t>
            </a:r>
            <a:endParaRPr lang="en-IN" sz="3600" b="1" dirty="0">
              <a:ln w="10541" cmpd="sng">
                <a:solidFill>
                  <a:schemeClr val="tx1"/>
                </a:solidFill>
                <a:prstDash val="solid"/>
              </a:ln>
              <a:latin typeface="Times New Roman" pitchFamily="18" charset="0"/>
              <a:cs typeface="Times New Roman" pitchFamily="18" charset="0"/>
            </a:endParaRPr>
          </a:p>
        </p:txBody>
      </p:sp>
      <p:sp>
        <p:nvSpPr>
          <p:cNvPr id="3" name="Content Placeholder 2"/>
          <p:cNvSpPr>
            <a:spLocks noGrp="1"/>
          </p:cNvSpPr>
          <p:nvPr>
            <p:ph idx="1"/>
          </p:nvPr>
        </p:nvSpPr>
        <p:spPr>
          <a:xfrm>
            <a:off x="1172749" y="1692013"/>
            <a:ext cx="9982931" cy="3981423"/>
          </a:xfrm>
        </p:spPr>
        <p:txBody>
          <a:bodyPr>
            <a:noAutofit/>
          </a:bodyPr>
          <a:lstStyle/>
          <a:p>
            <a:pPr algn="just">
              <a:lnSpc>
                <a:spcPct val="150000"/>
              </a:lnSpc>
            </a:pPr>
            <a:r>
              <a:rPr lang="en-IN" sz="2000" dirty="0" smtClean="0">
                <a:latin typeface="Times New Roman" pitchFamily="18" charset="0"/>
                <a:cs typeface="Times New Roman" pitchFamily="18" charset="0"/>
              </a:rPr>
              <a:t>We </a:t>
            </a:r>
            <a:r>
              <a:rPr lang="en-IN" sz="2000" dirty="0">
                <a:latin typeface="Times New Roman" pitchFamily="18" charset="0"/>
                <a:cs typeface="Times New Roman" pitchFamily="18" charset="0"/>
              </a:rPr>
              <a:t>have taken the dataset and observed it nicely and as per our need we have taken various attributes to analyze and further display the result. </a:t>
            </a:r>
            <a:endParaRPr lang="en-IN" sz="2000" dirty="0" smtClean="0">
              <a:latin typeface="Times New Roman" pitchFamily="18" charset="0"/>
              <a:cs typeface="Times New Roman" pitchFamily="18" charset="0"/>
            </a:endParaRPr>
          </a:p>
          <a:p>
            <a:pPr algn="just">
              <a:lnSpc>
                <a:spcPct val="150000"/>
              </a:lnSpc>
            </a:pPr>
            <a:r>
              <a:rPr lang="en-IN" sz="2000" dirty="0" smtClean="0">
                <a:latin typeface="Times New Roman" pitchFamily="18" charset="0"/>
                <a:cs typeface="Times New Roman" pitchFamily="18" charset="0"/>
              </a:rPr>
              <a:t>By </a:t>
            </a:r>
            <a:r>
              <a:rPr lang="en-IN" sz="2000" dirty="0">
                <a:latin typeface="Times New Roman" pitchFamily="18" charset="0"/>
                <a:cs typeface="Times New Roman" pitchFamily="18" charset="0"/>
              </a:rPr>
              <a:t>doing this, we can clearly and easily observe the dataset. </a:t>
            </a:r>
            <a:endParaRPr lang="en-IN" sz="2000" dirty="0" smtClean="0">
              <a:latin typeface="Times New Roman" pitchFamily="18" charset="0"/>
              <a:cs typeface="Times New Roman" pitchFamily="18" charset="0"/>
            </a:endParaRPr>
          </a:p>
          <a:p>
            <a:pPr algn="just">
              <a:lnSpc>
                <a:spcPct val="150000"/>
              </a:lnSpc>
            </a:pPr>
            <a:r>
              <a:rPr lang="en-IN" sz="2000" dirty="0" smtClean="0">
                <a:latin typeface="Times New Roman" pitchFamily="18" charset="0"/>
                <a:cs typeface="Times New Roman" pitchFamily="18" charset="0"/>
              </a:rPr>
              <a:t>Moreover</a:t>
            </a:r>
            <a:r>
              <a:rPr lang="en-IN" sz="2000" dirty="0">
                <a:latin typeface="Times New Roman" pitchFamily="18" charset="0"/>
                <a:cs typeface="Times New Roman" pitchFamily="18" charset="0"/>
              </a:rPr>
              <a:t>, Firstly, I will analyze different attributes given in dataset</a:t>
            </a:r>
            <a:r>
              <a:rPr lang="en-IN" sz="2000" dirty="0" smtClean="0">
                <a:latin typeface="Times New Roman" pitchFamily="18" charset="0"/>
                <a:cs typeface="Times New Roman" pitchFamily="18" charset="0"/>
              </a:rPr>
              <a:t>.</a:t>
            </a:r>
          </a:p>
          <a:p>
            <a:pPr algn="just">
              <a:lnSpc>
                <a:spcPct val="150000"/>
              </a:lnSpc>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Secondly, I will do prediction of those different attributes like predict whether the user review is positive or negative.</a:t>
            </a:r>
          </a:p>
        </p:txBody>
      </p:sp>
      <p:sp>
        <p:nvSpPr>
          <p:cNvPr id="6" name="Date Placeholder 5"/>
          <p:cNvSpPr>
            <a:spLocks noGrp="1"/>
          </p:cNvSpPr>
          <p:nvPr>
            <p:ph type="dt" sz="half" idx="10"/>
          </p:nvPr>
        </p:nvSpPr>
        <p:spPr/>
        <p:txBody>
          <a:bodyPr/>
          <a:lstStyle/>
          <a:p>
            <a:fld id="{F92A4637-F213-4AA2-B4AB-9D024FD40426}" type="datetime1">
              <a:rPr lang="en-US" smtClean="0"/>
              <a:t>8/9/2021</a:t>
            </a:fld>
            <a:endParaRPr lang="en-US" dirty="0"/>
          </a:p>
        </p:txBody>
      </p:sp>
      <p:sp>
        <p:nvSpPr>
          <p:cNvPr id="5" name="Slide Number Placeholder 4"/>
          <p:cNvSpPr>
            <a:spLocks noGrp="1"/>
          </p:cNvSpPr>
          <p:nvPr>
            <p:ph type="sldNum" sz="quarter" idx="12"/>
          </p:nvPr>
        </p:nvSpPr>
        <p:spPr/>
        <p:txBody>
          <a:bodyPr>
            <a:normAutofit/>
          </a:bodyPr>
          <a:lstStyle/>
          <a:p>
            <a:fld id="{7DCB20AE-65C4-4F49-978F-B82EFE8D490C}" type="slidenum">
              <a:rPr lang="en-US" smtClean="0"/>
              <a:pPr/>
              <a:t>42</a:t>
            </a:fld>
            <a:endParaRPr lang="en-US" dirty="0"/>
          </a:p>
        </p:txBody>
      </p:sp>
    </p:spTree>
    <p:extLst>
      <p:ext uri="{BB962C8B-B14F-4D97-AF65-F5344CB8AC3E}">
        <p14:creationId xmlns:p14="http://schemas.microsoft.com/office/powerpoint/2010/main" val="39198688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0790"/>
          </a:xfrm>
        </p:spPr>
        <p:txBody>
          <a:bodyPr>
            <a:normAutofit/>
          </a:bodyPr>
          <a:lstStyle/>
          <a:p>
            <a:r>
              <a:rPr lang="en-IN" sz="3200" b="1" dirty="0" smtClean="0">
                <a:latin typeface="Times New Roman" pitchFamily="18" charset="0"/>
                <a:cs typeface="Times New Roman" pitchFamily="18" charset="0"/>
              </a:rPr>
              <a:t>REFERENCES</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030310"/>
            <a:ext cx="10515600" cy="5146653"/>
          </a:xfrm>
        </p:spPr>
        <p:txBody>
          <a:bodyPr>
            <a:noAutofit/>
          </a:bodyPr>
          <a:lstStyle/>
          <a:p>
            <a:pPr algn="just">
              <a:lnSpc>
                <a:spcPct val="150000"/>
              </a:lnSpc>
              <a:buFont typeface="Wingdings" pitchFamily="2" charset="2"/>
              <a:buChar char="Ø"/>
            </a:pPr>
            <a:r>
              <a:rPr lang="en-IN" sz="1800" dirty="0" smtClean="0">
                <a:latin typeface="Times New Roman" pitchFamily="18" charset="0"/>
                <a:cs typeface="Times New Roman" pitchFamily="18" charset="0"/>
              </a:rPr>
              <a:t>[</a:t>
            </a:r>
            <a:r>
              <a:rPr lang="en-IN" sz="1800" dirty="0">
                <a:latin typeface="Times New Roman" pitchFamily="18" charset="0"/>
                <a:cs typeface="Times New Roman" pitchFamily="18" charset="0"/>
              </a:rPr>
              <a:t>1</a:t>
            </a:r>
            <a:r>
              <a:rPr lang="en-IN" sz="1800"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C. J. Burke, W. R. Walter, S. </a:t>
            </a:r>
            <a:r>
              <a:rPr lang="en-IN" sz="1800" dirty="0" err="1">
                <a:latin typeface="Times New Roman" pitchFamily="18" charset="0"/>
                <a:cs typeface="Times New Roman" pitchFamily="18" charset="0"/>
              </a:rPr>
              <a:t>Gaddam</a:t>
            </a:r>
            <a:r>
              <a:rPr lang="en-IN" sz="1800" dirty="0">
                <a:latin typeface="Times New Roman" pitchFamily="18" charset="0"/>
                <a:cs typeface="Times New Roman" pitchFamily="18" charset="0"/>
              </a:rPr>
              <a:t>, H. Pham, J. S. Babb, J. Sanger, and F. </a:t>
            </a:r>
            <a:r>
              <a:rPr lang="en-IN" sz="1800" dirty="0" err="1">
                <a:latin typeface="Times New Roman" pitchFamily="18" charset="0"/>
                <a:cs typeface="Times New Roman" pitchFamily="18" charset="0"/>
              </a:rPr>
              <a:t>Ponzo</a:t>
            </a:r>
            <a:r>
              <a:rPr lang="en-IN" sz="1800" dirty="0">
                <a:latin typeface="Times New Roman" pitchFamily="18" charset="0"/>
                <a:cs typeface="Times New Roman" pitchFamily="18" charset="0"/>
              </a:rPr>
              <a:t>, “Correlation of benign incidental findings seen on whole-body pet-</a:t>
            </a:r>
            <a:r>
              <a:rPr lang="en-IN" sz="1800" dirty="0" err="1">
                <a:latin typeface="Times New Roman" pitchFamily="18" charset="0"/>
                <a:cs typeface="Times New Roman" pitchFamily="18" charset="0"/>
              </a:rPr>
              <a:t>ct</a:t>
            </a:r>
            <a:r>
              <a:rPr lang="en-IN" sz="1800" dirty="0">
                <a:latin typeface="Times New Roman" pitchFamily="18" charset="0"/>
                <a:cs typeface="Times New Roman" pitchFamily="18" charset="0"/>
              </a:rPr>
              <a:t> with knee </a:t>
            </a:r>
            <a:r>
              <a:rPr lang="en-IN" sz="1800" dirty="0" err="1">
                <a:latin typeface="Times New Roman" pitchFamily="18" charset="0"/>
                <a:cs typeface="Times New Roman" pitchFamily="18" charset="0"/>
              </a:rPr>
              <a:t>mri</a:t>
            </a:r>
            <a:r>
              <a:rPr lang="en-IN" sz="1800" dirty="0">
                <a:latin typeface="Times New Roman" pitchFamily="18" charset="0"/>
                <a:cs typeface="Times New Roman" pitchFamily="18" charset="0"/>
              </a:rPr>
              <a:t>: patterns of 18f-fdg avidity, intra-articular pathology, and bone marrow </a:t>
            </a:r>
            <a:r>
              <a:rPr lang="en-IN" sz="1800" dirty="0" err="1">
                <a:latin typeface="Times New Roman" pitchFamily="18" charset="0"/>
                <a:cs typeface="Times New Roman" pitchFamily="18" charset="0"/>
              </a:rPr>
              <a:t>edema</a:t>
            </a:r>
            <a:r>
              <a:rPr lang="en-IN" sz="1800" dirty="0">
                <a:latin typeface="Times New Roman" pitchFamily="18" charset="0"/>
                <a:cs typeface="Times New Roman" pitchFamily="18" charset="0"/>
              </a:rPr>
              <a:t> lesions,” Skeletal Radiology, vol. 47, no. 12, pp. 1651–1660, Dec 2018</a:t>
            </a:r>
            <a:r>
              <a:rPr lang="en-IN" sz="1800" dirty="0" smtClean="0">
                <a:latin typeface="Times New Roman" pitchFamily="18" charset="0"/>
                <a:cs typeface="Times New Roman" pitchFamily="18" charset="0"/>
              </a:rPr>
              <a:t>.</a:t>
            </a:r>
          </a:p>
          <a:p>
            <a:pPr algn="just">
              <a:lnSpc>
                <a:spcPct val="150000"/>
              </a:lnSpc>
              <a:buFont typeface="Wingdings" pitchFamily="2" charset="2"/>
              <a:buChar char="Ø"/>
            </a:pPr>
            <a:r>
              <a:rPr lang="en-IN" sz="1800" dirty="0" smtClean="0">
                <a:latin typeface="Times New Roman" pitchFamily="18" charset="0"/>
                <a:cs typeface="Times New Roman" pitchFamily="18" charset="0"/>
              </a:rPr>
              <a:t>[2] </a:t>
            </a:r>
            <a:r>
              <a:rPr lang="en-IN" sz="1800" dirty="0">
                <a:latin typeface="Times New Roman" pitchFamily="18" charset="0"/>
                <a:cs typeface="Times New Roman" pitchFamily="18" charset="0"/>
              </a:rPr>
              <a:t>Z. Zhang, “Introduction to machine learning: k-nearest </a:t>
            </a:r>
            <a:r>
              <a:rPr lang="en-IN" sz="1800" dirty="0" err="1">
                <a:latin typeface="Times New Roman" pitchFamily="18" charset="0"/>
                <a:cs typeface="Times New Roman" pitchFamily="18" charset="0"/>
              </a:rPr>
              <a:t>neighbors</a:t>
            </a:r>
            <a:r>
              <a:rPr lang="en-IN" sz="1800" dirty="0">
                <a:latin typeface="Times New Roman" pitchFamily="18" charset="0"/>
                <a:cs typeface="Times New Roman" pitchFamily="18" charset="0"/>
              </a:rPr>
              <a:t>,” Annals of translational medicine, vol. 4, no. 11, </a:t>
            </a:r>
            <a:r>
              <a:rPr lang="en-IN" sz="1800" dirty="0" smtClean="0">
                <a:latin typeface="Times New Roman" pitchFamily="18" charset="0"/>
                <a:cs typeface="Times New Roman" pitchFamily="18" charset="0"/>
              </a:rPr>
              <a:t>2016.</a:t>
            </a:r>
          </a:p>
          <a:p>
            <a:pPr algn="just">
              <a:lnSpc>
                <a:spcPct val="150000"/>
              </a:lnSpc>
              <a:buFont typeface="Wingdings" pitchFamily="2" charset="2"/>
              <a:buChar char="Ø"/>
            </a:pPr>
            <a:r>
              <a:rPr lang="en-IN" sz="1800" dirty="0" smtClean="0">
                <a:latin typeface="Times New Roman" pitchFamily="18" charset="0"/>
                <a:cs typeface="Times New Roman" pitchFamily="18" charset="0"/>
              </a:rPr>
              <a:t>[3] </a:t>
            </a:r>
            <a:r>
              <a:rPr lang="en-IN" sz="1800" dirty="0">
                <a:latin typeface="Times New Roman" pitchFamily="18" charset="0"/>
                <a:cs typeface="Times New Roman" pitchFamily="18" charset="0"/>
              </a:rPr>
              <a:t>Adailton </a:t>
            </a:r>
            <a:r>
              <a:rPr lang="en-IN" sz="1800" dirty="0" smtClean="0">
                <a:latin typeface="Times New Roman" pitchFamily="18" charset="0"/>
                <a:cs typeface="Times New Roman" pitchFamily="18" charset="0"/>
              </a:rPr>
              <a:t>Vieira </a:t>
            </a:r>
            <a:r>
              <a:rPr lang="en-IN" sz="1800" dirty="0">
                <a:latin typeface="Times New Roman" pitchFamily="18" charset="0"/>
                <a:cs typeface="Times New Roman" pitchFamily="18" charset="0"/>
              </a:rPr>
              <a:t>, Marino Luiz </a:t>
            </a:r>
            <a:r>
              <a:rPr lang="en-IN" sz="1800" dirty="0" smtClean="0">
                <a:latin typeface="Times New Roman" pitchFamily="18" charset="0"/>
                <a:cs typeface="Times New Roman" pitchFamily="18" charset="0"/>
              </a:rPr>
              <a:t>EyerkauferI, </a:t>
            </a:r>
            <a:r>
              <a:rPr lang="en-IN" sz="1800" dirty="0">
                <a:latin typeface="Times New Roman" pitchFamily="18" charset="0"/>
                <a:cs typeface="Times New Roman" pitchFamily="18" charset="0"/>
              </a:rPr>
              <a:t>Rodrigo </a:t>
            </a:r>
            <a:r>
              <a:rPr lang="en-IN" sz="1800" dirty="0" smtClean="0">
                <a:latin typeface="Times New Roman" pitchFamily="18" charset="0"/>
                <a:cs typeface="Times New Roman" pitchFamily="18" charset="0"/>
              </a:rPr>
              <a:t>Renge</a:t>
            </a:r>
            <a:r>
              <a:rPr lang="pt-BR" sz="1800"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Risk analysis tool for granting credit by financial cooperatives </a:t>
            </a:r>
            <a:r>
              <a:rPr lang="en-IN" sz="1800" dirty="0" smtClean="0">
                <a:latin typeface="Times New Roman" pitchFamily="18" charset="0"/>
                <a:cs typeface="Times New Roman" pitchFamily="18" charset="0"/>
              </a:rPr>
              <a:t>for </a:t>
            </a:r>
            <a:r>
              <a:rPr lang="en-IN" sz="1800" dirty="0">
                <a:latin typeface="Times New Roman" pitchFamily="18" charset="0"/>
                <a:cs typeface="Times New Roman" pitchFamily="18" charset="0"/>
              </a:rPr>
              <a:t>legal entities</a:t>
            </a:r>
            <a:r>
              <a:rPr lang="pt-BR" sz="1800" dirty="0" smtClean="0">
                <a:latin typeface="Times New Roman" pitchFamily="18" charset="0"/>
                <a:cs typeface="Times New Roman" pitchFamily="18" charset="0"/>
              </a:rPr>
              <a:t>,” </a:t>
            </a:r>
            <a:r>
              <a:rPr lang="pt-BR" sz="1800" dirty="0">
                <a:latin typeface="Times New Roman" pitchFamily="18" charset="0"/>
                <a:cs typeface="Times New Roman" pitchFamily="18" charset="0"/>
              </a:rPr>
              <a:t>˜ </a:t>
            </a:r>
            <a:r>
              <a:rPr lang="en-IN" sz="1800" dirty="0">
                <a:latin typeface="Times New Roman" pitchFamily="18" charset="0"/>
                <a:cs typeface="Times New Roman" pitchFamily="18" charset="0"/>
              </a:rPr>
              <a:t>RGC, Santa Maria, v. 7, n. 13, Jan./Jun., 2020</a:t>
            </a:r>
            <a:r>
              <a:rPr lang="pt-BR" sz="1800" dirty="0" smtClean="0">
                <a:latin typeface="Times New Roman" pitchFamily="18" charset="0"/>
                <a:cs typeface="Times New Roman" pitchFamily="18" charset="0"/>
              </a:rPr>
              <a:t>.</a:t>
            </a:r>
          </a:p>
          <a:p>
            <a:pPr algn="just">
              <a:lnSpc>
                <a:spcPct val="150000"/>
              </a:lnSpc>
              <a:buFont typeface="Wingdings" pitchFamily="2" charset="2"/>
              <a:buChar char="Ø"/>
            </a:pPr>
            <a:r>
              <a:rPr lang="pt-BR" sz="1800" dirty="0" smtClean="0">
                <a:latin typeface="Times New Roman" pitchFamily="18" charset="0"/>
                <a:cs typeface="Times New Roman" pitchFamily="18" charset="0"/>
              </a:rPr>
              <a:t>[4] </a:t>
            </a:r>
            <a:r>
              <a:rPr lang="en-IN" sz="1800" dirty="0">
                <a:latin typeface="Times New Roman" pitchFamily="18" charset="0"/>
                <a:cs typeface="Times New Roman" pitchFamily="18" charset="0"/>
              </a:rPr>
              <a:t>K. R. Santos, I. R. R. Silva, and R. A. A. </a:t>
            </a:r>
            <a:r>
              <a:rPr lang="en-IN" sz="1800" dirty="0" err="1">
                <a:latin typeface="Times New Roman" pitchFamily="18" charset="0"/>
                <a:cs typeface="Times New Roman" pitchFamily="18" charset="0"/>
              </a:rPr>
              <a:t>Fagundes</a:t>
            </a:r>
            <a:r>
              <a:rPr lang="en-IN" sz="1800" dirty="0">
                <a:latin typeface="Times New Roman" pitchFamily="18" charset="0"/>
                <a:cs typeface="Times New Roman" pitchFamily="18" charset="0"/>
              </a:rPr>
              <a:t>, “Classifiers comparison for attack detection in computer networks,” IEEE Latin America Transactions, vol. 15, no. 1, pp. 87–96, 2017. </a:t>
            </a:r>
            <a:endParaRPr lang="en-IN" sz="1800" dirty="0" smtClean="0">
              <a:latin typeface="Times New Roman" pitchFamily="18" charset="0"/>
              <a:cs typeface="Times New Roman" pitchFamily="18" charset="0"/>
            </a:endParaRPr>
          </a:p>
          <a:p>
            <a:pPr algn="just">
              <a:lnSpc>
                <a:spcPct val="150000"/>
              </a:lnSpc>
              <a:buFont typeface="Wingdings" pitchFamily="2" charset="2"/>
              <a:buChar char="Ø"/>
            </a:pPr>
            <a:r>
              <a:rPr lang="en-IN" sz="1800" dirty="0" smtClean="0">
                <a:latin typeface="Times New Roman" pitchFamily="18" charset="0"/>
                <a:cs typeface="Times New Roman" pitchFamily="18" charset="0"/>
              </a:rPr>
              <a:t>[5] </a:t>
            </a:r>
            <a:r>
              <a:rPr lang="en-IN" sz="1800" dirty="0">
                <a:latin typeface="Times New Roman" pitchFamily="18" charset="0"/>
                <a:cs typeface="Times New Roman" pitchFamily="18" charset="0"/>
              </a:rPr>
              <a:t>M. R. Islam, “Numeric rating of apps on </a:t>
            </a:r>
            <a:r>
              <a:rPr lang="en-IN" sz="1800" dirty="0" err="1">
                <a:latin typeface="Times New Roman" pitchFamily="18" charset="0"/>
                <a:cs typeface="Times New Roman" pitchFamily="18" charset="0"/>
              </a:rPr>
              <a:t>google</a:t>
            </a:r>
            <a:r>
              <a:rPr lang="en-IN" sz="1800" dirty="0">
                <a:latin typeface="Times New Roman" pitchFamily="18" charset="0"/>
                <a:cs typeface="Times New Roman" pitchFamily="18" charset="0"/>
              </a:rPr>
              <a:t> play store by sentiment analysis on user reviews,” in 2014 International Conference on Electrical Engineering and Information &amp; Communication Technology. IEEE, </a:t>
            </a:r>
            <a:r>
              <a:rPr lang="en-IN" sz="1800" dirty="0" err="1">
                <a:latin typeface="Times New Roman" pitchFamily="18" charset="0"/>
                <a:cs typeface="Times New Roman" pitchFamily="18" charset="0"/>
              </a:rPr>
              <a:t>apr</a:t>
            </a:r>
            <a:r>
              <a:rPr lang="en-IN" sz="1800" dirty="0">
                <a:latin typeface="Times New Roman" pitchFamily="18" charset="0"/>
                <a:cs typeface="Times New Roman" pitchFamily="18" charset="0"/>
              </a:rPr>
              <a:t> 2014</a:t>
            </a:r>
            <a:r>
              <a:rPr lang="en-IN" sz="1800" dirty="0" smtClean="0">
                <a:latin typeface="Times New Roman" pitchFamily="18" charset="0"/>
                <a:cs typeface="Times New Roman" pitchFamily="18" charset="0"/>
              </a:rPr>
              <a:t>.</a:t>
            </a:r>
          </a:p>
        </p:txBody>
      </p:sp>
      <p:sp>
        <p:nvSpPr>
          <p:cNvPr id="4" name="Date Placeholder 3"/>
          <p:cNvSpPr>
            <a:spLocks noGrp="1"/>
          </p:cNvSpPr>
          <p:nvPr>
            <p:ph type="dt" sz="half" idx="10"/>
          </p:nvPr>
        </p:nvSpPr>
        <p:spPr/>
        <p:txBody>
          <a:bodyPr/>
          <a:lstStyle/>
          <a:p>
            <a:fld id="{75808CE4-1525-47D6-A561-F09B3D188534}" type="datetime1">
              <a:rPr lang="en-US" smtClean="0"/>
              <a:t>8/9/2021</a:t>
            </a:fld>
            <a:endParaRPr lang="en-US" dirty="0"/>
          </a:p>
        </p:txBody>
      </p:sp>
      <p:sp>
        <p:nvSpPr>
          <p:cNvPr id="6" name="Slide Number Placeholder 5"/>
          <p:cNvSpPr>
            <a:spLocks noGrp="1"/>
          </p:cNvSpPr>
          <p:nvPr>
            <p:ph type="sldNum" sz="quarter" idx="12"/>
          </p:nvPr>
        </p:nvSpPr>
        <p:spPr/>
        <p:txBody>
          <a:bodyPr/>
          <a:lstStyle/>
          <a:p>
            <a:fld id="{7DCB20AE-65C4-4F49-978F-B82EFE8D490C}" type="slidenum">
              <a:rPr lang="en-US" smtClean="0"/>
              <a:pPr/>
              <a:t>43</a:t>
            </a:fld>
            <a:endParaRPr lang="en-US" dirty="0"/>
          </a:p>
        </p:txBody>
      </p:sp>
    </p:spTree>
    <p:extLst>
      <p:ext uri="{BB962C8B-B14F-4D97-AF65-F5344CB8AC3E}">
        <p14:creationId xmlns:p14="http://schemas.microsoft.com/office/powerpoint/2010/main" val="19788724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0790"/>
          </a:xfrm>
        </p:spPr>
        <p:txBody>
          <a:bodyPr>
            <a:normAutofit/>
          </a:bodyPr>
          <a:lstStyle/>
          <a:p>
            <a:r>
              <a:rPr lang="en-IN" sz="3200" b="1" dirty="0" smtClean="0">
                <a:latin typeface="Times New Roman" pitchFamily="18" charset="0"/>
                <a:cs typeface="Times New Roman" pitchFamily="18" charset="0"/>
              </a:rPr>
              <a:t>REFERENCES</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030310"/>
            <a:ext cx="10515600" cy="5146653"/>
          </a:xfrm>
        </p:spPr>
        <p:txBody>
          <a:bodyPr>
            <a:noAutofit/>
          </a:bodyPr>
          <a:lstStyle/>
          <a:p>
            <a:pPr algn="just">
              <a:lnSpc>
                <a:spcPct val="150000"/>
              </a:lnSpc>
              <a:buFont typeface="Wingdings" pitchFamily="2" charset="2"/>
              <a:buChar char="Ø"/>
            </a:pPr>
            <a:r>
              <a:rPr lang="en-IN" sz="1800" dirty="0" smtClean="0"/>
              <a:t>[6] </a:t>
            </a:r>
            <a:r>
              <a:rPr lang="en-IN" sz="1800" dirty="0" smtClean="0">
                <a:latin typeface="Times New Roman" pitchFamily="18" charset="0"/>
                <a:cs typeface="Times New Roman" pitchFamily="18" charset="0"/>
              </a:rPr>
              <a:t>N</a:t>
            </a:r>
            <a:r>
              <a:rPr lang="en-IN" sz="1800" dirty="0">
                <a:latin typeface="Times New Roman" pitchFamily="18" charset="0"/>
                <a:cs typeface="Times New Roman" pitchFamily="18" charset="0"/>
              </a:rPr>
              <a:t>. Mohd Nawi, W. Atomi, and S. M. Rehman Gillani, “The effect of data pre-processing on optimized training of artificial neural networks,” vol. 11, 06 2013</a:t>
            </a:r>
            <a:r>
              <a:rPr lang="en-IN" sz="1800" dirty="0" smtClean="0">
                <a:latin typeface="Times New Roman" pitchFamily="18" charset="0"/>
                <a:cs typeface="Times New Roman" pitchFamily="18" charset="0"/>
              </a:rPr>
              <a:t>.</a:t>
            </a:r>
          </a:p>
          <a:p>
            <a:pPr algn="just">
              <a:lnSpc>
                <a:spcPct val="150000"/>
              </a:lnSpc>
              <a:buFont typeface="Wingdings" pitchFamily="2" charset="2"/>
              <a:buChar char="Ø"/>
            </a:pPr>
            <a:r>
              <a:rPr lang="en-IN" sz="1800" dirty="0" smtClean="0">
                <a:latin typeface="Times New Roman" pitchFamily="18" charset="0"/>
                <a:cs typeface="Times New Roman" pitchFamily="18" charset="0"/>
              </a:rPr>
              <a:t>[7] </a:t>
            </a:r>
            <a:r>
              <a:rPr lang="en-IN" sz="1800" dirty="0">
                <a:latin typeface="Times New Roman" pitchFamily="18" charset="0"/>
                <a:cs typeface="Times New Roman" pitchFamily="18" charset="0"/>
              </a:rPr>
              <a:t>F. </a:t>
            </a:r>
            <a:r>
              <a:rPr lang="en-IN" sz="1800" dirty="0" err="1">
                <a:latin typeface="Times New Roman" pitchFamily="18" charset="0"/>
                <a:cs typeface="Times New Roman" pitchFamily="18" charset="0"/>
              </a:rPr>
              <a:t>Pedregosa</a:t>
            </a:r>
            <a:r>
              <a:rPr lang="en-IN" sz="1800" dirty="0">
                <a:latin typeface="Times New Roman" pitchFamily="18" charset="0"/>
                <a:cs typeface="Times New Roman" pitchFamily="18" charset="0"/>
              </a:rPr>
              <a:t>, G. </a:t>
            </a:r>
            <a:r>
              <a:rPr lang="en-IN" sz="1800" dirty="0" err="1">
                <a:latin typeface="Times New Roman" pitchFamily="18" charset="0"/>
                <a:cs typeface="Times New Roman" pitchFamily="18" charset="0"/>
              </a:rPr>
              <a:t>Varoquaux</a:t>
            </a:r>
            <a:r>
              <a:rPr lang="en-IN" sz="1800" dirty="0">
                <a:latin typeface="Times New Roman" pitchFamily="18" charset="0"/>
                <a:cs typeface="Times New Roman" pitchFamily="18" charset="0"/>
              </a:rPr>
              <a:t>, A. </a:t>
            </a:r>
            <a:r>
              <a:rPr lang="en-IN" sz="1800" dirty="0" err="1">
                <a:latin typeface="Times New Roman" pitchFamily="18" charset="0"/>
                <a:cs typeface="Times New Roman" pitchFamily="18" charset="0"/>
              </a:rPr>
              <a:t>Gramfort</a:t>
            </a:r>
            <a:r>
              <a:rPr lang="en-IN" sz="1800" dirty="0">
                <a:latin typeface="Times New Roman" pitchFamily="18" charset="0"/>
                <a:cs typeface="Times New Roman" pitchFamily="18" charset="0"/>
              </a:rPr>
              <a:t>, V. Michel, B. </a:t>
            </a:r>
            <a:r>
              <a:rPr lang="en-IN" sz="1800" dirty="0" err="1">
                <a:latin typeface="Times New Roman" pitchFamily="18" charset="0"/>
                <a:cs typeface="Times New Roman" pitchFamily="18" charset="0"/>
              </a:rPr>
              <a:t>Thirion</a:t>
            </a:r>
            <a:r>
              <a:rPr lang="en-IN" sz="1800" dirty="0">
                <a:latin typeface="Times New Roman" pitchFamily="18" charset="0"/>
                <a:cs typeface="Times New Roman" pitchFamily="18" charset="0"/>
              </a:rPr>
              <a:t>, O. </a:t>
            </a:r>
            <a:r>
              <a:rPr lang="en-IN" sz="1800" dirty="0" err="1">
                <a:latin typeface="Times New Roman" pitchFamily="18" charset="0"/>
                <a:cs typeface="Times New Roman" pitchFamily="18" charset="0"/>
              </a:rPr>
              <a:t>Grisel</a:t>
            </a:r>
            <a:r>
              <a:rPr lang="en-IN" sz="1800" dirty="0">
                <a:latin typeface="Times New Roman" pitchFamily="18" charset="0"/>
                <a:cs typeface="Times New Roman" pitchFamily="18" charset="0"/>
              </a:rPr>
              <a:t>, M. </a:t>
            </a:r>
            <a:r>
              <a:rPr lang="en-IN" sz="1800" dirty="0" err="1">
                <a:latin typeface="Times New Roman" pitchFamily="18" charset="0"/>
                <a:cs typeface="Times New Roman" pitchFamily="18" charset="0"/>
              </a:rPr>
              <a:t>Blondel</a:t>
            </a:r>
            <a:r>
              <a:rPr lang="en-IN" sz="1800" dirty="0">
                <a:latin typeface="Times New Roman" pitchFamily="18" charset="0"/>
                <a:cs typeface="Times New Roman" pitchFamily="18" charset="0"/>
              </a:rPr>
              <a:t>, P. </a:t>
            </a:r>
            <a:r>
              <a:rPr lang="en-IN" sz="1800" dirty="0" err="1">
                <a:latin typeface="Times New Roman" pitchFamily="18" charset="0"/>
                <a:cs typeface="Times New Roman" pitchFamily="18" charset="0"/>
              </a:rPr>
              <a:t>Prettenhofer</a:t>
            </a:r>
            <a:r>
              <a:rPr lang="en-IN" sz="1800" dirty="0">
                <a:latin typeface="Times New Roman" pitchFamily="18" charset="0"/>
                <a:cs typeface="Times New Roman" pitchFamily="18" charset="0"/>
              </a:rPr>
              <a:t>, R. Weiss, V. </a:t>
            </a:r>
            <a:r>
              <a:rPr lang="en-IN" sz="1800" dirty="0" err="1">
                <a:latin typeface="Times New Roman" pitchFamily="18" charset="0"/>
                <a:cs typeface="Times New Roman" pitchFamily="18" charset="0"/>
              </a:rPr>
              <a:t>Dubourg</a:t>
            </a:r>
            <a:r>
              <a:rPr lang="en-IN" sz="1800" dirty="0">
                <a:latin typeface="Times New Roman" pitchFamily="18" charset="0"/>
                <a:cs typeface="Times New Roman" pitchFamily="18" charset="0"/>
              </a:rPr>
              <a:t>, J. </a:t>
            </a:r>
            <a:r>
              <a:rPr lang="en-IN" sz="1800" dirty="0" err="1">
                <a:latin typeface="Times New Roman" pitchFamily="18" charset="0"/>
                <a:cs typeface="Times New Roman" pitchFamily="18" charset="0"/>
              </a:rPr>
              <a:t>Vanderplas</a:t>
            </a:r>
            <a:r>
              <a:rPr lang="en-IN" sz="1800" dirty="0">
                <a:latin typeface="Times New Roman" pitchFamily="18" charset="0"/>
                <a:cs typeface="Times New Roman" pitchFamily="18" charset="0"/>
              </a:rPr>
              <a:t>, A. </a:t>
            </a:r>
            <a:r>
              <a:rPr lang="en-IN" sz="1800" dirty="0" err="1">
                <a:latin typeface="Times New Roman" pitchFamily="18" charset="0"/>
                <a:cs typeface="Times New Roman" pitchFamily="18" charset="0"/>
              </a:rPr>
              <a:t>Passos</a:t>
            </a:r>
            <a:r>
              <a:rPr lang="en-IN" sz="1800" dirty="0">
                <a:latin typeface="Times New Roman" pitchFamily="18" charset="0"/>
                <a:cs typeface="Times New Roman" pitchFamily="18" charset="0"/>
              </a:rPr>
              <a:t>, D. </a:t>
            </a:r>
            <a:r>
              <a:rPr lang="en-IN" sz="1800" dirty="0" err="1">
                <a:latin typeface="Times New Roman" pitchFamily="18" charset="0"/>
                <a:cs typeface="Times New Roman" pitchFamily="18" charset="0"/>
              </a:rPr>
              <a:t>Cournapeau</a:t>
            </a:r>
            <a:r>
              <a:rPr lang="en-IN" sz="1800" dirty="0">
                <a:latin typeface="Times New Roman" pitchFamily="18" charset="0"/>
                <a:cs typeface="Times New Roman" pitchFamily="18" charset="0"/>
              </a:rPr>
              <a:t>, M. </a:t>
            </a:r>
            <a:r>
              <a:rPr lang="en-IN" sz="1800" dirty="0" err="1">
                <a:latin typeface="Times New Roman" pitchFamily="18" charset="0"/>
                <a:cs typeface="Times New Roman" pitchFamily="18" charset="0"/>
              </a:rPr>
              <a:t>Brucher</a:t>
            </a:r>
            <a:r>
              <a:rPr lang="en-IN" sz="1800" dirty="0">
                <a:latin typeface="Times New Roman" pitchFamily="18" charset="0"/>
                <a:cs typeface="Times New Roman" pitchFamily="18" charset="0"/>
              </a:rPr>
              <a:t>, M. Perrot, and E. </a:t>
            </a:r>
            <a:r>
              <a:rPr lang="en-IN" sz="1800" dirty="0" err="1">
                <a:latin typeface="Times New Roman" pitchFamily="18" charset="0"/>
                <a:cs typeface="Times New Roman" pitchFamily="18" charset="0"/>
              </a:rPr>
              <a:t>Duchesnay</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Scikit</a:t>
            </a:r>
            <a:r>
              <a:rPr lang="en-IN" sz="1800" dirty="0">
                <a:latin typeface="Times New Roman" pitchFamily="18" charset="0"/>
                <a:cs typeface="Times New Roman" pitchFamily="18" charset="0"/>
              </a:rPr>
              <a:t>-learn: Machine learning in Python,” Journal of Machine Learning Research, vol. 12, pp. 2825–2830, 2011.</a:t>
            </a:r>
          </a:p>
        </p:txBody>
      </p:sp>
      <p:sp>
        <p:nvSpPr>
          <p:cNvPr id="4" name="Date Placeholder 3"/>
          <p:cNvSpPr>
            <a:spLocks noGrp="1"/>
          </p:cNvSpPr>
          <p:nvPr>
            <p:ph type="dt" sz="half" idx="10"/>
          </p:nvPr>
        </p:nvSpPr>
        <p:spPr/>
        <p:txBody>
          <a:bodyPr/>
          <a:lstStyle/>
          <a:p>
            <a:fld id="{75808CE4-1525-47D6-A561-F09B3D188534}" type="datetime1">
              <a:rPr lang="en-US" smtClean="0"/>
              <a:t>8/9/2021</a:t>
            </a:fld>
            <a:endParaRPr lang="en-US" dirty="0"/>
          </a:p>
        </p:txBody>
      </p:sp>
      <p:sp>
        <p:nvSpPr>
          <p:cNvPr id="6" name="Slide Number Placeholder 5"/>
          <p:cNvSpPr>
            <a:spLocks noGrp="1"/>
          </p:cNvSpPr>
          <p:nvPr>
            <p:ph type="sldNum" sz="quarter" idx="12"/>
          </p:nvPr>
        </p:nvSpPr>
        <p:spPr/>
        <p:txBody>
          <a:bodyPr/>
          <a:lstStyle/>
          <a:p>
            <a:fld id="{7DCB20AE-65C4-4F49-978F-B82EFE8D490C}" type="slidenum">
              <a:rPr lang="en-US" smtClean="0"/>
              <a:pPr/>
              <a:t>44</a:t>
            </a:fld>
            <a:endParaRPr lang="en-US" dirty="0"/>
          </a:p>
        </p:txBody>
      </p:sp>
    </p:spTree>
    <p:extLst>
      <p:ext uri="{BB962C8B-B14F-4D97-AF65-F5344CB8AC3E}">
        <p14:creationId xmlns:p14="http://schemas.microsoft.com/office/powerpoint/2010/main" val="26988794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28541" y="2881906"/>
            <a:ext cx="10972800" cy="1399032"/>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6000" b="1" cap="all" dirty="0" smtClean="0">
                <a:ln w="0">
                  <a:solidFill>
                    <a:schemeClr val="tx1"/>
                  </a:solidFill>
                </a:ln>
                <a:effectLst>
                  <a:reflection blurRad="12700" stA="50000" endPos="50000" dist="5000" dir="5400000" sy="-100000" rotWithShape="0"/>
                </a:effectLst>
                <a:latin typeface="Times New Roman" pitchFamily="18" charset="0"/>
                <a:cs typeface="Times New Roman" pitchFamily="18" charset="0"/>
              </a:rPr>
              <a:t>Thank You…</a:t>
            </a:r>
            <a:endParaRPr lang="en-US" sz="6000" b="1" cap="all" dirty="0">
              <a:ln w="0">
                <a:solidFill>
                  <a:schemeClr val="tx1"/>
                </a:solidFill>
              </a:ln>
              <a:effectLst>
                <a:reflection blurRad="12700" stA="50000" endPos="50000" dist="5000" dir="5400000" sy="-100000" rotWithShape="0"/>
              </a:effectLst>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3EACB29-DF9E-4CBC-BBA4-C59402570A5E}" type="datetime1">
              <a:rPr lang="en-US" smtClean="0"/>
              <a:t>8/9/2021</a:t>
            </a:fld>
            <a:endParaRPr lang="en-US" dirty="0"/>
          </a:p>
        </p:txBody>
      </p:sp>
      <p:sp>
        <p:nvSpPr>
          <p:cNvPr id="6" name="Slide Number Placeholder 5"/>
          <p:cNvSpPr>
            <a:spLocks noGrp="1"/>
          </p:cNvSpPr>
          <p:nvPr>
            <p:ph type="sldNum" sz="quarter" idx="12"/>
          </p:nvPr>
        </p:nvSpPr>
        <p:spPr/>
        <p:txBody>
          <a:bodyPr>
            <a:normAutofit/>
          </a:bodyPr>
          <a:lstStyle/>
          <a:p>
            <a:fld id="{7DCB20AE-65C4-4F49-978F-B82EFE8D490C}" type="slidenum">
              <a:rPr lang="en-US" smtClean="0"/>
              <a:pPr/>
              <a:t>45</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3399" y="406998"/>
            <a:ext cx="9952930" cy="706964"/>
          </a:xfrm>
        </p:spPr>
        <p:txBody>
          <a:bodyPr>
            <a:normAutofit/>
          </a:bodyPr>
          <a:lstStyle/>
          <a:p>
            <a:r>
              <a:rPr lang="en-IN" sz="3600" b="1" dirty="0" smtClean="0">
                <a:latin typeface="Times New Roman" panose="02020603050405020304" pitchFamily="18" charset="0"/>
                <a:cs typeface="Times New Roman" panose="02020603050405020304" pitchFamily="18" charset="0"/>
              </a:rPr>
              <a:t>OBJECTIVE</a:t>
            </a:r>
            <a:endParaRPr lang="en-US" sz="3600" b="1" dirty="0">
              <a:ln w="900" cmpd="sng">
                <a:solidFill>
                  <a:schemeClr val="tx1"/>
                </a:solidFill>
                <a:prstDash val="solid"/>
              </a:l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86125" y="1506828"/>
            <a:ext cx="10119185" cy="3786389"/>
          </a:xfrm>
        </p:spPr>
        <p:txBody>
          <a:bodyPr>
            <a:normAutofit/>
          </a:bodyPr>
          <a:lstStyle/>
          <a:p>
            <a:pPr lvl="0" algn="just">
              <a:lnSpc>
                <a:spcPct val="150000"/>
              </a:lnSpc>
            </a:pPr>
            <a:r>
              <a:rPr lang="en-IN" sz="1800" dirty="0">
                <a:latin typeface="Times New Roman" pitchFamily="18" charset="0"/>
                <a:cs typeface="Times New Roman" pitchFamily="18" charset="0"/>
              </a:rPr>
              <a:t>The main objective is to predict the ratings of Google Play Store apps using machine learning Algorithms.</a:t>
            </a:r>
          </a:p>
          <a:p>
            <a:pPr lvl="0" algn="just">
              <a:lnSpc>
                <a:spcPct val="150000"/>
              </a:lnSpc>
            </a:pPr>
            <a:r>
              <a:rPr lang="en-IN" sz="1800" dirty="0">
                <a:latin typeface="Times New Roman" pitchFamily="18" charset="0"/>
                <a:cs typeface="Times New Roman" pitchFamily="18" charset="0"/>
              </a:rPr>
              <a:t>To perform Data Analysis and prediction into the Google Play store application dataset that I have collected from repository. </a:t>
            </a:r>
          </a:p>
          <a:p>
            <a:pPr lvl="0" algn="just">
              <a:lnSpc>
                <a:spcPct val="150000"/>
              </a:lnSpc>
            </a:pPr>
            <a:r>
              <a:rPr lang="en-IN" sz="1800" dirty="0">
                <a:latin typeface="Times New Roman" pitchFamily="18" charset="0"/>
                <a:cs typeface="Times New Roman" pitchFamily="18" charset="0"/>
              </a:rPr>
              <a:t>Using Machine Learning Algorithms, I have tried to discover the relationships among various attributes present in my dataset such as which application is free or paid, about the user reviews, rating of the application.</a:t>
            </a:r>
          </a:p>
          <a:p>
            <a:pPr lvl="0" algn="just">
              <a:lnSpc>
                <a:spcPct val="150000"/>
              </a:lnSpc>
            </a:pPr>
            <a:r>
              <a:rPr lang="en-IN" sz="1800" dirty="0">
                <a:latin typeface="Times New Roman" pitchFamily="18" charset="0"/>
                <a:cs typeface="Times New Roman" pitchFamily="18" charset="0"/>
              </a:rPr>
              <a:t>To enhance the performance of overall prediction result.</a:t>
            </a:r>
          </a:p>
        </p:txBody>
      </p:sp>
      <p:sp>
        <p:nvSpPr>
          <p:cNvPr id="6" name="Date Placeholder 5"/>
          <p:cNvSpPr>
            <a:spLocks noGrp="1"/>
          </p:cNvSpPr>
          <p:nvPr>
            <p:ph type="dt" sz="half" idx="10"/>
          </p:nvPr>
        </p:nvSpPr>
        <p:spPr/>
        <p:txBody>
          <a:bodyPr/>
          <a:lstStyle/>
          <a:p>
            <a:fld id="{27B8A5E2-2919-4C43-B58B-5EAB113BB95A}" type="datetime1">
              <a:rPr lang="en-US" smtClean="0"/>
              <a:t>8/9/2021</a:t>
            </a:fld>
            <a:endParaRPr lang="en-US" dirty="0"/>
          </a:p>
        </p:txBody>
      </p:sp>
      <p:sp>
        <p:nvSpPr>
          <p:cNvPr id="5" name="Slide Number Placeholder 4"/>
          <p:cNvSpPr>
            <a:spLocks noGrp="1"/>
          </p:cNvSpPr>
          <p:nvPr>
            <p:ph type="sldNum" sz="quarter" idx="12"/>
          </p:nvPr>
        </p:nvSpPr>
        <p:spPr/>
        <p:txBody>
          <a:bodyPr>
            <a:normAutofit/>
          </a:bodyPr>
          <a:lstStyle/>
          <a:p>
            <a:fld id="{7DCB20AE-65C4-4F49-978F-B82EFE8D490C}" type="slidenum">
              <a:rPr lang="en-US" smtClean="0"/>
              <a:pPr/>
              <a:t>5</a:t>
            </a:fld>
            <a:endParaRPr lang="en-US" dirty="0"/>
          </a:p>
        </p:txBody>
      </p:sp>
    </p:spTree>
    <p:extLst>
      <p:ext uri="{BB962C8B-B14F-4D97-AF65-F5344CB8AC3E}">
        <p14:creationId xmlns:p14="http://schemas.microsoft.com/office/powerpoint/2010/main" val="42589555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24791"/>
            <a:ext cx="10058400" cy="581891"/>
          </a:xfrm>
        </p:spPr>
        <p:txBody>
          <a:bodyPr>
            <a:normAutofit fontScale="90000"/>
          </a:bodyPr>
          <a:lstStyle/>
          <a:p>
            <a:r>
              <a:rPr lang="en-IN" sz="3600" b="1" dirty="0" smtClean="0">
                <a:latin typeface="Times New Roman" panose="02020603050405020304" pitchFamily="18" charset="0"/>
                <a:cs typeface="Times New Roman" panose="02020603050405020304" pitchFamily="18" charset="0"/>
              </a:rPr>
              <a:t>EXISTING SYSTEM</a:t>
            </a:r>
            <a:endParaRPr lang="en-IN" sz="3600" b="1" dirty="0">
              <a:ln w="10541" cmpd="sng">
                <a:solidFill>
                  <a:schemeClr val="tx1"/>
                </a:solidFill>
                <a:prstDash val="solid"/>
              </a:ln>
              <a:latin typeface="Times New Roman" pitchFamily="18" charset="0"/>
              <a:cs typeface="Times New Roman" pitchFamily="18" charset="0"/>
            </a:endParaRPr>
          </a:p>
        </p:txBody>
      </p:sp>
      <p:sp>
        <p:nvSpPr>
          <p:cNvPr id="3" name="Content Placeholder 2"/>
          <p:cNvSpPr>
            <a:spLocks noGrp="1"/>
          </p:cNvSpPr>
          <p:nvPr>
            <p:ph idx="1"/>
          </p:nvPr>
        </p:nvSpPr>
        <p:spPr>
          <a:xfrm>
            <a:off x="1150106" y="1627806"/>
            <a:ext cx="10005574" cy="4176215"/>
          </a:xfrm>
        </p:spPr>
        <p:txBody>
          <a:bodyPr>
            <a:noAutofit/>
          </a:bodyPr>
          <a:lstStyle/>
          <a:p>
            <a:pPr algn="just">
              <a:lnSpc>
                <a:spcPct val="150000"/>
              </a:lnSpc>
            </a:pPr>
            <a:r>
              <a:rPr lang="en-IN" sz="2000" dirty="0">
                <a:latin typeface="Times New Roman" pitchFamily="18" charset="0"/>
                <a:cs typeface="Times New Roman" pitchFamily="18" charset="0"/>
              </a:rPr>
              <a:t>In existing system, to find out names of those applications which come on the top of the entire free app with their respective rating. </a:t>
            </a:r>
            <a:endParaRPr lang="en-IN" sz="2000" dirty="0" smtClean="0">
              <a:latin typeface="Times New Roman" pitchFamily="18" charset="0"/>
              <a:cs typeface="Times New Roman" pitchFamily="18" charset="0"/>
            </a:endParaRPr>
          </a:p>
          <a:p>
            <a:pPr algn="just">
              <a:lnSpc>
                <a:spcPct val="150000"/>
              </a:lnSpc>
            </a:pPr>
            <a:r>
              <a:rPr lang="en-IN" sz="2000" dirty="0" smtClean="0">
                <a:latin typeface="Times New Roman" pitchFamily="18" charset="0"/>
                <a:cs typeface="Times New Roman" pitchFamily="18" charset="0"/>
              </a:rPr>
              <a:t>After </a:t>
            </a:r>
            <a:r>
              <a:rPr lang="en-IN" sz="2000" dirty="0">
                <a:latin typeface="Times New Roman" pitchFamily="18" charset="0"/>
                <a:cs typeface="Times New Roman" pitchFamily="18" charset="0"/>
              </a:rPr>
              <a:t>analyzing all the attributes of given dataset using hive I have made the prediction on the user reviews of the particular application that which particular review is positive or negative using algorithms. </a:t>
            </a:r>
            <a:endParaRPr lang="en-IN" sz="2000" dirty="0" smtClean="0">
              <a:latin typeface="Times New Roman" pitchFamily="18" charset="0"/>
              <a:cs typeface="Times New Roman" pitchFamily="18" charset="0"/>
            </a:endParaRPr>
          </a:p>
          <a:p>
            <a:pPr algn="just">
              <a:lnSpc>
                <a:spcPct val="150000"/>
              </a:lnSpc>
            </a:pPr>
            <a:r>
              <a:rPr lang="en-IN" sz="2000" dirty="0" smtClean="0">
                <a:latin typeface="Times New Roman" pitchFamily="18" charset="0"/>
                <a:cs typeface="Times New Roman" pitchFamily="18" charset="0"/>
              </a:rPr>
              <a:t>Calculate </a:t>
            </a:r>
            <a:r>
              <a:rPr lang="en-IN" sz="2000" dirty="0">
                <a:latin typeface="Times New Roman" pitchFamily="18" charset="0"/>
                <a:cs typeface="Times New Roman" pitchFamily="18" charset="0"/>
              </a:rPr>
              <a:t>the output compare it with actual output and then train the model and adjust the weights to minimize the error using backpropagation this process is performed several times. </a:t>
            </a:r>
            <a:endParaRPr lang="en-IN" sz="2000" dirty="0" smtClean="0">
              <a:latin typeface="Times New Roman" pitchFamily="18" charset="0"/>
              <a:cs typeface="Times New Roman" pitchFamily="18" charset="0"/>
            </a:endParaRPr>
          </a:p>
          <a:p>
            <a:pPr algn="just">
              <a:lnSpc>
                <a:spcPct val="150000"/>
              </a:lnSpc>
            </a:pPr>
            <a:r>
              <a:rPr lang="en-IN" sz="2000" dirty="0" smtClean="0">
                <a:latin typeface="Times New Roman" pitchFamily="18" charset="0"/>
                <a:cs typeface="Times New Roman" pitchFamily="18" charset="0"/>
              </a:rPr>
              <a:t>Finally </a:t>
            </a:r>
            <a:r>
              <a:rPr lang="en-IN" sz="2000" dirty="0">
                <a:latin typeface="Times New Roman" pitchFamily="18" charset="0"/>
                <a:cs typeface="Times New Roman" pitchFamily="18" charset="0"/>
              </a:rPr>
              <a:t>by comparing the output after training process with the set range to find out which review is positive or negative. </a:t>
            </a:r>
          </a:p>
        </p:txBody>
      </p:sp>
      <p:sp>
        <p:nvSpPr>
          <p:cNvPr id="6" name="Date Placeholder 5"/>
          <p:cNvSpPr>
            <a:spLocks noGrp="1"/>
          </p:cNvSpPr>
          <p:nvPr>
            <p:ph type="dt" sz="half" idx="10"/>
          </p:nvPr>
        </p:nvSpPr>
        <p:spPr/>
        <p:txBody>
          <a:bodyPr/>
          <a:lstStyle/>
          <a:p>
            <a:fld id="{ECC1C7B2-8506-4D10-AAF9-4FDBCA45A005}" type="datetime1">
              <a:rPr lang="en-US" smtClean="0"/>
              <a:t>8/9/2021</a:t>
            </a:fld>
            <a:endParaRPr lang="en-US" dirty="0"/>
          </a:p>
        </p:txBody>
      </p:sp>
      <p:sp>
        <p:nvSpPr>
          <p:cNvPr id="5" name="Slide Number Placeholder 4"/>
          <p:cNvSpPr>
            <a:spLocks noGrp="1"/>
          </p:cNvSpPr>
          <p:nvPr>
            <p:ph type="sldNum" sz="quarter" idx="12"/>
          </p:nvPr>
        </p:nvSpPr>
        <p:spPr/>
        <p:txBody>
          <a:bodyPr>
            <a:normAutofit/>
          </a:bodyPr>
          <a:lstStyle/>
          <a:p>
            <a:fld id="{7DCB20AE-65C4-4F49-978F-B82EFE8D490C}" type="slidenum">
              <a:rPr lang="en-US" smtClean="0"/>
              <a:pPr/>
              <a:t>6</a:t>
            </a:fld>
            <a:endParaRPr lang="en-US" dirty="0"/>
          </a:p>
        </p:txBody>
      </p:sp>
    </p:spTree>
    <p:extLst>
      <p:ext uri="{BB962C8B-B14F-4D97-AF65-F5344CB8AC3E}">
        <p14:creationId xmlns:p14="http://schemas.microsoft.com/office/powerpoint/2010/main" val="41244546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4954" y="831273"/>
            <a:ext cx="9960725" cy="748145"/>
          </a:xfrm>
        </p:spPr>
        <p:txBody>
          <a:bodyPr>
            <a:normAutofit/>
          </a:bodyPr>
          <a:lstStyle/>
          <a:p>
            <a:r>
              <a:rPr lang="en-US" sz="3600" b="1" dirty="0" smtClean="0">
                <a:solidFill>
                  <a:schemeClr val="tx1"/>
                </a:solidFill>
                <a:latin typeface="Times New Roman" panose="02020603050405020304" pitchFamily="18" charset="0"/>
                <a:cs typeface="Times New Roman" panose="02020603050405020304" pitchFamily="18" charset="0"/>
              </a:rPr>
              <a:t>DISADVANTAGES</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21971" y="1866516"/>
            <a:ext cx="9750829" cy="4023360"/>
          </a:xfrm>
        </p:spPr>
        <p:txBody>
          <a:bodyPr>
            <a:normAutofit/>
          </a:bodyPr>
          <a:lstStyle/>
          <a:p>
            <a:pPr lvl="0" algn="just">
              <a:lnSpc>
                <a:spcPct val="150000"/>
              </a:lnSpc>
              <a:buFont typeface="Wingdings" pitchFamily="2" charset="2"/>
              <a:buChar char="Ø"/>
            </a:pPr>
            <a:r>
              <a:rPr lang="en-US" sz="2000" dirty="0">
                <a:latin typeface="Times New Roman" pitchFamily="18" charset="0"/>
                <a:cs typeface="Times New Roman" pitchFamily="18" charset="0"/>
              </a:rPr>
              <a:t>Data inconsistency </a:t>
            </a:r>
            <a:r>
              <a:rPr lang="en-US" sz="2000" dirty="0" smtClean="0">
                <a:latin typeface="Times New Roman" pitchFamily="18" charset="0"/>
                <a:cs typeface="Times New Roman" pitchFamily="18" charset="0"/>
              </a:rPr>
              <a:t>Problems.</a:t>
            </a:r>
            <a:endParaRPr lang="en-IN" sz="2000" dirty="0">
              <a:latin typeface="Times New Roman" pitchFamily="18" charset="0"/>
              <a:cs typeface="Times New Roman" pitchFamily="18" charset="0"/>
            </a:endParaRPr>
          </a:p>
          <a:p>
            <a:pPr lvl="0" algn="just">
              <a:lnSpc>
                <a:spcPct val="150000"/>
              </a:lnSpc>
              <a:buFont typeface="Wingdings" pitchFamily="2" charset="2"/>
              <a:buChar char="Ø"/>
            </a:pPr>
            <a:r>
              <a:rPr lang="en-IN" sz="2000" dirty="0" smtClean="0">
                <a:latin typeface="Times New Roman" pitchFamily="18" charset="0"/>
                <a:cs typeface="Times New Roman" pitchFamily="18" charset="0"/>
              </a:rPr>
              <a:t>Less Efficiency and effective.</a:t>
            </a:r>
            <a:endParaRPr lang="en-IN" sz="2000" dirty="0">
              <a:latin typeface="Times New Roman" pitchFamily="18" charset="0"/>
              <a:cs typeface="Times New Roman" pitchFamily="18" charset="0"/>
            </a:endParaRPr>
          </a:p>
          <a:p>
            <a:pPr lvl="0" algn="just">
              <a:lnSpc>
                <a:spcPct val="150000"/>
              </a:lnSpc>
              <a:buFont typeface="Wingdings" pitchFamily="2" charset="2"/>
              <a:buChar char="Ø"/>
            </a:pPr>
            <a:r>
              <a:rPr lang="en-US" sz="2000" dirty="0">
                <a:latin typeface="Times New Roman" pitchFamily="18" charset="0"/>
                <a:cs typeface="Times New Roman" pitchFamily="18" charset="0"/>
              </a:rPr>
              <a:t> Incorrect </a:t>
            </a:r>
            <a:r>
              <a:rPr lang="en-US" sz="2000" dirty="0" smtClean="0">
                <a:latin typeface="Times New Roman" pitchFamily="18" charset="0"/>
                <a:cs typeface="Times New Roman" pitchFamily="18" charset="0"/>
              </a:rPr>
              <a:t>Prediction </a:t>
            </a:r>
            <a:r>
              <a:rPr lang="en-US" sz="2000" dirty="0">
                <a:latin typeface="Times New Roman" pitchFamily="18" charset="0"/>
                <a:cs typeface="Times New Roman" pitchFamily="18" charset="0"/>
              </a:rPr>
              <a:t>Results.</a:t>
            </a:r>
            <a:endParaRPr lang="en-IN" sz="2000"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D2EFFB32-BA2C-4125-9294-61CB8551A336}" type="datetime1">
              <a:rPr lang="en-US" smtClean="0"/>
              <a:t>8/9/2021</a:t>
            </a:fld>
            <a:endParaRPr lang="en-US" dirty="0"/>
          </a:p>
        </p:txBody>
      </p:sp>
      <p:sp>
        <p:nvSpPr>
          <p:cNvPr id="5" name="Slide Number Placeholder 4"/>
          <p:cNvSpPr>
            <a:spLocks noGrp="1"/>
          </p:cNvSpPr>
          <p:nvPr>
            <p:ph type="sldNum" sz="quarter" idx="12"/>
          </p:nvPr>
        </p:nvSpPr>
        <p:spPr/>
        <p:txBody>
          <a:bodyPr>
            <a:normAutofit/>
          </a:bodyPr>
          <a:lstStyle/>
          <a:p>
            <a:fld id="{7DCB20AE-65C4-4F49-978F-B82EFE8D490C}" type="slidenum">
              <a:rPr lang="en-US" smtClean="0"/>
              <a:pPr/>
              <a:t>7</a:t>
            </a:fld>
            <a:endParaRPr lang="en-US" dirty="0"/>
          </a:p>
        </p:txBody>
      </p:sp>
    </p:spTree>
    <p:extLst>
      <p:ext uri="{BB962C8B-B14F-4D97-AF65-F5344CB8AC3E}">
        <p14:creationId xmlns:p14="http://schemas.microsoft.com/office/powerpoint/2010/main" val="23188244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22" y="306166"/>
            <a:ext cx="10058400" cy="675410"/>
          </a:xfrm>
        </p:spPr>
        <p:txBody>
          <a:bodyPr>
            <a:normAutofit/>
          </a:bodyPr>
          <a:lstStyle/>
          <a:p>
            <a:r>
              <a:rPr lang="en-US" sz="3600" b="1" dirty="0" smtClean="0">
                <a:solidFill>
                  <a:schemeClr val="tx1"/>
                </a:solidFill>
                <a:latin typeface="Times New Roman" panose="02020603050405020304" pitchFamily="18" charset="0"/>
                <a:cs typeface="Times New Roman" panose="02020603050405020304" pitchFamily="18" charset="0"/>
              </a:rPr>
              <a:t>PROPOSED SYSTEM</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9871" y="1099584"/>
            <a:ext cx="9982931" cy="5172427"/>
          </a:xfrm>
        </p:spPr>
        <p:txBody>
          <a:bodyPr>
            <a:noAutofit/>
          </a:bodyPr>
          <a:lstStyle/>
          <a:p>
            <a:pPr algn="just">
              <a:lnSpc>
                <a:spcPct val="150000"/>
              </a:lnSpc>
              <a:buFont typeface="Wingdings" pitchFamily="2" charset="2"/>
              <a:buChar char="Ø"/>
            </a:pPr>
            <a:r>
              <a:rPr lang="en-US" sz="2000" dirty="0">
                <a:latin typeface="Times New Roman" pitchFamily="18" charset="0"/>
                <a:cs typeface="Times New Roman" pitchFamily="18" charset="0"/>
              </a:rPr>
              <a:t>The proposed model is introduced to overcome all the disadvantages that arise in the existing system. This system will increase the accuracy of the </a:t>
            </a:r>
            <a:r>
              <a:rPr lang="en-US" sz="2000" dirty="0" smtClean="0">
                <a:latin typeface="Times New Roman" pitchFamily="18" charset="0"/>
                <a:cs typeface="Times New Roman" pitchFamily="18" charset="0"/>
              </a:rPr>
              <a:t>classification </a:t>
            </a:r>
            <a:r>
              <a:rPr lang="en-US" sz="2000" dirty="0">
                <a:latin typeface="Times New Roman" pitchFamily="18" charset="0"/>
                <a:cs typeface="Times New Roman" pitchFamily="18" charset="0"/>
              </a:rPr>
              <a:t>results by classifying the data based on the </a:t>
            </a:r>
            <a:r>
              <a:rPr lang="en-US" sz="2000" dirty="0" smtClean="0">
                <a:latin typeface="Times New Roman" pitchFamily="18" charset="0"/>
                <a:cs typeface="Times New Roman" pitchFamily="18" charset="0"/>
              </a:rPr>
              <a:t>googleplay apps. </a:t>
            </a:r>
          </a:p>
          <a:p>
            <a:pPr algn="just">
              <a:lnSpc>
                <a:spcPct val="150000"/>
              </a:lnSpc>
              <a:buFont typeface="Wingdings" pitchFamily="2" charset="2"/>
              <a:buChar char="Ø"/>
            </a:pPr>
            <a:r>
              <a:rPr lang="en-IN" sz="2000" dirty="0">
                <a:latin typeface="Times New Roman" pitchFamily="18" charset="0"/>
                <a:cs typeface="Times New Roman" pitchFamily="18" charset="0"/>
              </a:rPr>
              <a:t>The dataset collected from the Google Play store is semi structured or unstructured and contains significant superfluous data (defined as not contributing significantly to the prediction process</a:t>
            </a:r>
            <a:r>
              <a:rPr lang="en-IN" sz="2000" dirty="0" smtClean="0">
                <a:latin typeface="Times New Roman" pitchFamily="18" charset="0"/>
                <a:cs typeface="Times New Roman" pitchFamily="18" charset="0"/>
              </a:rPr>
              <a:t>). </a:t>
            </a:r>
          </a:p>
          <a:p>
            <a:pPr algn="just">
              <a:lnSpc>
                <a:spcPct val="150000"/>
              </a:lnSpc>
              <a:buFont typeface="Wingdings" pitchFamily="2" charset="2"/>
              <a:buChar char="Ø"/>
            </a:pPr>
            <a:r>
              <a:rPr lang="en-IN" sz="2000" dirty="0" smtClean="0">
                <a:latin typeface="Times New Roman" pitchFamily="18" charset="0"/>
                <a:cs typeface="Times New Roman" pitchFamily="18" charset="0"/>
              </a:rPr>
              <a:t>Training </a:t>
            </a:r>
            <a:r>
              <a:rPr lang="en-IN" sz="2000" dirty="0">
                <a:latin typeface="Times New Roman" pitchFamily="18" charset="0"/>
                <a:cs typeface="Times New Roman" pitchFamily="18" charset="0"/>
              </a:rPr>
              <a:t>a supervised machine learning algorithm requires textual documents to be represented in vectorial form. </a:t>
            </a:r>
            <a:r>
              <a:rPr lang="en-IN" sz="2000" dirty="0" smtClean="0">
                <a:latin typeface="Times New Roman" pitchFamily="18" charset="0"/>
                <a:cs typeface="Times New Roman" pitchFamily="18" charset="0"/>
              </a:rPr>
              <a:t>Apply Machine Learning algorithms to predict app’s rating with Regressors</a:t>
            </a: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(KNN and Random Forest).</a:t>
            </a:r>
            <a:endParaRPr lang="en-US" sz="2000" dirty="0" smtClean="0">
              <a:latin typeface="Times New Roman" pitchFamily="18" charset="0"/>
              <a:cs typeface="Times New Roman" pitchFamily="18" charset="0"/>
            </a:endParaRPr>
          </a:p>
          <a:p>
            <a:pPr algn="just">
              <a:lnSpc>
                <a:spcPct val="150000"/>
              </a:lnSpc>
              <a:buFont typeface="Wingdings" pitchFamily="2" charset="2"/>
              <a:buChar char="Ø"/>
            </a:pPr>
            <a:r>
              <a:rPr lang="en-IN" sz="2000" dirty="0" smtClean="0">
                <a:latin typeface="Times New Roman" pitchFamily="18" charset="0"/>
                <a:cs typeface="Times New Roman" pitchFamily="18" charset="0"/>
              </a:rPr>
              <a:t>Finally, the Performance </a:t>
            </a:r>
            <a:r>
              <a:rPr lang="en-IN" sz="2000" dirty="0">
                <a:latin typeface="Times New Roman" pitchFamily="18" charset="0"/>
                <a:cs typeface="Times New Roman" pitchFamily="18" charset="0"/>
              </a:rPr>
              <a:t>of classifiers is evaluated on the accuracy, </a:t>
            </a:r>
            <a:r>
              <a:rPr lang="en-IN" sz="2000" dirty="0" smtClean="0">
                <a:latin typeface="Times New Roman" pitchFamily="18" charset="0"/>
                <a:cs typeface="Times New Roman" pitchFamily="18" charset="0"/>
              </a:rPr>
              <a:t>MAE, RMSE and R2-Score. </a:t>
            </a:r>
          </a:p>
          <a:p>
            <a:pPr algn="just">
              <a:lnSpc>
                <a:spcPct val="150000"/>
              </a:lnSpc>
              <a:buFont typeface="Wingdings" pitchFamily="2" charset="2"/>
              <a:buChar char="Ø"/>
            </a:pPr>
            <a:endParaRPr lang="en-IN" sz="2000"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D398E870-5A75-47CE-8DE2-1CC00853CB6E}" type="datetime1">
              <a:rPr lang="en-US" smtClean="0"/>
              <a:t>8/9/2021</a:t>
            </a:fld>
            <a:endParaRPr lang="en-US" dirty="0"/>
          </a:p>
        </p:txBody>
      </p:sp>
      <p:sp>
        <p:nvSpPr>
          <p:cNvPr id="5" name="Slide Number Placeholder 4"/>
          <p:cNvSpPr>
            <a:spLocks noGrp="1"/>
          </p:cNvSpPr>
          <p:nvPr>
            <p:ph type="sldNum" sz="quarter" idx="12"/>
          </p:nvPr>
        </p:nvSpPr>
        <p:spPr/>
        <p:txBody>
          <a:bodyPr>
            <a:normAutofit/>
          </a:bodyPr>
          <a:lstStyle/>
          <a:p>
            <a:fld id="{7DCB20AE-65C4-4F49-978F-B82EFE8D490C}" type="slidenum">
              <a:rPr lang="en-US" smtClean="0"/>
              <a:pPr/>
              <a:t>8</a:t>
            </a:fld>
            <a:endParaRPr lang="en-US" dirty="0"/>
          </a:p>
        </p:txBody>
      </p:sp>
    </p:spTree>
    <p:extLst>
      <p:ext uri="{BB962C8B-B14F-4D97-AF65-F5344CB8AC3E}">
        <p14:creationId xmlns:p14="http://schemas.microsoft.com/office/powerpoint/2010/main" val="39729006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4068" y="924790"/>
            <a:ext cx="10011612" cy="665019"/>
          </a:xfrm>
        </p:spPr>
        <p:txBody>
          <a:bodyPr>
            <a:normAutofit/>
          </a:bodyPr>
          <a:lstStyle/>
          <a:p>
            <a:r>
              <a:rPr lang="en-US" sz="3600" b="1" dirty="0" smtClean="0">
                <a:solidFill>
                  <a:schemeClr val="tx1"/>
                </a:solidFill>
                <a:latin typeface="Times New Roman" panose="02020603050405020304" pitchFamily="18" charset="0"/>
                <a:cs typeface="Times New Roman" panose="02020603050405020304" pitchFamily="18" charset="0"/>
              </a:rPr>
              <a:t>ADVANTAGES</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00871" y="1922318"/>
            <a:ext cx="10011612" cy="3010886"/>
          </a:xfrm>
        </p:spPr>
        <p:txBody>
          <a:bodyPr>
            <a:normAutofit/>
          </a:bodyPr>
          <a:lstStyle/>
          <a:p>
            <a:pPr lvl="0" algn="just">
              <a:lnSpc>
                <a:spcPct val="150000"/>
              </a:lnSpc>
            </a:pPr>
            <a:r>
              <a:rPr lang="en-US" sz="2000" dirty="0">
                <a:latin typeface="Times New Roman" pitchFamily="18" charset="0"/>
                <a:cs typeface="Times New Roman" pitchFamily="18" charset="0"/>
              </a:rPr>
              <a:t>High performance.</a:t>
            </a:r>
            <a:endParaRPr lang="en-IN" sz="2000" dirty="0">
              <a:latin typeface="Times New Roman" pitchFamily="18" charset="0"/>
              <a:cs typeface="Times New Roman" pitchFamily="18" charset="0"/>
            </a:endParaRPr>
          </a:p>
          <a:p>
            <a:pPr lvl="0" algn="just">
              <a:lnSpc>
                <a:spcPct val="150000"/>
              </a:lnSpc>
            </a:pPr>
            <a:r>
              <a:rPr lang="en-US" sz="2000" dirty="0">
                <a:latin typeface="Times New Roman" pitchFamily="18" charset="0"/>
                <a:cs typeface="Times New Roman" pitchFamily="18" charset="0"/>
              </a:rPr>
              <a:t>Provide accurate prediction results.</a:t>
            </a:r>
            <a:endParaRPr lang="en-IN" sz="2000" dirty="0">
              <a:latin typeface="Times New Roman" pitchFamily="18" charset="0"/>
              <a:cs typeface="Times New Roman" pitchFamily="18" charset="0"/>
            </a:endParaRPr>
          </a:p>
          <a:p>
            <a:pPr lvl="0" algn="just">
              <a:lnSpc>
                <a:spcPct val="150000"/>
              </a:lnSpc>
            </a:pPr>
            <a:r>
              <a:rPr lang="en-US" sz="2000" dirty="0">
                <a:latin typeface="Times New Roman" pitchFamily="18" charset="0"/>
                <a:cs typeface="Times New Roman" pitchFamily="18" charset="0"/>
              </a:rPr>
              <a:t>It avoids data inconsistency.</a:t>
            </a:r>
            <a:endParaRPr lang="en-IN" sz="2000"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84C4A8DF-8C22-4454-854D-7081B73EF3A2}" type="datetime1">
              <a:rPr lang="en-US" smtClean="0"/>
              <a:t>8/9/2021</a:t>
            </a:fld>
            <a:endParaRPr lang="en-US" dirty="0"/>
          </a:p>
        </p:txBody>
      </p:sp>
      <p:sp>
        <p:nvSpPr>
          <p:cNvPr id="5" name="Slide Number Placeholder 4"/>
          <p:cNvSpPr>
            <a:spLocks noGrp="1"/>
          </p:cNvSpPr>
          <p:nvPr>
            <p:ph type="sldNum" sz="quarter" idx="12"/>
          </p:nvPr>
        </p:nvSpPr>
        <p:spPr/>
        <p:txBody>
          <a:bodyPr>
            <a:normAutofit/>
          </a:bodyPr>
          <a:lstStyle/>
          <a:p>
            <a:fld id="{7DCB20AE-65C4-4F49-978F-B82EFE8D490C}" type="slidenum">
              <a:rPr lang="en-US" smtClean="0"/>
              <a:pPr/>
              <a:t>9</a:t>
            </a:fld>
            <a:endParaRPr lang="en-US" dirty="0"/>
          </a:p>
        </p:txBody>
      </p:sp>
    </p:spTree>
    <p:extLst>
      <p:ext uri="{BB962C8B-B14F-4D97-AF65-F5344CB8AC3E}">
        <p14:creationId xmlns:p14="http://schemas.microsoft.com/office/powerpoint/2010/main" val="36837669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6605</TotalTime>
  <Words>2531</Words>
  <Application>Microsoft Office PowerPoint</Application>
  <PresentationFormat>Custom</PresentationFormat>
  <Paragraphs>362</Paragraphs>
  <Slides>45</Slides>
  <Notes>6</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PowerPoint Presentation</vt:lpstr>
      <vt:lpstr>DOMAIN INTRODUCTION</vt:lpstr>
      <vt:lpstr>ABSTRACT</vt:lpstr>
      <vt:lpstr>INTRODUCTION</vt:lpstr>
      <vt:lpstr>OBJECTIVE</vt:lpstr>
      <vt:lpstr>EXISTING SYSTEM</vt:lpstr>
      <vt:lpstr>DISADVANTAGES</vt:lpstr>
      <vt:lpstr>PROPOSED SYSTEM</vt:lpstr>
      <vt:lpstr>ADVANTAGES</vt:lpstr>
      <vt:lpstr>ARCHITECTURE DIAGRAM</vt:lpstr>
      <vt:lpstr>FLOW DIAGRAM</vt:lpstr>
      <vt:lpstr>USECASE DIAGRAM</vt:lpstr>
      <vt:lpstr>CLASS DIAGRAM</vt:lpstr>
      <vt:lpstr>SEQUENCE DIAGRAM</vt:lpstr>
      <vt:lpstr>ER-DIAGRAM</vt:lpstr>
      <vt:lpstr>MODULES</vt:lpstr>
      <vt:lpstr>DATA SELECTION AND LOADING</vt:lpstr>
      <vt:lpstr>PowerPoint Presentation</vt:lpstr>
      <vt:lpstr>DATA PREPROCESSING</vt:lpstr>
      <vt:lpstr>PowerPoint Presentation</vt:lpstr>
      <vt:lpstr>EXPLORATORY DATA ANALYSIS</vt:lpstr>
      <vt:lpstr>PowerPoint Presentation</vt:lpstr>
      <vt:lpstr>PowerPoint Presentation</vt:lpstr>
      <vt:lpstr>PowerPoint Presentation</vt:lpstr>
      <vt:lpstr>PowerPoint Presentation</vt:lpstr>
      <vt:lpstr>SPLITTING DATASET INTO TRAIN AND TEST DATA</vt:lpstr>
      <vt:lpstr>PowerPoint Presentation</vt:lpstr>
      <vt:lpstr>PowerPoint Presentation</vt:lpstr>
      <vt:lpstr>CLASSIFICATION</vt:lpstr>
      <vt:lpstr>PERFORMANCE EVALUATION</vt:lpstr>
      <vt:lpstr>PowerPoint Presentation</vt:lpstr>
      <vt:lpstr>SYSTEM REQUIREMENTS</vt:lpstr>
      <vt:lpstr>SYSTEM REQUIREMENTS</vt:lpstr>
      <vt:lpstr>LITERATURE SURVEY</vt:lpstr>
      <vt:lpstr>PowerPoint Presentation</vt:lpstr>
      <vt:lpstr>PowerPoint Presentation</vt:lpstr>
      <vt:lpstr>PowerPoint Presentation</vt:lpstr>
      <vt:lpstr>PowerPoint Presentation</vt:lpstr>
      <vt:lpstr>PowerPoint Presentation</vt:lpstr>
      <vt:lpstr>CONCLUSION</vt:lpstr>
      <vt:lpstr>FUTURE ENHANCEMENT</vt:lpstr>
      <vt:lpstr>PROBLEM STATEMENT</vt:lpstr>
      <vt:lpstr>REFERENCES</vt:lpstr>
      <vt:lpstr>REFERENCES</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EGC</dc:creator>
  <cp:lastModifiedBy>EGC</cp:lastModifiedBy>
  <cp:revision>853</cp:revision>
  <dcterms:created xsi:type="dcterms:W3CDTF">2016-11-21T11:11:17Z</dcterms:created>
  <dcterms:modified xsi:type="dcterms:W3CDTF">2021-08-09T11:56:46Z</dcterms:modified>
</cp:coreProperties>
</file>