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76" r:id="rId2"/>
    <p:sldId id="277" r:id="rId3"/>
    <p:sldId id="256" r:id="rId4"/>
    <p:sldId id="257" r:id="rId5"/>
    <p:sldId id="258" r:id="rId6"/>
    <p:sldId id="259" r:id="rId7"/>
    <p:sldId id="261" r:id="rId8"/>
    <p:sldId id="262" r:id="rId9"/>
    <p:sldId id="263" r:id="rId10"/>
    <p:sldId id="266" r:id="rId11"/>
    <p:sldId id="268" r:id="rId12"/>
    <p:sldId id="269" r:id="rId13"/>
    <p:sldId id="273" r:id="rId14"/>
    <p:sldId id="275" r:id="rId15"/>
    <p:sldId id="279" r:id="rId16"/>
  </p:sldIdLst>
  <p:sldSz cx="9144000" cy="6858000" type="screen4x3"/>
  <p:notesSz cx="6858000" cy="91440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40" autoAdjust="0"/>
  </p:normalViewPr>
  <p:slideViewPr>
    <p:cSldViewPr>
      <p:cViewPr varScale="1">
        <p:scale>
          <a:sx n="64" d="100"/>
          <a:sy n="64" d="100"/>
        </p:scale>
        <p:origin x="1396" y="40"/>
      </p:cViewPr>
      <p:guideLst>
        <p:guide orient="horz" pos="2160"/>
        <p:guide pos="2880"/>
      </p:guideLst>
    </p:cSldViewPr>
  </p:slideViewPr>
  <p:outlineViewPr>
    <p:cViewPr>
      <p:scale>
        <a:sx n="33" d="100"/>
        <a:sy n="33" d="100"/>
      </p:scale>
      <p:origin x="54"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6AE8F50-473E-48AA-B4E1-B463DF4A1149}" type="datetimeFigureOut">
              <a:rPr lang="en-US"/>
              <a:pPr>
                <a:defRPr/>
              </a:pPr>
              <a:t>2/18/2021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54E6D30-886D-4CB1-9367-A13BC70AFD3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CAE8F3-7B74-4A15-82EB-E947D8AFBA33}" type="slidenum">
              <a:rPr lang="en-US" smtClean="0"/>
              <a:pPr/>
              <a:t>1</a:t>
            </a:fld>
            <a:endParaRPr 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fld id="{7AA9A884-5424-475E-92F3-1497C95668D0}" type="datetimeFigureOut">
              <a:rPr lang="en-US"/>
              <a:pPr>
                <a:defRPr/>
              </a:pPr>
              <a:t>2/18/2021</a:t>
            </a:fld>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1444C204-7B37-4274-A990-12C3DC02B59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EE79DCB-9711-41E7-A999-7D84CB7A0097}" type="datetimeFigureOut">
              <a:rPr lang="en-US"/>
              <a:pPr>
                <a:defRPr/>
              </a:pPr>
              <a:t>2/18/2021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EBD9F0A-FBE0-4816-846B-28CD0664B3A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C95F9A0-F08C-4135-A55B-7BA11CB4D57C}" type="datetimeFigureOut">
              <a:rPr lang="en-US"/>
              <a:pPr>
                <a:defRPr/>
              </a:pPr>
              <a:t>2/18/2021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3550058-CF4E-4FD3-A7FA-A41DD183884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7DFB0A7-D145-46A7-9C50-67B733AE33A0}" type="datetimeFigureOut">
              <a:rPr lang="en-US"/>
              <a:pPr>
                <a:defRPr/>
              </a:pPr>
              <a:t>2/18/2021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1A529C4-5356-4BD4-8123-DE17F5D054E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pPr>
              <a:defRPr/>
            </a:pPr>
            <a:fld id="{ECBD71C1-D40D-4116-B951-89B905F43DBB}" type="datetimeFigureOut">
              <a:rPr lang="en-US"/>
              <a:pPr>
                <a:defRPr/>
              </a:pPr>
              <a:t>2/18/2021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8A0245B-E2ED-448A-A066-47C38A4AC1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28927119-BA56-4D3E-B508-87F580279682}" type="datetimeFigureOut">
              <a:rPr lang="en-US"/>
              <a:pPr>
                <a:defRPr/>
              </a:pPr>
              <a:t>2/18/2021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AF69604-84B8-4C56-B736-965A628314A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fld id="{AD8309E5-F915-46D4-88E2-BAC4F567683E}" type="datetimeFigureOut">
              <a:rPr lang="en-US"/>
              <a:pPr>
                <a:defRPr/>
              </a:pPr>
              <a:t>2/18/2021</a:t>
            </a:fld>
            <a:endParaRPr lang="en-US"/>
          </a:p>
        </p:txBody>
      </p:sp>
      <p:sp>
        <p:nvSpPr>
          <p:cNvPr id="8" name="Slide Number Placeholder 26"/>
          <p:cNvSpPr>
            <a:spLocks noGrp="1"/>
          </p:cNvSpPr>
          <p:nvPr>
            <p:ph type="sldNum" sz="quarter" idx="11"/>
          </p:nvPr>
        </p:nvSpPr>
        <p:spPr/>
        <p:txBody>
          <a:bodyPr rtlCol="0"/>
          <a:lstStyle>
            <a:lvl1pPr>
              <a:defRPr/>
            </a:lvl1pPr>
          </a:lstStyle>
          <a:p>
            <a:pPr>
              <a:defRPr/>
            </a:pPr>
            <a:fld id="{30C75B36-1F0E-499B-82AE-A47CE7D5A972}" type="slidenum">
              <a:rPr lang="en-US"/>
              <a:pPr>
                <a:defRPr/>
              </a:pPr>
              <a:t>‹#›</a:t>
            </a:fld>
            <a:endParaRPr lang="en-US"/>
          </a:p>
        </p:txBody>
      </p:sp>
      <p:sp>
        <p:nvSpPr>
          <p:cNvPr id="9" name="Footer Placeholder 2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fld id="{441F71E3-922E-4276-A86D-93CA32D3338E}" type="datetimeFigureOut">
              <a:rPr lang="en-US"/>
              <a:pPr>
                <a:defRPr/>
              </a:pPr>
              <a:t>2/18/2021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E2EF1C3-291B-4ACD-BF02-E647123065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4FA81B1-8821-42CB-B7A7-4DD79F274820}" type="datetimeFigureOut">
              <a:rPr lang="en-US"/>
              <a:pPr>
                <a:defRPr/>
              </a:pPr>
              <a:t>2/18/2021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03A4DDF8-A64D-4329-BB13-89B077EF95F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5DB73B7B-5306-42F6-94DD-7B9CEF795CD2}" type="datetimeFigureOut">
              <a:rPr lang="en-US"/>
              <a:pPr>
                <a:defRPr/>
              </a:pPr>
              <a:t>2/18/2021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12A6F3E-453A-4DBD-AB17-BD0B12BB22B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fld id="{E880FA14-2EA2-4E2B-9CDF-CDA12A9CC384}" type="datetimeFigureOut">
              <a:rPr lang="en-US"/>
              <a:pPr>
                <a:defRPr/>
              </a:pPr>
              <a:t>2/18/2021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27E0CA1-7BD4-4EC3-9AEA-21FEC97C40A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a:solidFill>
                  <a:schemeClr val="accent2"/>
                </a:solidFill>
                <a:latin typeface="+mn-lt"/>
              </a:defRPr>
            </a:lvl1pPr>
          </a:lstStyle>
          <a:p>
            <a:pPr>
              <a:defRPr/>
            </a:pPr>
            <a:fld id="{19F5224B-D5F4-47CD-BC91-C0496E94AF62}" type="datetimeFigureOut">
              <a:rPr lang="en-US"/>
              <a:pPr>
                <a:defRPr/>
              </a:pPr>
              <a:t>2/18/2021</a:t>
            </a:fld>
            <a:endParaRPr 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a:solidFill>
                  <a:schemeClr val="accent2"/>
                </a:solidFill>
                <a:latin typeface="+mn-lt"/>
              </a:defRPr>
            </a:lvl1pPr>
          </a:lstStyle>
          <a:p>
            <a:pPr>
              <a:defRPr/>
            </a:pPr>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fontAlgn="auto" latinLnBrk="0" hangingPunct="1">
              <a:spcBef>
                <a:spcPts val="0"/>
              </a:spcBef>
              <a:spcAft>
                <a:spcPts val="0"/>
              </a:spcAft>
              <a:defRPr kumimoji="0" sz="1800">
                <a:solidFill>
                  <a:srgbClr val="FFFFFF"/>
                </a:solidFill>
                <a:latin typeface="+mn-lt"/>
              </a:defRPr>
            </a:lvl1pPr>
          </a:lstStyle>
          <a:p>
            <a:pPr>
              <a:defRPr/>
            </a:pPr>
            <a:fld id="{F35BB2F1-F618-43B4-AF49-2339D69D2D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3" r:id="rId1"/>
    <p:sldLayoutId id="2147483805" r:id="rId2"/>
    <p:sldLayoutId id="2147483806" r:id="rId3"/>
    <p:sldLayoutId id="2147483807" r:id="rId4"/>
    <p:sldLayoutId id="2147483814" r:id="rId5"/>
    <p:sldLayoutId id="2147483815" r:id="rId6"/>
    <p:sldLayoutId id="2147483808" r:id="rId7"/>
    <p:sldLayoutId id="2147483809" r:id="rId8"/>
    <p:sldLayoutId id="2147483810" r:id="rId9"/>
    <p:sldLayoutId id="2147483811" r:id="rId10"/>
    <p:sldLayoutId id="2147483812"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8"/>
          <p:cNvSpPr>
            <a:spLocks noChangeArrowheads="1"/>
          </p:cNvSpPr>
          <p:nvPr/>
        </p:nvSpPr>
        <p:spPr bwMode="auto">
          <a:xfrm>
            <a:off x="1219200" y="2590800"/>
            <a:ext cx="6934200" cy="830997"/>
          </a:xfrm>
          <a:prstGeom prst="rect">
            <a:avLst/>
          </a:prstGeom>
          <a:noFill/>
          <a:ln w="9525">
            <a:noFill/>
            <a:miter lim="800000"/>
            <a:headEnd/>
            <a:tailEnd/>
          </a:ln>
        </p:spPr>
        <p:txBody>
          <a:bodyPr>
            <a:spAutoFit/>
          </a:bodyPr>
          <a:lstStyle/>
          <a:p>
            <a:pPr algn="ctr"/>
            <a:r>
              <a:rPr lang="en-US" sz="4800" b="1" dirty="0">
                <a:solidFill>
                  <a:schemeClr val="bg1"/>
                </a:solidFill>
              </a:rPr>
              <a:t>Organic Farming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819400" y="6324600"/>
            <a:ext cx="1039813" cy="369888"/>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hlinkClick r:id="" action="ppaction://hlinkshowjump?jump=previousslide"/>
              </a:rPr>
              <a:t>Previous</a:t>
            </a:r>
            <a:endParaRPr lang="en-US" b="1">
              <a:latin typeface="Georgia" pitchFamily="18" charset="0"/>
            </a:endParaRPr>
          </a:p>
        </p:txBody>
      </p:sp>
      <p:sp>
        <p:nvSpPr>
          <p:cNvPr id="7" name="Rectangle 6"/>
          <p:cNvSpPr>
            <a:spLocks noChangeArrowheads="1"/>
          </p:cNvSpPr>
          <p:nvPr/>
        </p:nvSpPr>
        <p:spPr bwMode="auto">
          <a:xfrm>
            <a:off x="4267200" y="6324600"/>
            <a:ext cx="703263" cy="369888"/>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hlinkClick r:id="" action="ppaction://hlinkshowjump?jump=nextslide"/>
              </a:rPr>
              <a:t>Next</a:t>
            </a:r>
            <a:r>
              <a:rPr lang="en-US" b="1">
                <a:latin typeface="Times New Roman" pitchFamily="18" charset="0"/>
                <a:cs typeface="Times New Roman" pitchFamily="18" charset="0"/>
              </a:rPr>
              <a:t> </a:t>
            </a:r>
            <a:endParaRPr lang="en-US" b="1">
              <a:latin typeface="Georgia" pitchFamily="18" charset="0"/>
            </a:endParaRPr>
          </a:p>
        </p:txBody>
      </p:sp>
      <p:sp>
        <p:nvSpPr>
          <p:cNvPr id="8" name="Rectangle 7"/>
          <p:cNvSpPr>
            <a:spLocks noChangeArrowheads="1"/>
          </p:cNvSpPr>
          <p:nvPr/>
        </p:nvSpPr>
        <p:spPr bwMode="auto">
          <a:xfrm>
            <a:off x="5410200" y="6324600"/>
            <a:ext cx="838200" cy="381000"/>
          </a:xfrm>
          <a:prstGeom prst="rect">
            <a:avLst/>
          </a:prstGeom>
          <a:noFill/>
          <a:ln w="9525">
            <a:noFill/>
            <a:miter lim="800000"/>
            <a:headEnd/>
            <a:tailEnd/>
          </a:ln>
        </p:spPr>
        <p:txBody>
          <a:bodyPr>
            <a:spAutoFit/>
          </a:bodyPr>
          <a:lstStyle/>
          <a:p>
            <a:r>
              <a:rPr lang="en-US" b="1">
                <a:latin typeface="Times New Roman" pitchFamily="18" charset="0"/>
                <a:cs typeface="Times New Roman" pitchFamily="18" charset="0"/>
                <a:hlinkClick r:id="" action="ppaction://hlinkshowjump?jump=lastslide"/>
              </a:rPr>
              <a:t>End</a:t>
            </a:r>
            <a:r>
              <a:rPr lang="en-US" b="1">
                <a:latin typeface="Times New Roman" pitchFamily="18" charset="0"/>
                <a:cs typeface="Times New Roman" pitchFamily="18" charset="0"/>
              </a:rPr>
              <a:t> </a:t>
            </a:r>
            <a:endParaRPr lang="en-US" b="1">
              <a:latin typeface="Georgia" pitchFamily="18" charset="0"/>
            </a:endParaRPr>
          </a:p>
        </p:txBody>
      </p:sp>
      <p:sp>
        <p:nvSpPr>
          <p:cNvPr id="9" name="Rectangle 8"/>
          <p:cNvSpPr/>
          <p:nvPr/>
        </p:nvSpPr>
        <p:spPr>
          <a:xfrm>
            <a:off x="609600" y="2133600"/>
            <a:ext cx="7924800" cy="3324225"/>
          </a:xfrm>
          <a:prstGeom prst="rect">
            <a:avLst/>
          </a:prstGeom>
        </p:spPr>
        <p:txBody>
          <a:bodyPr>
            <a:spAutoFit/>
          </a:bodyPr>
          <a:lstStyle/>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Organic Agriculture should build on relationships that ensure fairness with regard to the common environment and life opportunities.</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This principle emphasizes that those involved in organic agriculture should conduct human relationships in a manner that ensures fairness at all levels and to all parties - farmers, workers, processors, distributors, traders and consumers</a:t>
            </a:r>
          </a:p>
        </p:txBody>
      </p:sp>
      <p:sp>
        <p:nvSpPr>
          <p:cNvPr id="10" name="Rectangle 9"/>
          <p:cNvSpPr/>
          <p:nvPr/>
        </p:nvSpPr>
        <p:spPr>
          <a:xfrm>
            <a:off x="228600" y="1447800"/>
            <a:ext cx="3835400" cy="577850"/>
          </a:xfrm>
          <a:prstGeom prst="rect">
            <a:avLst/>
          </a:prstGeom>
        </p:spPr>
        <p:txBody>
          <a:bodyPr wrap="none">
            <a:spAutoFit/>
          </a:bodyPr>
          <a:lstStyle/>
          <a:p>
            <a:pPr marL="365760" indent="-256032" algn="just" fontAlgn="auto">
              <a:lnSpc>
                <a:spcPct val="150000"/>
              </a:lnSpc>
              <a:spcAft>
                <a:spcPts val="0"/>
              </a:spcAft>
              <a:buClr>
                <a:schemeClr val="accent3"/>
              </a:buClr>
              <a:buFont typeface="Georgia"/>
              <a:buNone/>
              <a:defRPr/>
            </a:pPr>
            <a:r>
              <a:rPr lang="en-US" sz="2400" dirty="0">
                <a:solidFill>
                  <a:srgbClr val="0070C0"/>
                </a:solidFill>
                <a:latin typeface="Arial" pitchFamily="34" charset="0"/>
                <a:cs typeface="Arial" pitchFamily="34" charset="0"/>
              </a:rPr>
              <a:t>	3. </a:t>
            </a:r>
            <a:r>
              <a:rPr lang="en-US" sz="2400" b="1" dirty="0">
                <a:solidFill>
                  <a:srgbClr val="0070C0"/>
                </a:solidFill>
                <a:latin typeface="Arial" pitchFamily="34" charset="0"/>
                <a:cs typeface="Arial" pitchFamily="34" charset="0"/>
              </a:rPr>
              <a:t>Principle of fairness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par>
                                <p:cTn id="16" presetID="2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ppt_x</p:attrName>
                                        </p:attrNameLst>
                                      </p:cBhvr>
                                      <p:tavLst>
                                        <p:tav tm="0">
                                          <p:val>
                                            <p:strVal val="#ppt_x-.2"/>
                                          </p:val>
                                        </p:tav>
                                        <p:tav tm="100000">
                                          <p:val>
                                            <p:strVal val="#ppt_x"/>
                                          </p:val>
                                        </p:tav>
                                      </p:tavLst>
                                    </p:anim>
                                    <p:anim calcmode="lin" valueType="num">
                                      <p:cBhvr>
                                        <p:cTn id="19"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0" dur="1000"/>
                                        <p:tgtEl>
                                          <p:spTgt spid="6"/>
                                        </p:tgtEl>
                                      </p:cBhvr>
                                    </p:animEffect>
                                  </p:childTnLst>
                                </p:cTn>
                              </p:par>
                              <p:par>
                                <p:cTn id="21" presetID="2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ppt_x</p:attrName>
                                        </p:attrNameLst>
                                      </p:cBhvr>
                                      <p:tavLst>
                                        <p:tav tm="0">
                                          <p:val>
                                            <p:strVal val="#ppt_x-.2"/>
                                          </p:val>
                                        </p:tav>
                                        <p:tav tm="100000">
                                          <p:val>
                                            <p:strVal val="#ppt_x"/>
                                          </p:val>
                                        </p:tav>
                                      </p:tavLst>
                                    </p:anim>
                                    <p:anim calcmode="lin" valueType="num">
                                      <p:cBhvr>
                                        <p:cTn id="2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5" dur="1000"/>
                                        <p:tgtEl>
                                          <p:spTgt spid="7"/>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67640" y="1676400"/>
            <a:ext cx="4724400" cy="609600"/>
          </a:xfrm>
        </p:spPr>
        <p:txBody>
          <a:bodyPr/>
          <a:lstStyle/>
          <a:p>
            <a:pPr algn="ctr" eaLnBrk="1" hangingPunct="1"/>
            <a:r>
              <a:rPr lang="en-US" sz="2400" dirty="0">
                <a:solidFill>
                  <a:srgbClr val="0070C0"/>
                </a:solidFill>
                <a:latin typeface="Arial" charset="0"/>
                <a:cs typeface="Arial" charset="0"/>
              </a:rPr>
              <a:t>4. </a:t>
            </a:r>
            <a:r>
              <a:rPr lang="en-US" sz="2400" b="1" dirty="0">
                <a:solidFill>
                  <a:srgbClr val="0070C0"/>
                </a:solidFill>
                <a:latin typeface="Arial" charset="0"/>
                <a:cs typeface="Arial" charset="0"/>
              </a:rPr>
              <a:t>Principle of care</a:t>
            </a:r>
            <a:br>
              <a:rPr lang="en-US" sz="2400" b="1" dirty="0">
                <a:solidFill>
                  <a:srgbClr val="0070C0"/>
                </a:solidFill>
                <a:latin typeface="Arial" charset="0"/>
                <a:cs typeface="Arial" charset="0"/>
              </a:rPr>
            </a:br>
            <a:endParaRPr lang="en-US" sz="2400" dirty="0">
              <a:solidFill>
                <a:srgbClr val="C00000"/>
              </a:solidFill>
              <a:latin typeface="Arial" charset="0"/>
              <a:cs typeface="Arial" charset="0"/>
            </a:endParaRPr>
          </a:p>
        </p:txBody>
      </p:sp>
      <p:sp>
        <p:nvSpPr>
          <p:cNvPr id="10" name="Rectangle 9"/>
          <p:cNvSpPr/>
          <p:nvPr/>
        </p:nvSpPr>
        <p:spPr>
          <a:xfrm>
            <a:off x="624842" y="2133600"/>
            <a:ext cx="7924800" cy="3786188"/>
          </a:xfrm>
          <a:prstGeom prst="rect">
            <a:avLst/>
          </a:prstGeom>
        </p:spPr>
        <p:txBody>
          <a:bodyPr>
            <a:spAutoFit/>
          </a:bodyPr>
          <a:lstStyle/>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Organic Agriculture should be managed in a precautionary and responsible manner to protect the health and well-being of current and future generations and the environment.</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Organic agriculture is a living and dynamic system that responds to internal and external demands and conditions.</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This principle states that precaution and responsibility are the key concerns in management, development and technology choices in organic agriculture.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2000"/>
                                        <p:tgtEl>
                                          <p:spTgt spid="10">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 y="1447800"/>
            <a:ext cx="8229600" cy="6232525"/>
          </a:xfrm>
          <a:prstGeom prst="rect">
            <a:avLst/>
          </a:prstGeom>
        </p:spPr>
        <p:txBody>
          <a:bodyPr>
            <a:spAutoFit/>
          </a:bodyPr>
          <a:lstStyle/>
          <a:p>
            <a:pPr marL="365760" indent="-256032" algn="just" fontAlgn="auto">
              <a:lnSpc>
                <a:spcPct val="150000"/>
              </a:lnSpc>
              <a:spcAft>
                <a:spcPts val="0"/>
              </a:spcAft>
              <a:buClr>
                <a:schemeClr val="accent3"/>
              </a:buClr>
              <a:buFont typeface="Georgia"/>
              <a:buNone/>
              <a:defRPr/>
            </a:pPr>
            <a:r>
              <a:rPr lang="en-US" sz="1900" dirty="0">
                <a:latin typeface="Arial" pitchFamily="34" charset="0"/>
                <a:cs typeface="Arial" pitchFamily="34" charset="0"/>
              </a:rPr>
              <a:t>Organic farming approach involves following five principles:</a:t>
            </a:r>
          </a:p>
          <a:p>
            <a:pPr marL="633413" indent="-460375" algn="just" fontAlgn="auto">
              <a:lnSpc>
                <a:spcPct val="150000"/>
              </a:lnSpc>
              <a:spcAft>
                <a:spcPts val="0"/>
              </a:spcAft>
              <a:buClr>
                <a:schemeClr val="accent3"/>
              </a:buClr>
              <a:buFont typeface="Georgia"/>
              <a:buNone/>
              <a:defRPr/>
            </a:pPr>
            <a:r>
              <a:rPr lang="en-US" sz="1900" dirty="0">
                <a:latin typeface="Arial" pitchFamily="34" charset="0"/>
                <a:cs typeface="Arial" pitchFamily="34" charset="0"/>
              </a:rPr>
              <a:t> 1. Conversion of land from conventional management to organic management</a:t>
            </a:r>
          </a:p>
          <a:p>
            <a:pPr marL="633413" indent="-460375" algn="just" fontAlgn="auto">
              <a:lnSpc>
                <a:spcPct val="150000"/>
              </a:lnSpc>
              <a:spcAft>
                <a:spcPts val="0"/>
              </a:spcAft>
              <a:buClr>
                <a:schemeClr val="accent3"/>
              </a:buClr>
              <a:buFont typeface="Georgia"/>
              <a:buNone/>
              <a:defRPr/>
            </a:pPr>
            <a:r>
              <a:rPr lang="en-US" sz="1900" dirty="0">
                <a:latin typeface="Arial" pitchFamily="34" charset="0"/>
                <a:cs typeface="Arial" pitchFamily="34" charset="0"/>
              </a:rPr>
              <a:t> 2. Management of the entire surrounding system to ensure biodiversity and sustainability of the system</a:t>
            </a:r>
          </a:p>
          <a:p>
            <a:pPr marL="633413" indent="-460375" algn="just" fontAlgn="auto">
              <a:lnSpc>
                <a:spcPct val="150000"/>
              </a:lnSpc>
              <a:spcAft>
                <a:spcPts val="0"/>
              </a:spcAft>
              <a:buClr>
                <a:schemeClr val="accent3"/>
              </a:buClr>
              <a:buFont typeface="Georgia"/>
              <a:buNone/>
              <a:defRPr/>
            </a:pPr>
            <a:r>
              <a:rPr lang="en-US" sz="1900" dirty="0">
                <a:latin typeface="Arial" pitchFamily="34" charset="0"/>
                <a:cs typeface="Arial" pitchFamily="34" charset="0"/>
              </a:rPr>
              <a:t> 3. Crop production with the use of alternative sources of nutrients such as crop rotation, residue management, organic manures and biological inputs.</a:t>
            </a:r>
          </a:p>
          <a:p>
            <a:pPr marL="633413" indent="-460375" algn="just" fontAlgn="auto">
              <a:lnSpc>
                <a:spcPct val="150000"/>
              </a:lnSpc>
              <a:spcAft>
                <a:spcPts val="0"/>
              </a:spcAft>
              <a:buClr>
                <a:schemeClr val="accent3"/>
              </a:buClr>
              <a:buFont typeface="Georgia"/>
              <a:buNone/>
              <a:defRPr/>
            </a:pPr>
            <a:r>
              <a:rPr lang="en-US" sz="1900" dirty="0">
                <a:latin typeface="Arial" pitchFamily="34" charset="0"/>
                <a:cs typeface="Arial" pitchFamily="34" charset="0"/>
              </a:rPr>
              <a:t>4. Management of pests by better management practices, physical and cultural means and by biological control system</a:t>
            </a:r>
          </a:p>
          <a:p>
            <a:pPr marL="633413" indent="-460375" algn="just" fontAlgn="auto">
              <a:lnSpc>
                <a:spcPct val="150000"/>
              </a:lnSpc>
              <a:spcAft>
                <a:spcPts val="0"/>
              </a:spcAft>
              <a:buClr>
                <a:schemeClr val="accent3"/>
              </a:buClr>
              <a:buFont typeface="Georgia"/>
              <a:buNone/>
              <a:defRPr/>
            </a:pPr>
            <a:r>
              <a:rPr lang="en-US" sz="1900" dirty="0">
                <a:latin typeface="Arial" pitchFamily="34" charset="0"/>
                <a:cs typeface="Arial" pitchFamily="34" charset="0"/>
              </a:rPr>
              <a:t>5. Maintenance of livestock with organic concept and make them an integral part of the entire system</a:t>
            </a:r>
          </a:p>
          <a:p>
            <a:pPr algn="just">
              <a:lnSpc>
                <a:spcPct val="150000"/>
              </a:lnSpc>
              <a:defRPr/>
            </a:pPr>
            <a:endParaRPr lang="en-US" sz="1900" dirty="0">
              <a:latin typeface="Arial" pitchFamily="34" charset="0"/>
              <a:cs typeface="Arial" pitchFamily="34" charset="0"/>
            </a:endParaRPr>
          </a:p>
          <a:p>
            <a:pPr marL="365760" indent="-256032" algn="just" fontAlgn="auto">
              <a:lnSpc>
                <a:spcPct val="150000"/>
              </a:lnSpc>
              <a:spcAft>
                <a:spcPts val="0"/>
              </a:spcAft>
              <a:buClr>
                <a:schemeClr val="accent3"/>
              </a:buClr>
              <a:buFont typeface="Georgia"/>
              <a:buChar char="•"/>
              <a:defRPr/>
            </a:pPr>
            <a:endParaRPr lang="en-US" sz="1900" dirty="0">
              <a:latin typeface="Arial" pitchFamily="34" charset="0"/>
              <a:cs typeface="Arial" pitchFamily="34" charset="0"/>
            </a:endParaRPr>
          </a:p>
        </p:txBody>
      </p:sp>
      <p:sp>
        <p:nvSpPr>
          <p:cNvPr id="20483" name="Title 10"/>
          <p:cNvSpPr>
            <a:spLocks noGrp="1"/>
          </p:cNvSpPr>
          <p:nvPr>
            <p:ph type="title"/>
          </p:nvPr>
        </p:nvSpPr>
        <p:spPr>
          <a:xfrm>
            <a:off x="152400" y="685800"/>
            <a:ext cx="8305800" cy="1066800"/>
          </a:xfrm>
        </p:spPr>
        <p:txBody>
          <a:bodyPr/>
          <a:lstStyle/>
          <a:p>
            <a:pPr algn="ctr"/>
            <a:r>
              <a:rPr lang="en-US" b="1" dirty="0">
                <a:latin typeface="Trebuchet MS (Headings)"/>
                <a:cs typeface="Arial" charset="0"/>
              </a:rPr>
              <a:t>Basic Steps of Organic Farming</a:t>
            </a:r>
            <a:endParaRPr lang="en-US" dirty="0">
              <a:latin typeface="Trebuchet MS (Heading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2000"/>
                                        <p:tgtEl>
                                          <p:spTgt spid="9">
                                            <p:txEl>
                                              <p:pRg st="1" end="1"/>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2000"/>
                                        <p:tgtEl>
                                          <p:spTgt spid="9">
                                            <p:txEl>
                                              <p:pRg st="3" end="3"/>
                                            </p:txEl>
                                          </p:spTgt>
                                        </p:tgtEl>
                                      </p:cBhvr>
                                    </p:animEffect>
                                  </p:childTnLst>
                                </p:cTn>
                              </p:par>
                            </p:childTnLst>
                          </p:cTn>
                        </p:par>
                        <p:par>
                          <p:cTn id="20" fill="hold">
                            <p:stCondLst>
                              <p:cond delay="6500"/>
                            </p:stCondLst>
                            <p:childTnLst>
                              <p:par>
                                <p:cTn id="21" presetID="10" presetClass="entr" presetSubtype="0"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2000"/>
                                        <p:tgtEl>
                                          <p:spTgt spid="9">
                                            <p:txEl>
                                              <p:pRg st="4" end="4"/>
                                            </p:txEl>
                                          </p:spTgt>
                                        </p:tgtEl>
                                      </p:cBhvr>
                                    </p:animEffect>
                                  </p:childTnLst>
                                </p:cTn>
                              </p:par>
                            </p:childTnLst>
                          </p:cTn>
                        </p:par>
                        <p:par>
                          <p:cTn id="24" fill="hold">
                            <p:stCondLst>
                              <p:cond delay="8500"/>
                            </p:stCondLst>
                            <p:childTnLst>
                              <p:par>
                                <p:cTn id="25" presetID="10" presetClass="entr" presetSubtype="0" fill="hold" nodeType="after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781050"/>
            <a:ext cx="8229600" cy="1066800"/>
          </a:xfrm>
        </p:spPr>
        <p:txBody>
          <a:bodyPr/>
          <a:lstStyle/>
          <a:p>
            <a:pPr algn="ctr"/>
            <a:r>
              <a:rPr lang="en-US" b="1" dirty="0">
                <a:latin typeface="Trebuchet MS (Headings)"/>
              </a:rPr>
              <a:t>Advantages of Organic Farming</a:t>
            </a:r>
            <a:endParaRPr lang="en-US" dirty="0">
              <a:latin typeface="Trebuchet MS (Headings)"/>
            </a:endParaRPr>
          </a:p>
        </p:txBody>
      </p:sp>
      <p:sp>
        <p:nvSpPr>
          <p:cNvPr id="21507" name="Content Placeholder 2"/>
          <p:cNvSpPr>
            <a:spLocks noGrp="1"/>
          </p:cNvSpPr>
          <p:nvPr>
            <p:ph idx="1"/>
          </p:nvPr>
        </p:nvSpPr>
        <p:spPr>
          <a:xfrm>
            <a:off x="609600" y="1752600"/>
            <a:ext cx="8229600" cy="4324350"/>
          </a:xfrm>
        </p:spPr>
        <p:txBody>
          <a:bodyPr/>
          <a:lstStyle/>
          <a:p>
            <a:r>
              <a:rPr lang="en-US" sz="2400" dirty="0"/>
              <a:t>Farmers can reduce their production costs because they do not need to buy expensive chemicals and fertilizers.</a:t>
            </a:r>
          </a:p>
          <a:p>
            <a:r>
              <a:rPr lang="en-US" sz="2400" dirty="0"/>
              <a:t>Healthier farm workers.</a:t>
            </a:r>
          </a:p>
          <a:p>
            <a:r>
              <a:rPr lang="en-US" sz="2400" dirty="0"/>
              <a:t>In the long term, organic farms save energy and protect the environment.</a:t>
            </a:r>
          </a:p>
          <a:p>
            <a:r>
              <a:rPr lang="en-US" sz="2400" dirty="0"/>
              <a:t>It can slow down global warming.</a:t>
            </a:r>
          </a:p>
          <a:p>
            <a:r>
              <a:rPr lang="en-US" sz="2400" dirty="0"/>
              <a:t>There is an increasing consumer are willing to pay more for organic foods.</a:t>
            </a:r>
          </a:p>
          <a:p>
            <a:r>
              <a:rPr lang="en-US" sz="2400" dirty="0"/>
              <a:t>More animals and plants can live in the same place in a natural way. This is called biodiversity.</a:t>
            </a:r>
          </a:p>
          <a:p>
            <a:endParaRPr lang="en-US" sz="24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857250"/>
            <a:ext cx="8229600" cy="1066800"/>
          </a:xfrm>
        </p:spPr>
        <p:txBody>
          <a:bodyPr/>
          <a:lstStyle/>
          <a:p>
            <a:pPr algn="ctr"/>
            <a:r>
              <a:rPr lang="en-US" b="1" dirty="0">
                <a:latin typeface="Trebuchet MS (Headings)"/>
              </a:rPr>
              <a:t>Disadvantages of Organic Farming</a:t>
            </a:r>
            <a:endParaRPr lang="en-US" dirty="0">
              <a:latin typeface="Trebuchet MS (Headings)"/>
            </a:endParaRPr>
          </a:p>
        </p:txBody>
      </p:sp>
      <p:sp>
        <p:nvSpPr>
          <p:cNvPr id="23555" name="Content Placeholder 2"/>
          <p:cNvSpPr>
            <a:spLocks noGrp="1"/>
          </p:cNvSpPr>
          <p:nvPr>
            <p:ph idx="1"/>
          </p:nvPr>
        </p:nvSpPr>
        <p:spPr>
          <a:xfrm>
            <a:off x="609600" y="1924050"/>
            <a:ext cx="8229600" cy="4324350"/>
          </a:xfrm>
        </p:spPr>
        <p:txBody>
          <a:bodyPr/>
          <a:lstStyle/>
          <a:p>
            <a:r>
              <a:rPr lang="en-US" sz="2400" dirty="0"/>
              <a:t>Organic food is more expensive because farmers do not get as much out of their land as conventional farmers do. Organic products may cost up to 40% more. </a:t>
            </a:r>
          </a:p>
          <a:p>
            <a:r>
              <a:rPr lang="en-US" sz="2400" dirty="0"/>
              <a:t>Marketing and distribution is not efficient because organic food is produced in smaller amounts.</a:t>
            </a:r>
          </a:p>
          <a:p>
            <a:r>
              <a:rPr lang="en-US" sz="2400" dirty="0"/>
              <a:t>Food illnesses may happen more often.</a:t>
            </a:r>
          </a:p>
          <a:p>
            <a:r>
              <a:rPr lang="en-US" sz="2400" dirty="0"/>
              <a:t>Organic farming cannot produce enough food that the world’s population needs to survive. This could lead to starvation in countries that produce enough food today.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2FE40E-8BDB-4446-BBBC-FA0AB6374F7B}"/>
              </a:ext>
            </a:extLst>
          </p:cNvPr>
          <p:cNvSpPr txBox="1">
            <a:spLocks/>
          </p:cNvSpPr>
          <p:nvPr/>
        </p:nvSpPr>
        <p:spPr bwMode="auto">
          <a:xfrm>
            <a:off x="1905000" y="3048000"/>
            <a:ext cx="5029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a:lstStyle>
          <a:p>
            <a:pPr algn="ctr"/>
            <a:r>
              <a:rPr lang="en-US" sz="1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Content</a:t>
            </a:r>
          </a:p>
        </p:txBody>
      </p:sp>
      <p:sp>
        <p:nvSpPr>
          <p:cNvPr id="6147" name="Content Placeholder 2"/>
          <p:cNvSpPr>
            <a:spLocks noGrp="1"/>
          </p:cNvSpPr>
          <p:nvPr>
            <p:ph idx="1"/>
          </p:nvPr>
        </p:nvSpPr>
        <p:spPr/>
        <p:txBody>
          <a:bodyPr/>
          <a:lstStyle/>
          <a:p>
            <a:r>
              <a:rPr lang="en-US" dirty="0">
                <a:latin typeface="Times New Roman" pitchFamily="18" charset="0"/>
                <a:cs typeface="Times New Roman" pitchFamily="18" charset="0"/>
              </a:rPr>
              <a:t>What is Organic Farming?</a:t>
            </a:r>
          </a:p>
          <a:p>
            <a:r>
              <a:rPr lang="en-US" dirty="0">
                <a:latin typeface="Times New Roman" pitchFamily="18" charset="0"/>
                <a:cs typeface="Times New Roman" pitchFamily="18" charset="0"/>
              </a:rPr>
              <a:t>Need of Organic Farming</a:t>
            </a:r>
          </a:p>
          <a:p>
            <a:r>
              <a:rPr lang="en-US" dirty="0">
                <a:latin typeface="Times New Roman" pitchFamily="18" charset="0"/>
                <a:cs typeface="Times New Roman" pitchFamily="18" charset="0"/>
              </a:rPr>
              <a:t>Key characteristics</a:t>
            </a:r>
            <a:r>
              <a:rPr lang="en-US" b="1" dirty="0">
                <a:solidFill>
                  <a:srgbClr val="0070C0"/>
                </a:solidFill>
                <a:cs typeface="Arial" charset="0"/>
              </a:rPr>
              <a:t> </a:t>
            </a:r>
          </a:p>
          <a:p>
            <a:r>
              <a:rPr lang="en-US" dirty="0">
                <a:latin typeface="Times New Roman" pitchFamily="18" charset="0"/>
                <a:cs typeface="Times New Roman" pitchFamily="18" charset="0"/>
              </a:rPr>
              <a:t>Four Principle</a:t>
            </a:r>
          </a:p>
          <a:p>
            <a:r>
              <a:rPr lang="en-US" dirty="0">
                <a:latin typeface="Times New Roman" pitchFamily="18" charset="0"/>
                <a:cs typeface="Times New Roman" pitchFamily="18" charset="0"/>
              </a:rPr>
              <a:t>Advantages </a:t>
            </a:r>
          </a:p>
          <a:p>
            <a:r>
              <a:rPr lang="en-US" dirty="0">
                <a:latin typeface="Times New Roman" pitchFamily="18" charset="0"/>
                <a:cs typeface="Times New Roman" pitchFamily="18" charset="0"/>
              </a:rPr>
              <a:t>Disadvantages</a:t>
            </a:r>
          </a:p>
          <a:p>
            <a:pPr marL="109537" indent="0">
              <a:buNone/>
            </a:pPr>
            <a:endParaRPr lang="en-US" dirty="0">
              <a:solidFill>
                <a:srgbClr val="0070C0"/>
              </a:solidFill>
              <a:cs typeface="Arial" charset="0"/>
            </a:endParaRP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1295400"/>
            <a:ext cx="8229600" cy="609600"/>
          </a:xfrm>
        </p:spPr>
        <p:txBody>
          <a:bodyPr/>
          <a:lstStyle/>
          <a:p>
            <a:pPr algn="ctr" eaLnBrk="1" hangingPunct="1"/>
            <a:r>
              <a:rPr lang="en-US" b="1" dirty="0">
                <a:latin typeface="Trebuchet MS (Headings)"/>
                <a:cs typeface="Times New Roman" pitchFamily="18" charset="0"/>
              </a:rPr>
              <a:t>Organic Farming</a:t>
            </a:r>
            <a:endParaRPr lang="en-US" dirty="0">
              <a:latin typeface="Trebuchet MS (Headings)"/>
              <a:cs typeface="Times New Roman" pitchFamily="18" charset="0"/>
            </a:endParaRPr>
          </a:p>
        </p:txBody>
      </p:sp>
      <p:sp>
        <p:nvSpPr>
          <p:cNvPr id="11" name="Rectangle 10"/>
          <p:cNvSpPr>
            <a:spLocks noChangeArrowheads="1"/>
          </p:cNvSpPr>
          <p:nvPr/>
        </p:nvSpPr>
        <p:spPr bwMode="auto">
          <a:xfrm>
            <a:off x="609600" y="2133600"/>
            <a:ext cx="7772400" cy="3347840"/>
          </a:xfrm>
          <a:prstGeom prst="rect">
            <a:avLst/>
          </a:prstGeom>
          <a:noFill/>
          <a:ln w="9525">
            <a:noFill/>
            <a:miter lim="800000"/>
            <a:headEnd/>
            <a:tailEnd/>
          </a:ln>
        </p:spPr>
        <p:txBody>
          <a:bodyPr>
            <a:spAutoFit/>
          </a:bodyPr>
          <a:lstStyle/>
          <a:p>
            <a:pPr algn="just">
              <a:lnSpc>
                <a:spcPct val="150000"/>
              </a:lnSpc>
              <a:buFont typeface="Georgia" pitchFamily="18" charset="0"/>
              <a:buNone/>
            </a:pPr>
            <a:r>
              <a:rPr lang="en-US" sz="2400" dirty="0">
                <a:cs typeface="Arial" charset="0"/>
              </a:rPr>
              <a:t>Organic farming is a system which avoids or largely excludes the use of synthetic inputs (such as fertilizers, pesticides, hormones, feed additives etc.) and to the maximum extent feasible rely upon crop rotations, crop residues, animal manures, off-farm organic waste and  mineral grade rock additives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4800600" cy="457200"/>
          </a:xfrm>
        </p:spPr>
        <p:txBody>
          <a:bodyPr/>
          <a:lstStyle/>
          <a:p>
            <a:pPr algn="ctr" eaLnBrk="1" hangingPunct="1"/>
            <a:r>
              <a:rPr lang="en-US" b="1" dirty="0">
                <a:latin typeface="Trebuchet MS (Headings)"/>
                <a:cs typeface="Times New Roman" pitchFamily="18" charset="0"/>
              </a:rPr>
              <a:t>Organic Farming</a:t>
            </a:r>
            <a:endParaRPr lang="en-US" dirty="0">
              <a:latin typeface="Trebuchet MS (Headings)"/>
              <a:cs typeface="Times New Roman" pitchFamily="18" charset="0"/>
            </a:endParaRPr>
          </a:p>
        </p:txBody>
      </p:sp>
      <p:pic>
        <p:nvPicPr>
          <p:cNvPr id="5" name="Picture 4" descr="http://agritech.tnau.ac.in/org_farm/INTRODUCTION.jpg"/>
          <p:cNvPicPr>
            <a:picLocks noChangeAspect="1" noChangeArrowheads="1"/>
          </p:cNvPicPr>
          <p:nvPr/>
        </p:nvPicPr>
        <p:blipFill>
          <a:blip r:embed="rId2" cstate="print">
            <a:lum bright="-10000" contrast="10000"/>
          </a:blip>
          <a:srcRect/>
          <a:stretch>
            <a:fillRect/>
          </a:stretch>
        </p:blipFill>
        <p:spPr bwMode="auto">
          <a:xfrm>
            <a:off x="1828800" y="1981200"/>
            <a:ext cx="6019800" cy="458028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90600"/>
            <a:ext cx="6324600" cy="902555"/>
          </a:xfrm>
          <a:prstGeom prst="rect">
            <a:avLst/>
          </a:prstGeom>
        </p:spPr>
        <p:txBody>
          <a:bodyPr wrap="square">
            <a:spAutoFit/>
          </a:bodyPr>
          <a:lstStyle/>
          <a:p>
            <a:pPr marL="365760" indent="-256032" algn="ctr" fontAlgn="auto">
              <a:lnSpc>
                <a:spcPct val="150000"/>
              </a:lnSpc>
              <a:spcAft>
                <a:spcPts val="0"/>
              </a:spcAft>
              <a:buClr>
                <a:schemeClr val="accent3"/>
              </a:buClr>
              <a:buFont typeface="Georgia"/>
              <a:buNone/>
              <a:defRPr/>
            </a:pPr>
            <a:r>
              <a:rPr lang="en-US" sz="4000" b="1" dirty="0">
                <a:solidFill>
                  <a:schemeClr val="tx2"/>
                </a:solidFill>
                <a:latin typeface="Trebuchet MS (Headings)"/>
                <a:cs typeface="Arial" pitchFamily="34" charset="0"/>
              </a:rPr>
              <a:t>Need Of Organic Farming</a:t>
            </a:r>
            <a:endParaRPr lang="en-US" sz="4000" dirty="0">
              <a:solidFill>
                <a:schemeClr val="tx2"/>
              </a:solidFill>
              <a:latin typeface="Trebuchet MS (Headings)"/>
              <a:cs typeface="Arial" pitchFamily="34" charset="0"/>
            </a:endParaRPr>
          </a:p>
        </p:txBody>
      </p:sp>
      <p:sp>
        <p:nvSpPr>
          <p:cNvPr id="11" name="Rectangle 10"/>
          <p:cNvSpPr/>
          <p:nvPr/>
        </p:nvSpPr>
        <p:spPr>
          <a:xfrm>
            <a:off x="381000" y="1981200"/>
            <a:ext cx="8077200" cy="3901837"/>
          </a:xfrm>
          <a:prstGeom prst="rect">
            <a:avLst/>
          </a:prstGeom>
        </p:spPr>
        <p:txBody>
          <a:bodyPr>
            <a:spAutoFit/>
          </a:bodyPr>
          <a:lstStyle/>
          <a:p>
            <a:pPr marL="452628" indent="-342900" algn="just" fontAlgn="auto">
              <a:lnSpc>
                <a:spcPct val="150000"/>
              </a:lnSpc>
              <a:spcAft>
                <a:spcPts val="0"/>
              </a:spcAft>
              <a:buClr>
                <a:schemeClr val="accent3"/>
              </a:buClr>
              <a:buFont typeface="Wingdings" panose="05000000000000000000" pitchFamily="2" charset="2"/>
              <a:buChar char="Ø"/>
              <a:defRPr/>
            </a:pPr>
            <a:r>
              <a:rPr lang="en-US" sz="2400" dirty="0">
                <a:latin typeface="Arial" pitchFamily="34" charset="0"/>
                <a:cs typeface="Arial" pitchFamily="34" charset="0"/>
              </a:rPr>
              <a:t>Increase in population make compulsion to stabilize agricultural production, but to, increase it further, in sustainable manner. </a:t>
            </a:r>
          </a:p>
          <a:p>
            <a:pPr marL="452628" indent="-342900" algn="just" fontAlgn="auto">
              <a:lnSpc>
                <a:spcPct val="150000"/>
              </a:lnSpc>
              <a:spcAft>
                <a:spcPts val="0"/>
              </a:spcAft>
              <a:buClr>
                <a:schemeClr val="accent3"/>
              </a:buClr>
              <a:buFont typeface="Wingdings" panose="05000000000000000000" pitchFamily="2" charset="2"/>
              <a:buChar char="Ø"/>
              <a:defRPr/>
            </a:pPr>
            <a:r>
              <a:rPr lang="en-US" sz="2400" dirty="0">
                <a:latin typeface="Arial" pitchFamily="34" charset="0"/>
                <a:cs typeface="Arial" pitchFamily="34" charset="0"/>
              </a:rPr>
              <a:t>Natural balance needs to be maintained at all cost for existence of life and property.</a:t>
            </a:r>
          </a:p>
          <a:p>
            <a:pPr marL="452628" indent="-342900" algn="just" fontAlgn="auto">
              <a:lnSpc>
                <a:spcPct val="150000"/>
              </a:lnSpc>
              <a:spcAft>
                <a:spcPts val="0"/>
              </a:spcAft>
              <a:buClr>
                <a:schemeClr val="accent3"/>
              </a:buClr>
              <a:buFont typeface="Wingdings" panose="05000000000000000000" pitchFamily="2" charset="2"/>
              <a:buChar char="Ø"/>
              <a:defRPr/>
            </a:pPr>
            <a:r>
              <a:rPr lang="en-US" sz="2400" dirty="0">
                <a:latin typeface="Arial" pitchFamily="34" charset="0"/>
                <a:cs typeface="Arial" pitchFamily="34" charset="0"/>
              </a:rPr>
              <a:t>Agrochemicals which are produced from fossil fuel and are not renewable and are diminishing in availability.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2000"/>
                                        <p:tgtEl>
                                          <p:spTgt spid="11">
                                            <p:txEl>
                                              <p:pRg st="0" end="0"/>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20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90600"/>
            <a:ext cx="5156220" cy="902555"/>
          </a:xfrm>
          <a:prstGeom prst="rect">
            <a:avLst/>
          </a:prstGeom>
        </p:spPr>
        <p:txBody>
          <a:bodyPr wrap="none">
            <a:spAutoFit/>
          </a:bodyPr>
          <a:lstStyle/>
          <a:p>
            <a:pPr marL="365760" indent="-256032" algn="just" fontAlgn="auto">
              <a:lnSpc>
                <a:spcPct val="150000"/>
              </a:lnSpc>
              <a:spcAft>
                <a:spcPts val="0"/>
              </a:spcAft>
              <a:buClr>
                <a:schemeClr val="accent3"/>
              </a:buClr>
              <a:buFont typeface="Georgia"/>
              <a:buNone/>
              <a:defRPr/>
            </a:pPr>
            <a:r>
              <a:rPr lang="en-US" sz="4000" b="1" dirty="0">
                <a:solidFill>
                  <a:schemeClr val="tx2"/>
                </a:solidFill>
                <a:latin typeface="Trebuchet MS (Headings)"/>
                <a:cs typeface="Arial" pitchFamily="34" charset="0"/>
              </a:rPr>
              <a:t>	Key Characteristics</a:t>
            </a:r>
            <a:endParaRPr lang="en-US" sz="4000" dirty="0">
              <a:solidFill>
                <a:schemeClr val="tx2"/>
              </a:solidFill>
              <a:latin typeface="Trebuchet MS (Headings)"/>
              <a:cs typeface="Arial" pitchFamily="34" charset="0"/>
            </a:endParaRPr>
          </a:p>
        </p:txBody>
      </p:sp>
      <p:sp>
        <p:nvSpPr>
          <p:cNvPr id="11" name="Rectangle 10"/>
          <p:cNvSpPr/>
          <p:nvPr/>
        </p:nvSpPr>
        <p:spPr>
          <a:xfrm>
            <a:off x="533400" y="2057400"/>
            <a:ext cx="7467600" cy="4374980"/>
          </a:xfrm>
          <a:prstGeom prst="rect">
            <a:avLst/>
          </a:prstGeom>
        </p:spPr>
        <p:txBody>
          <a:bodyPr>
            <a:spAutoFit/>
          </a:bodyPr>
          <a:lstStyle/>
          <a:p>
            <a:pPr marL="342900" indent="-342900" algn="just" fontAlgn="auto">
              <a:lnSpc>
                <a:spcPct val="150000"/>
              </a:lnSpc>
              <a:spcAft>
                <a:spcPts val="0"/>
              </a:spcAft>
              <a:buClr>
                <a:schemeClr val="accent3"/>
              </a:buClr>
              <a:buFont typeface="Wingdings" panose="05000000000000000000" pitchFamily="2" charset="2"/>
              <a:buChar char="Ø"/>
              <a:defRPr/>
            </a:pPr>
            <a:r>
              <a:rPr lang="en-US" sz="2400" dirty="0">
                <a:latin typeface="Arial" pitchFamily="34" charset="0"/>
                <a:cs typeface="Arial" pitchFamily="34" charset="0"/>
              </a:rPr>
              <a:t>Protecting the long-term fertility of soils by maintaining organic matter levels, encouraging soil biological activity and careful mechanical intervention.</a:t>
            </a:r>
          </a:p>
          <a:p>
            <a:pPr marL="342900" indent="-342900" algn="just" fontAlgn="auto">
              <a:lnSpc>
                <a:spcPct val="150000"/>
              </a:lnSpc>
              <a:spcAft>
                <a:spcPts val="0"/>
              </a:spcAft>
              <a:buClr>
                <a:schemeClr val="accent3"/>
              </a:buClr>
              <a:buFont typeface="Wingdings" panose="05000000000000000000" pitchFamily="2" charset="2"/>
              <a:buChar char="Ø"/>
              <a:defRPr/>
            </a:pPr>
            <a:r>
              <a:rPr lang="en-US" sz="2400" dirty="0">
                <a:latin typeface="Arial" pitchFamily="34" charset="0"/>
                <a:cs typeface="Arial" pitchFamily="34" charset="0"/>
              </a:rPr>
              <a:t>Providing crop nutrients which are made available to the plant by the action of soil micro-organisms-.</a:t>
            </a:r>
          </a:p>
          <a:p>
            <a:pPr marL="365760" indent="-256032" algn="just" fontAlgn="auto">
              <a:lnSpc>
                <a:spcPct val="150000"/>
              </a:lnSpc>
              <a:spcAft>
                <a:spcPts val="0"/>
              </a:spcAft>
              <a:buClr>
                <a:schemeClr val="accent3"/>
              </a:buClr>
              <a:buFont typeface="Georgia"/>
              <a:buNone/>
              <a:defRPr/>
            </a:pPr>
            <a:r>
              <a:rPr lang="en-US" sz="2400" dirty="0">
                <a:latin typeface="Arial" pitchFamily="34" charset="0"/>
                <a:cs typeface="Arial" pitchFamily="34" charset="0"/>
              </a:rPr>
              <a:t>	</a:t>
            </a:r>
          </a:p>
          <a:p>
            <a:pPr marL="365760" indent="-256032" algn="just" fontAlgn="auto">
              <a:lnSpc>
                <a:spcPct val="150000"/>
              </a:lnSpc>
              <a:spcAft>
                <a:spcPts val="0"/>
              </a:spcAft>
              <a:buClr>
                <a:schemeClr val="accent3"/>
              </a:buClr>
              <a:buFont typeface="Georgia"/>
              <a:buChar char="•"/>
              <a:defRPr/>
            </a:pPr>
            <a:endParaRPr 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2000"/>
                                        <p:tgtEl>
                                          <p:spTgt spid="11">
                                            <p:txEl>
                                              <p:pRg st="0" end="0"/>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lum bright="-10000" contrast="10000"/>
          </a:blip>
          <a:srcRect/>
          <a:stretch>
            <a:fillRect/>
          </a:stretch>
        </p:blipFill>
        <p:spPr>
          <a:xfrm>
            <a:off x="685800" y="1981200"/>
            <a:ext cx="8077200" cy="4724400"/>
          </a:xfrm>
          <a:prstGeom prst="ellipse">
            <a:avLst/>
          </a:prstGeom>
          <a:effectLst>
            <a:softEdge rad="112500"/>
          </a:effectLst>
        </p:spPr>
      </p:pic>
      <p:sp>
        <p:nvSpPr>
          <p:cNvPr id="5" name="TextBox 4"/>
          <p:cNvSpPr txBox="1">
            <a:spLocks noChangeArrowheads="1"/>
          </p:cNvSpPr>
          <p:nvPr/>
        </p:nvSpPr>
        <p:spPr bwMode="auto">
          <a:xfrm>
            <a:off x="304800" y="1120914"/>
            <a:ext cx="7696200" cy="707886"/>
          </a:xfrm>
          <a:prstGeom prst="rect">
            <a:avLst/>
          </a:prstGeom>
          <a:noFill/>
          <a:ln w="9525">
            <a:noFill/>
            <a:miter lim="800000"/>
            <a:headEnd/>
            <a:tailEnd/>
          </a:ln>
        </p:spPr>
        <p:txBody>
          <a:bodyPr wrap="square">
            <a:spAutoFit/>
          </a:bodyPr>
          <a:lstStyle/>
          <a:p>
            <a:pPr algn="ctr"/>
            <a:r>
              <a:rPr lang="en-US" sz="4000" b="1" dirty="0">
                <a:solidFill>
                  <a:schemeClr val="tx2"/>
                </a:solidFill>
                <a:latin typeface="Trebuchet MS (Headings)"/>
                <a:cs typeface="Arial" charset="0"/>
              </a:rPr>
              <a:t>ORGANIC FARMING PRINCIPLE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 y="850045"/>
            <a:ext cx="4724400" cy="902555"/>
          </a:xfrm>
          <a:prstGeom prst="rect">
            <a:avLst/>
          </a:prstGeom>
        </p:spPr>
        <p:txBody>
          <a:bodyPr wrap="square">
            <a:spAutoFit/>
          </a:bodyPr>
          <a:lstStyle/>
          <a:p>
            <a:pPr marL="365760" indent="-256032" algn="ctr" fontAlgn="auto">
              <a:lnSpc>
                <a:spcPct val="150000"/>
              </a:lnSpc>
              <a:spcAft>
                <a:spcPts val="0"/>
              </a:spcAft>
              <a:buClr>
                <a:schemeClr val="accent3"/>
              </a:buClr>
              <a:buFont typeface="Georgia"/>
              <a:buNone/>
              <a:defRPr/>
            </a:pPr>
            <a:r>
              <a:rPr lang="en-US" sz="4000" dirty="0">
                <a:solidFill>
                  <a:schemeClr val="tx2"/>
                </a:solidFill>
                <a:latin typeface="Trebuchet MS (Headings)"/>
                <a:cs typeface="Times New Roman" pitchFamily="18" charset="0"/>
              </a:rPr>
              <a:t>	F</a:t>
            </a:r>
            <a:r>
              <a:rPr lang="en-US" sz="4000" b="1" dirty="0">
                <a:solidFill>
                  <a:schemeClr val="tx2"/>
                </a:solidFill>
                <a:latin typeface="Trebuchet MS (Headings)"/>
                <a:cs typeface="Times New Roman" pitchFamily="18" charset="0"/>
              </a:rPr>
              <a:t>our Principles</a:t>
            </a:r>
          </a:p>
        </p:txBody>
      </p:sp>
      <p:sp>
        <p:nvSpPr>
          <p:cNvPr id="11" name="Rectangle 10"/>
          <p:cNvSpPr/>
          <p:nvPr/>
        </p:nvSpPr>
        <p:spPr>
          <a:xfrm>
            <a:off x="159138" y="1828800"/>
            <a:ext cx="3301225" cy="577850"/>
          </a:xfrm>
          <a:prstGeom prst="rect">
            <a:avLst/>
          </a:prstGeom>
        </p:spPr>
        <p:txBody>
          <a:bodyPr wrap="none">
            <a:spAutoFit/>
          </a:bodyPr>
          <a:lstStyle/>
          <a:p>
            <a:pPr marL="365760" indent="-256032" algn="just" fontAlgn="auto">
              <a:lnSpc>
                <a:spcPct val="150000"/>
              </a:lnSpc>
              <a:spcAft>
                <a:spcPts val="0"/>
              </a:spcAft>
              <a:buClr>
                <a:schemeClr val="accent3"/>
              </a:buClr>
              <a:buFont typeface="Georgia"/>
              <a:buNone/>
              <a:defRPr/>
            </a:pPr>
            <a:r>
              <a:rPr lang="en-US" sz="2400" dirty="0">
                <a:solidFill>
                  <a:srgbClr val="0070C0"/>
                </a:solidFill>
                <a:latin typeface="Arial" pitchFamily="34" charset="0"/>
                <a:cs typeface="Arial" pitchFamily="34" charset="0"/>
              </a:rPr>
              <a:t>1. </a:t>
            </a:r>
            <a:r>
              <a:rPr lang="en-US" sz="2400" b="1" dirty="0">
                <a:solidFill>
                  <a:srgbClr val="0070C0"/>
                </a:solidFill>
                <a:latin typeface="Arial" pitchFamily="34" charset="0"/>
                <a:cs typeface="Arial" pitchFamily="34" charset="0"/>
              </a:rPr>
              <a:t>Principle of health</a:t>
            </a:r>
          </a:p>
        </p:txBody>
      </p:sp>
      <p:sp>
        <p:nvSpPr>
          <p:cNvPr id="12" name="Rectangle 11"/>
          <p:cNvSpPr/>
          <p:nvPr/>
        </p:nvSpPr>
        <p:spPr>
          <a:xfrm>
            <a:off x="381000" y="2362200"/>
            <a:ext cx="8153400" cy="4246563"/>
          </a:xfrm>
          <a:prstGeom prst="rect">
            <a:avLst/>
          </a:prstGeom>
        </p:spPr>
        <p:txBody>
          <a:bodyPr>
            <a:spAutoFit/>
          </a:bodyPr>
          <a:lstStyle/>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Organic Agriculture should sustain and enhance the health of soil, plant, animal, human and planet as one and indivisible</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Healthy soils produce healthy crops that foster the health of animals and people.</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Health is the wholeness and integrity of living systems.</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The role of organic agriculture, whether in farming, processing, distribution, or consumption, is to sustain and enhance the health of ecosystems and organisms from the smallest in the soil to human beings.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2000"/>
                                        <p:tgtEl>
                                          <p:spTgt spid="12">
                                            <p:txEl>
                                              <p:pRg st="0" end="0"/>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2000"/>
                                        <p:tgtEl>
                                          <p:spTgt spid="12">
                                            <p:txEl>
                                              <p:pRg st="1" end="1"/>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2000"/>
                                        <p:tgtEl>
                                          <p:spTgt spid="12">
                                            <p:txEl>
                                              <p:pRg st="2" end="2"/>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2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000" y="2000251"/>
            <a:ext cx="8610600" cy="5632450"/>
          </a:xfrm>
          <a:prstGeom prst="rect">
            <a:avLst/>
          </a:prstGeom>
        </p:spPr>
        <p:txBody>
          <a:bodyPr>
            <a:spAutoFit/>
          </a:bodyPr>
          <a:lstStyle/>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Organic Agriculture should be based on living ecological systems and cycles, work with them, emulate them and help sustain them.</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This principle roots organic agriculture within living ecological systems.</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It states that production is to be based on ecological processes, and recycling</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Nourishment and well-being are achieved through the ecology of the specific production environment.</a:t>
            </a:r>
          </a:p>
          <a:p>
            <a:pPr marL="365760" indent="-256032" algn="just" fontAlgn="auto">
              <a:lnSpc>
                <a:spcPct val="150000"/>
              </a:lnSpc>
              <a:spcAft>
                <a:spcPts val="0"/>
              </a:spcAft>
              <a:buClr>
                <a:schemeClr val="accent3"/>
              </a:buClr>
              <a:buFont typeface="Georgia"/>
              <a:buNone/>
              <a:defRPr/>
            </a:pPr>
            <a:r>
              <a:rPr lang="en-US" sz="2000" dirty="0">
                <a:latin typeface="Arial" pitchFamily="34" charset="0"/>
                <a:cs typeface="Arial" pitchFamily="34" charset="0"/>
              </a:rPr>
              <a:t>    Organic management must be adapted to local conditions, ecology, culture and scale.</a:t>
            </a:r>
          </a:p>
          <a:p>
            <a:pPr marL="365760" indent="-256032" algn="just" fontAlgn="auto">
              <a:lnSpc>
                <a:spcPct val="150000"/>
              </a:lnSpc>
              <a:spcAft>
                <a:spcPts val="0"/>
              </a:spcAft>
              <a:buClr>
                <a:schemeClr val="accent3"/>
              </a:buClr>
              <a:buFont typeface="Georgia"/>
              <a:buNone/>
              <a:defRPr/>
            </a:pPr>
            <a:endParaRPr lang="en-US" sz="2000" dirty="0">
              <a:latin typeface="Arial" pitchFamily="34" charset="0"/>
              <a:cs typeface="Arial" pitchFamily="34" charset="0"/>
            </a:endParaRPr>
          </a:p>
          <a:p>
            <a:pPr marL="365760" indent="-256032" algn="just" fontAlgn="auto">
              <a:lnSpc>
                <a:spcPct val="150000"/>
              </a:lnSpc>
              <a:spcAft>
                <a:spcPts val="0"/>
              </a:spcAft>
              <a:buClr>
                <a:schemeClr val="accent3"/>
              </a:buClr>
              <a:buFont typeface="Georgia"/>
              <a:buNone/>
              <a:defRPr/>
            </a:pPr>
            <a:endParaRPr lang="en-US" sz="2000" dirty="0">
              <a:latin typeface="Arial" pitchFamily="34" charset="0"/>
              <a:cs typeface="Arial" pitchFamily="34" charset="0"/>
            </a:endParaRPr>
          </a:p>
          <a:p>
            <a:pPr marL="365760" indent="-256032" algn="just" fontAlgn="auto">
              <a:lnSpc>
                <a:spcPct val="150000"/>
              </a:lnSpc>
              <a:spcAft>
                <a:spcPts val="0"/>
              </a:spcAft>
              <a:buClr>
                <a:schemeClr val="accent3"/>
              </a:buClr>
              <a:buFont typeface="Georgia"/>
              <a:buNone/>
              <a:defRPr/>
            </a:pPr>
            <a:endParaRPr lang="en-US" sz="2000" dirty="0">
              <a:latin typeface="Arial" pitchFamily="34" charset="0"/>
              <a:cs typeface="Arial" pitchFamily="34" charset="0"/>
            </a:endParaRPr>
          </a:p>
        </p:txBody>
      </p:sp>
      <p:sp>
        <p:nvSpPr>
          <p:cNvPr id="10" name="Rectangle 9"/>
          <p:cNvSpPr/>
          <p:nvPr/>
        </p:nvSpPr>
        <p:spPr>
          <a:xfrm>
            <a:off x="152400" y="1463675"/>
            <a:ext cx="3816350" cy="577850"/>
          </a:xfrm>
          <a:prstGeom prst="rect">
            <a:avLst/>
          </a:prstGeom>
        </p:spPr>
        <p:txBody>
          <a:bodyPr wrap="none">
            <a:spAutoFit/>
          </a:bodyPr>
          <a:lstStyle/>
          <a:p>
            <a:pPr marL="365760" indent="-256032" algn="just" fontAlgn="auto">
              <a:lnSpc>
                <a:spcPct val="150000"/>
              </a:lnSpc>
              <a:spcAft>
                <a:spcPts val="0"/>
              </a:spcAft>
              <a:buClr>
                <a:schemeClr val="accent3"/>
              </a:buClr>
              <a:buFont typeface="Georgia"/>
              <a:buNone/>
              <a:defRPr/>
            </a:pPr>
            <a:r>
              <a:rPr lang="en-US" sz="2400" dirty="0">
                <a:solidFill>
                  <a:srgbClr val="0070C0"/>
                </a:solidFill>
                <a:latin typeface="Arial" pitchFamily="34" charset="0"/>
                <a:cs typeface="Arial" pitchFamily="34" charset="0"/>
              </a:rPr>
              <a:t>	2. </a:t>
            </a:r>
            <a:r>
              <a:rPr lang="en-US" sz="2400" b="1" dirty="0">
                <a:solidFill>
                  <a:srgbClr val="0070C0"/>
                </a:solidFill>
                <a:latin typeface="Arial" pitchFamily="34" charset="0"/>
                <a:cs typeface="Arial" pitchFamily="34" charset="0"/>
              </a:rPr>
              <a:t>Principle of ecology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000"/>
                                        <p:tgtEl>
                                          <p:spTgt spid="9">
                                            <p:txEl>
                                              <p:pRg st="2" end="2"/>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2000"/>
                                        <p:tgtEl>
                                          <p:spTgt spid="9">
                                            <p:txEl>
                                              <p:pRg st="3" end="3"/>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2&quot;/&gt;&lt;/object&gt;&lt;object type=&quot;3&quot; unique_id=&quot;10005&quot;&gt;&lt;property id=&quot;20148&quot; value=&quot;5&quot;/&gt;&lt;property id=&quot;20300&quot; value=&quot;Slide 2 - &amp;quot;organic farming&amp;quot;&quot;/&gt;&lt;property id=&quot;20307&quot; value=&quot;256&quot;/&gt;&lt;/object&gt;&lt;object type=&quot;3&quot; unique_id=&quot;10006&quot;&gt;&lt;property id=&quot;20148&quot; value=&quot;5&quot;/&gt;&lt;property id=&quot;20300&quot; value=&quot;Slide 3 - &amp;quot;Organic farming&amp;quot;&quot;/&gt;&lt;property id=&quot;20307&quot; value=&quot;257&quot;/&gt;&lt;/object&gt;&lt;object type=&quot;3&quot; unique_id=&quot;10007&quot;&gt;&lt;property id=&quot;20148&quot; value=&quot;5&quot;/&gt;&lt;property id=&quot;20300&quot; value=&quot;Slide 4 - &amp;quot;Organic farming&amp;quot;&quot;/&gt;&lt;property id=&quot;20307&quot; value=&quot;258&quot;/&gt;&lt;/object&gt;&lt;object type=&quot;3&quot; unique_id=&quot;10008&quot;&gt;&lt;property id=&quot;20148&quot; value=&quot;5&quot;/&gt;&lt;property id=&quot;20300&quot; value=&quot;Slide 5 - &amp;quot;organic farming&amp;quot;&quot;/&gt;&lt;property id=&quot;20307&quot; value=&quot;259&quot;/&gt;&lt;/object&gt;&lt;object type=&quot;3&quot; unique_id=&quot;10009&quot;&gt;&lt;property id=&quot;20148&quot; value=&quot;5&quot;/&gt;&lt;property id=&quot;20300&quot; value=&quot;Slide 6 - &amp;quot;organic farming&amp;quot;&quot;/&gt;&lt;property id=&quot;20307&quot; value=&quot;271&quot;/&gt;&lt;/object&gt;&lt;object type=&quot;3&quot; unique_id=&quot;10010&quot;&gt;&lt;property id=&quot;20148&quot; value=&quot;5&quot;/&gt;&lt;property id=&quot;20300&quot; value=&quot;Slide 7 - &amp;quot;organic farming&amp;quot;&quot;/&gt;&lt;property id=&quot;20307&quot; value=&quot;260&quot;/&gt;&lt;/object&gt;&lt;object type=&quot;3&quot; unique_id=&quot;10011&quot;&gt;&lt;property id=&quot;20148&quot; value=&quot;5&quot;/&gt;&lt;property id=&quot;20300&quot; value=&quot;Slide 8&quot;/&gt;&lt;property id=&quot;20307&quot; value=&quot;261&quot;/&gt;&lt;/object&gt;&lt;object type=&quot;3&quot; unique_id=&quot;10012&quot;&gt;&lt;property id=&quot;20148&quot; value=&quot;5&quot;/&gt;&lt;property id=&quot;20300&quot; value=&quot;Slide 9 - &amp;quot;organic farming&amp;quot;&quot;/&gt;&lt;property id=&quot;20307&quot; value=&quot;262&quot;/&gt;&lt;/object&gt;&lt;object type=&quot;3&quot; unique_id=&quot;10013&quot;&gt;&lt;property id=&quot;20148&quot; value=&quot;5&quot;/&gt;&lt;property id=&quot;20300&quot; value=&quot;Slide 10 - &amp;quot;organic farming&amp;quot;&quot;/&gt;&lt;property id=&quot;20307&quot; value=&quot;263&quot;/&gt;&lt;/object&gt;&lt;object type=&quot;3&quot; unique_id=&quot;10014&quot;&gt;&lt;property id=&quot;20148&quot; value=&quot;5&quot;/&gt;&lt;property id=&quot;20300&quot; value=&quot;Slide 11 - &amp;quot;organic farming&amp;quot;&quot;/&gt;&lt;property id=&quot;20307&quot; value=&quot;265&quot;/&gt;&lt;/object&gt;&lt;object type=&quot;3&quot; unique_id=&quot;10015&quot;&gt;&lt;property id=&quot;20148&quot; value=&quot;5&quot;/&gt;&lt;property id=&quot;20300&quot; value=&quot;Slide 12 - &amp;quot;organic farming&amp;quot;&quot;/&gt;&lt;property id=&quot;20307&quot; value=&quot;266&quot;/&gt;&lt;/object&gt;&lt;object type=&quot;3&quot; unique_id=&quot;10016&quot;&gt;&lt;property id=&quot;20148&quot; value=&quot;5&quot;/&gt;&lt;property id=&quot;20300&quot; value=&quot;Slide 13 - &amp;quot;organic farming&amp;quot;&quot;/&gt;&lt;property id=&quot;20307&quot; value=&quot;267&quot;/&gt;&lt;/object&gt;&lt;object type=&quot;3&quot; unique_id=&quot;10017&quot;&gt;&lt;property id=&quot;20148&quot; value=&quot;5&quot;/&gt;&lt;property id=&quot;20300&quot; value=&quot;Slide 14 - &amp;quot;organic farming&amp;quot;&quot;/&gt;&lt;property id=&quot;20307&quot; value=&quot;268&quot;/&gt;&lt;/object&gt;&lt;object type=&quot;3&quot; unique_id=&quot;10018&quot;&gt;&lt;property id=&quot;20148&quot; value=&quot;5&quot;/&gt;&lt;property id=&quot;20300&quot; value=&quot;Slide 15 - &amp;quot;organic farming&amp;quot;&quot;/&gt;&lt;property id=&quot;20307&quot; value=&quot;26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1416</TotalTime>
  <Words>778</Words>
  <Application>Microsoft Office PowerPoint</Application>
  <PresentationFormat>On-screen Show (4:3)</PresentationFormat>
  <Paragraphs>64</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Georgia</vt:lpstr>
      <vt:lpstr>Times New Roman</vt:lpstr>
      <vt:lpstr>Trebuchet MS</vt:lpstr>
      <vt:lpstr>Trebuchet MS (Headings)</vt:lpstr>
      <vt:lpstr>Wingdings</vt:lpstr>
      <vt:lpstr>Wingdings 2</vt:lpstr>
      <vt:lpstr>Urban</vt:lpstr>
      <vt:lpstr>PowerPoint Presentation</vt:lpstr>
      <vt:lpstr>Content</vt:lpstr>
      <vt:lpstr>Organic Farming</vt:lpstr>
      <vt:lpstr>Organic Farming</vt:lpstr>
      <vt:lpstr>PowerPoint Presentation</vt:lpstr>
      <vt:lpstr>PowerPoint Presentation</vt:lpstr>
      <vt:lpstr>PowerPoint Presentation</vt:lpstr>
      <vt:lpstr>PowerPoint Presentation</vt:lpstr>
      <vt:lpstr>PowerPoint Presentation</vt:lpstr>
      <vt:lpstr>PowerPoint Presentation</vt:lpstr>
      <vt:lpstr>4. Principle of care </vt:lpstr>
      <vt:lpstr>Basic Steps of Organic Farming</vt:lpstr>
      <vt:lpstr>Advantages of Organic Farming</vt:lpstr>
      <vt:lpstr>Disadvantages of Organic Farming</vt:lpstr>
      <vt:lpstr>PowerPoint Presentation</vt:lpstr>
    </vt:vector>
  </TitlesOfParts>
  <Company>DODL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farming</dc:title>
  <dc:creator>TNAU</dc:creator>
  <cp:lastModifiedBy>AC,Raghul Muthu</cp:lastModifiedBy>
  <cp:revision>54</cp:revision>
  <dcterms:created xsi:type="dcterms:W3CDTF">2005-05-29T20:36:18Z</dcterms:created>
  <dcterms:modified xsi:type="dcterms:W3CDTF">2021-02-19T07:17:37Z</dcterms:modified>
</cp:coreProperties>
</file>