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raghulram2003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2036476" y="370123"/>
            <a:ext cx="8119048" cy="3234661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Impact"/>
                <a:ea typeface="Impact"/>
                <a:cs typeface="Impact"/>
                <a:sym typeface="Impact"/>
              </a:defRPr>
            </a:pPr>
            <a:br/>
            <a:r>
              <a:t>Tachyon Systems – Task 1 Presentation</a:t>
            </a:r>
            <a:br/>
            <a:r>
              <a:t>Role: Frontend Developer</a:t>
            </a:r>
            <a:br/>
            <a:endParaRPr/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Presented by: Raghul R</a:t>
            </a:r>
            <a:br/>
            <a:r>
              <a:t>B.E. Computer Science and Engineering</a:t>
            </a:r>
            <a:br/>
            <a:r>
              <a:t>Jeppiaar Engineering College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2"/>
          <p:cNvSpPr txBox="1"/>
          <p:nvPr/>
        </p:nvSpPr>
        <p:spPr>
          <a:xfrm>
            <a:off x="379361" y="419536"/>
            <a:ext cx="10517569" cy="414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Testing Frontend Applications</a:t>
            </a:r>
          </a:p>
          <a:p>
            <a:r>
              <a:t>Testing ensures your app works correctly before deployment.</a:t>
            </a:r>
          </a:p>
          <a:p>
            <a:endParaRPr/>
          </a:p>
          <a:p>
            <a:pPr>
              <a:defRPr b="1"/>
            </a:pPr>
            <a:r>
              <a:t>Tools: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Jest</a:t>
            </a:r>
            <a:r>
              <a:rPr b="0"/>
              <a:t> → Unit tests for JavaScript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React Testing Library</a:t>
            </a:r>
            <a:r>
              <a:rPr b="0"/>
              <a:t> → Test user interactions on components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Cypress / Playwright</a:t>
            </a:r>
            <a:r>
              <a:rPr b="0"/>
              <a:t> → End-to-end (E2E) testing</a:t>
            </a:r>
          </a:p>
          <a:p>
            <a:endParaRPr b="0"/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>
              <a:defRPr sz="2000" b="1"/>
            </a:pPr>
            <a:r>
              <a:t> Benefits:</a:t>
            </a:r>
          </a:p>
          <a:p>
            <a:pPr>
              <a:buSzPct val="100000"/>
              <a:buFont typeface="Arial"/>
              <a:buChar char="•"/>
            </a:pPr>
            <a:r>
              <a:t>Fewer bugs</a:t>
            </a:r>
          </a:p>
          <a:p>
            <a:pPr>
              <a:buSzPct val="100000"/>
              <a:buFont typeface="Arial"/>
              <a:buChar char="•"/>
            </a:pPr>
            <a:r>
              <a:t>Better reliability</a:t>
            </a:r>
          </a:p>
          <a:p>
            <a:pPr>
              <a:buSzPct val="100000"/>
              <a:buFont typeface="Arial"/>
              <a:buChar char="•"/>
            </a:pPr>
            <a:r>
              <a:t>Easier maintenance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2"/>
          <p:cNvSpPr txBox="1"/>
          <p:nvPr/>
        </p:nvSpPr>
        <p:spPr>
          <a:xfrm>
            <a:off x="552080" y="226141"/>
            <a:ext cx="11087839" cy="564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rPr sz="4000"/>
              <a:t>RESTful APIs</a:t>
            </a:r>
          </a:p>
          <a:p>
            <a:r>
              <a:t>APIs (Application Programming Interfaces) connect the frontend and backend, allowing apps to fetch, send, and update data dynamically.</a:t>
            </a:r>
          </a:p>
          <a:p>
            <a:endParaRPr/>
          </a:p>
          <a:p>
            <a:pPr>
              <a:defRPr sz="2000" b="1"/>
            </a:pPr>
            <a:r>
              <a:t>Key Concepts: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HTTP Methods:</a:t>
            </a:r>
            <a:r>
              <a:rPr b="0"/>
              <a:t> GET, POST, PUT, DELETE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Data Format:</a:t>
            </a:r>
            <a:r>
              <a:rPr b="0"/>
              <a:t> Usually JSON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Stateless:</a:t>
            </a:r>
            <a:r>
              <a:rPr b="0"/>
              <a:t> Each request is independent, making APIs scalable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>
              <a:defRPr sz="2000" b="1"/>
            </a:pPr>
            <a:r>
              <a:t>Usage in React:</a:t>
            </a:r>
          </a:p>
          <a:p>
            <a:pPr>
              <a:buSzPct val="100000"/>
              <a:buFont typeface="Arial"/>
              <a:buChar char="•"/>
            </a:pPr>
            <a:r>
              <a:t>Fetch data inside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useEffect()</a:t>
            </a:r>
          </a:p>
          <a:p>
            <a:pPr>
              <a:buSzPct val="100000"/>
              <a:buFont typeface="Arial"/>
              <a:buChar char="•"/>
            </a:pPr>
            <a:r>
              <a:t>Update component state dynamically</a:t>
            </a:r>
          </a:p>
          <a:p>
            <a:pPr>
              <a:buSzPct val="100000"/>
              <a:buFont typeface="Arial"/>
              <a:buChar char="•"/>
            </a:pPr>
            <a:r>
              <a:t>Render lists or dashboards with API data</a:t>
            </a:r>
          </a:p>
          <a:p>
            <a:endParaRPr/>
          </a:p>
          <a:p>
            <a:r>
              <a:rPr sz="2000" b="1"/>
              <a:t>Benefits:</a:t>
            </a:r>
            <a:endParaRPr sz="2000"/>
          </a:p>
          <a:p>
            <a:pPr>
              <a:buSzPct val="100000"/>
              <a:buFont typeface="Arial"/>
              <a:buChar char="•"/>
            </a:pPr>
            <a:r>
              <a:t>Dynamic, real-time content</a:t>
            </a:r>
          </a:p>
          <a:p>
            <a:pPr>
              <a:buSzPct val="100000"/>
              <a:buFont typeface="Arial"/>
              <a:buChar char="•"/>
            </a:pPr>
            <a:r>
              <a:t>Clean separation of frontend and backend</a:t>
            </a:r>
          </a:p>
          <a:p>
            <a:pPr>
              <a:buSzPct val="100000"/>
              <a:buFont typeface="Arial"/>
              <a:buChar char="•"/>
            </a:pPr>
            <a:r>
              <a:t>Scalable &amp; maintainable applications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2"/>
          <p:cNvSpPr txBox="1"/>
          <p:nvPr/>
        </p:nvSpPr>
        <p:spPr>
          <a:xfrm>
            <a:off x="445762" y="203059"/>
            <a:ext cx="11017151" cy="5921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Authentication &amp; Authorization</a:t>
            </a:r>
          </a:p>
          <a:p>
            <a:r>
              <a:t>Authentication and Authorization are essential for securing applications:</a:t>
            </a:r>
          </a:p>
          <a:p>
            <a:pPr marL="240631" indent="-240631">
              <a:buSzPct val="100000"/>
              <a:buAutoNum type="arabicPeriod"/>
              <a:defRPr b="1"/>
            </a:pPr>
            <a:r>
              <a:t>Authentication:</a:t>
            </a:r>
            <a:r>
              <a:rPr b="0"/>
              <a:t> Verifies who the user is (login process).</a:t>
            </a:r>
          </a:p>
          <a:p>
            <a:pPr marL="240631" indent="-240631">
              <a:buSzPct val="100000"/>
              <a:buAutoNum type="arabicPeriod"/>
              <a:defRPr b="1"/>
            </a:pPr>
            <a:r>
              <a:t>Authorization:</a:t>
            </a:r>
            <a:r>
              <a:rPr b="0"/>
              <a:t> Determines what the user can access or do.</a:t>
            </a:r>
          </a:p>
          <a:p>
            <a:pPr>
              <a:defRPr b="1"/>
            </a:pPr>
            <a:endParaRPr b="0"/>
          </a:p>
          <a:p>
            <a:pPr>
              <a:defRPr b="1"/>
            </a:pPr>
            <a:r>
              <a:t>Techniques:</a:t>
            </a:r>
          </a:p>
          <a:p>
            <a:pPr>
              <a:defRPr b="1"/>
            </a:pPr>
            <a:r>
              <a:t> JWT (JSON Web Token):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t>Used for login sessions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t>Stored in </a:t>
            </a:r>
            <a:r>
              <a:rPr b="1"/>
              <a:t>local storage</a:t>
            </a:r>
            <a:r>
              <a:t> or </a:t>
            </a:r>
            <a:r>
              <a:rPr b="1"/>
              <a:t>cookies</a:t>
            </a:r>
          </a:p>
          <a:p>
            <a:pPr>
              <a:defRPr b="1"/>
            </a:pPr>
            <a:r>
              <a:t> OAuth2: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t>Allows login via </a:t>
            </a:r>
            <a:r>
              <a:rPr b="1"/>
              <a:t>Google, GitHub, etc.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t>Token-based and secure</a:t>
            </a:r>
          </a:p>
          <a:p>
            <a:pPr>
              <a:defRPr b="1"/>
            </a:pPr>
            <a:r>
              <a:t>Usage in React:</a:t>
            </a:r>
          </a:p>
          <a:p>
            <a:pPr>
              <a:buSzPct val="100000"/>
              <a:buFont typeface="Arial"/>
              <a:buChar char="•"/>
            </a:pPr>
            <a:r>
              <a:t>Protect routes using </a:t>
            </a:r>
            <a:r>
              <a:rPr b="1"/>
              <a:t>private routes</a:t>
            </a:r>
          </a:p>
          <a:p>
            <a:pPr>
              <a:buSzPct val="100000"/>
              <a:buFont typeface="Arial"/>
              <a:buChar char="•"/>
            </a:pPr>
            <a:r>
              <a:t>Validate tokens on API requests</a:t>
            </a:r>
          </a:p>
          <a:p>
            <a:endParaRPr/>
          </a:p>
          <a:p>
            <a:r>
              <a:rPr b="1"/>
              <a:t>Benefits:</a:t>
            </a:r>
          </a:p>
          <a:p>
            <a:pPr>
              <a:buSzPct val="100000"/>
              <a:buFont typeface="Arial"/>
              <a:buChar char="•"/>
            </a:pPr>
            <a:r>
              <a:t>Protects sensitive user </a:t>
            </a:r>
          </a:p>
          <a:p>
            <a:pPr>
              <a:buSzPct val="100000"/>
              <a:buFont typeface="Arial"/>
              <a:buChar char="•"/>
            </a:pPr>
            <a:r>
              <a:t>Enables secure multi-user applications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2"/>
          <p:cNvSpPr txBox="1"/>
          <p:nvPr/>
        </p:nvSpPr>
        <p:spPr>
          <a:xfrm>
            <a:off x="409514" y="0"/>
            <a:ext cx="11195992" cy="623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Performance Optimization</a:t>
            </a:r>
          </a:p>
          <a:p>
            <a:r>
              <a:t>Optimizing frontend performance ensures faster load times, smoother interactions, and better user experience.</a:t>
            </a:r>
          </a:p>
          <a:p>
            <a:endParaRPr/>
          </a:p>
          <a:p>
            <a:pPr>
              <a:defRPr sz="2000" b="1"/>
            </a:pPr>
            <a:r>
              <a:t>Techniques: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Lazy Loading:</a:t>
            </a:r>
            <a:r>
              <a:rPr b="0"/>
              <a:t> Load components or images only when needed.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Memoization:</a:t>
            </a:r>
            <a:r>
              <a:rPr b="0"/>
              <a:t> Cache computed values using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React.memo</a:t>
            </a:r>
            <a:r>
              <a:rPr b="0"/>
              <a:t> or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0"/>
              <a:t> to avoid unnecessary re-renders.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Code Splitting:</a:t>
            </a:r>
            <a:r>
              <a:rPr b="0"/>
              <a:t> Split large bundles with dynamic imports to reduce initial load.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Responsive Design:</a:t>
            </a:r>
            <a:r>
              <a:rPr b="0"/>
              <a:t> Use CSS Grid and Flexbox to adapt layouts across devices.</a:t>
            </a:r>
          </a:p>
          <a:p>
            <a:endParaRPr b="0"/>
          </a:p>
          <a:p>
            <a:pPr>
              <a:defRPr b="1"/>
            </a:pPr>
            <a:r>
              <a:t>Usage in React:</a:t>
            </a:r>
          </a:p>
          <a:p>
            <a:pPr>
              <a:buSzPct val="100000"/>
              <a:buFont typeface="Arial"/>
              <a:buChar char="•"/>
            </a:pPr>
            <a:r>
              <a:t>Optimize rendering of heavy components</a:t>
            </a:r>
          </a:p>
          <a:p>
            <a:pPr>
              <a:buSzPct val="100000"/>
              <a:buFont typeface="Arial"/>
              <a:buChar char="•"/>
            </a:pPr>
            <a:r>
              <a:t>Load routes or images on demand</a:t>
            </a:r>
          </a:p>
          <a:p>
            <a:pPr>
              <a:buSzPct val="100000"/>
              <a:buFont typeface="Arial"/>
              <a:buChar char="•"/>
            </a:pPr>
            <a:r>
              <a:t>Keep state updates efficient</a:t>
            </a:r>
          </a:p>
          <a:p>
            <a:endParaRPr/>
          </a:p>
          <a:p>
            <a:r>
              <a:t> </a:t>
            </a:r>
            <a:r>
              <a:rPr b="1"/>
              <a:t>Benefits:</a:t>
            </a:r>
          </a:p>
          <a:p>
            <a:pPr>
              <a:buSzPct val="100000"/>
              <a:buFont typeface="Arial"/>
              <a:buChar char="•"/>
            </a:pPr>
            <a:r>
              <a:t>Faster load times</a:t>
            </a:r>
          </a:p>
          <a:p>
            <a:pPr>
              <a:buSzPct val="100000"/>
              <a:buFont typeface="Arial"/>
              <a:buChar char="•"/>
            </a:pPr>
            <a:r>
              <a:t>Smoother user experience</a:t>
            </a:r>
          </a:p>
          <a:p>
            <a:pPr>
              <a:buSzPct val="100000"/>
              <a:buFont typeface="Arial"/>
              <a:buChar char="•"/>
            </a:pPr>
            <a:r>
              <a:t>Better SEO and user retention</a:t>
            </a:r>
          </a:p>
          <a:p>
            <a:br/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2"/>
          <p:cNvSpPr txBox="1"/>
          <p:nvPr/>
        </p:nvSpPr>
        <p:spPr>
          <a:xfrm>
            <a:off x="458674" y="137652"/>
            <a:ext cx="11382807" cy="5006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System Design &amp; UML Overview</a:t>
            </a:r>
          </a:p>
          <a:p>
            <a:r>
              <a:t>System Design helps visualize how components interact and how data flows in an application.</a:t>
            </a:r>
          </a:p>
          <a:p>
            <a:pPr>
              <a:defRPr b="1"/>
            </a:pPr>
            <a:endParaRPr/>
          </a:p>
          <a:p>
            <a:pPr>
              <a:defRPr b="1"/>
            </a:pPr>
            <a:r>
              <a:t>Architecture Overview: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User → Browser (React UI) → API Request → Server (Node.js) → Database (MongoDB/MySQL)</a:t>
            </a:r>
          </a:p>
          <a:p>
            <a:pPr>
              <a:defRPr sz="2000" b="1"/>
            </a:pPr>
            <a:endParaRPr/>
          </a:p>
          <a:p>
            <a:pPr>
              <a:defRPr sz="2000" b="1"/>
            </a:pPr>
            <a:r>
              <a:t>Key Points:</a:t>
            </a:r>
          </a:p>
          <a:p>
            <a:pPr>
              <a:buSzPct val="100000"/>
              <a:buFont typeface="Arial"/>
              <a:buChar char="•"/>
            </a:pPr>
            <a:r>
              <a:t>Shows </a:t>
            </a:r>
            <a:r>
              <a:rPr b="1"/>
              <a:t>component structure</a:t>
            </a:r>
            <a:r>
              <a:t> and relationships.</a:t>
            </a:r>
          </a:p>
          <a:p>
            <a:pPr>
              <a:buSzPct val="100000"/>
              <a:buFont typeface="Arial"/>
              <a:buChar char="•"/>
            </a:pPr>
            <a:r>
              <a:t>Visualizes </a:t>
            </a:r>
            <a:r>
              <a:rPr b="1"/>
              <a:t>data flow</a:t>
            </a:r>
            <a:r>
              <a:t> between frontend, backend, and database.</a:t>
            </a:r>
          </a:p>
          <a:p>
            <a:pPr>
              <a:buSzPct val="100000"/>
              <a:buFont typeface="Arial"/>
              <a:buChar char="•"/>
            </a:pPr>
            <a:r>
              <a:t>Helps in planning </a:t>
            </a:r>
            <a:r>
              <a:rPr b="1"/>
              <a:t>scalable and maintainable architectures</a:t>
            </a:r>
            <a:r>
              <a:t>.</a:t>
            </a:r>
          </a:p>
          <a:p>
            <a:endParaRPr/>
          </a:p>
          <a:p>
            <a:r>
              <a:t> </a:t>
            </a:r>
            <a:r>
              <a:rPr sz="2000" b="1"/>
              <a:t>Benefits:</a:t>
            </a:r>
            <a:endParaRPr sz="2000"/>
          </a:p>
          <a:p>
            <a:pPr>
              <a:buSzPct val="100000"/>
              <a:buFont typeface="Arial"/>
              <a:buChar char="•"/>
            </a:pPr>
            <a:r>
              <a:t>Clear understanding of system flow</a:t>
            </a:r>
          </a:p>
          <a:p>
            <a:pPr>
              <a:buSzPct val="100000"/>
              <a:buFont typeface="Arial"/>
              <a:buChar char="•"/>
            </a:pPr>
            <a:r>
              <a:t>Easier debugging and development</a:t>
            </a:r>
          </a:p>
          <a:p>
            <a:pPr>
              <a:buSzPct val="100000"/>
              <a:buFont typeface="Arial"/>
              <a:buChar char="•"/>
            </a:pPr>
            <a:r>
              <a:t>Supports modular, reusable component design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2"/>
          <p:cNvSpPr txBox="1"/>
          <p:nvPr/>
        </p:nvSpPr>
        <p:spPr>
          <a:xfrm>
            <a:off x="566830" y="481780"/>
            <a:ext cx="9917798" cy="433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Conclusion</a:t>
            </a:r>
          </a:p>
          <a:p>
            <a:pPr>
              <a:defRPr sz="2800" b="1"/>
            </a:pPr>
            <a:endParaRPr/>
          </a:p>
          <a:p>
            <a:pPr>
              <a:defRPr sz="2000" b="1"/>
            </a:pPr>
            <a:r>
              <a:t>Key Takeaways:</a:t>
            </a:r>
          </a:p>
          <a:p>
            <a:pPr>
              <a:buSzPct val="100000"/>
              <a:buFont typeface="Arial"/>
              <a:buChar char="•"/>
            </a:pPr>
            <a:r>
              <a:t>Learned core Frontend &amp; React JS concepts</a:t>
            </a:r>
          </a:p>
          <a:p>
            <a:pPr>
              <a:buSzPct val="100000"/>
              <a:buFont typeface="Arial"/>
              <a:buChar char="•"/>
            </a:pPr>
            <a:r>
              <a:t>Understood Hooks, Routing, RESTful APIs, and Testing</a:t>
            </a:r>
          </a:p>
          <a:p>
            <a:pPr>
              <a:buSzPct val="100000"/>
              <a:buFont typeface="Arial"/>
              <a:buChar char="•"/>
            </a:pPr>
            <a:r>
              <a:t>Explored Authentication, Authorization, and Performance Optimization</a:t>
            </a:r>
          </a:p>
          <a:p>
            <a:pPr>
              <a:buSzPct val="100000"/>
              <a:buFont typeface="Arial"/>
              <a:buChar char="•"/>
            </a:pPr>
            <a:r>
              <a:t>Gained insight into modular and scalable UI architecture</a:t>
            </a:r>
          </a:p>
          <a:p>
            <a:endParaRPr/>
          </a:p>
          <a:p>
            <a:pPr>
              <a:defRPr sz="2000" b="1"/>
            </a:pPr>
            <a:r>
              <a:t>Final Thought:</a:t>
            </a:r>
          </a:p>
          <a:p>
            <a:pPr>
              <a:buSzPct val="100000"/>
              <a:buFont typeface="Arial"/>
              <a:buChar char="•"/>
            </a:pPr>
            <a:r>
              <a:t>Frontend development is not just about visuals — it’s about performance, reusability, and user experience.</a:t>
            </a:r>
          </a:p>
          <a:p>
            <a:endParaRPr/>
          </a:p>
          <a:p>
            <a:pPr>
              <a:defRPr b="1"/>
            </a:pPr>
            <a:r>
              <a:t> 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2"/>
          <p:cNvSpPr txBox="1"/>
          <p:nvPr/>
        </p:nvSpPr>
        <p:spPr>
          <a:xfrm>
            <a:off x="1087938" y="855856"/>
            <a:ext cx="10130667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/>
            </a:pPr>
            <a:r>
              <a:rPr sz="4400" dirty="0"/>
              <a:t>Thank You</a:t>
            </a:r>
            <a:br>
              <a:rPr sz="4400" dirty="0"/>
            </a:br>
            <a:r>
              <a:rPr b="0" dirty="0"/>
              <a:t> </a:t>
            </a:r>
            <a:endParaRPr lang="en-IN" b="0" dirty="0"/>
          </a:p>
          <a:p>
            <a:pPr>
              <a:defRPr b="1"/>
            </a:pPr>
            <a:endParaRPr lang="en-US" dirty="0"/>
          </a:p>
          <a:p>
            <a:pPr>
              <a:defRPr b="1"/>
            </a:pPr>
            <a:r>
              <a:rPr lang="en-US" sz="2800" b="0" dirty="0"/>
              <a:t>Name : Raghul R</a:t>
            </a:r>
          </a:p>
          <a:p>
            <a:pPr>
              <a:defRPr b="1"/>
            </a:pPr>
            <a:endParaRPr lang="en-US" sz="2800" dirty="0"/>
          </a:p>
          <a:p>
            <a:pPr>
              <a:defRPr b="1"/>
            </a:pPr>
            <a:r>
              <a:rPr lang="en-US" sz="2800" b="0" dirty="0"/>
              <a:t>Email : </a:t>
            </a:r>
            <a:r>
              <a:rPr lang="en-US" sz="2800" b="0" dirty="0">
                <a:hlinkClick r:id="rId3"/>
              </a:rPr>
              <a:t>raghulram2003@gmail.com</a:t>
            </a:r>
            <a:endParaRPr lang="en-US" sz="2800" b="0" dirty="0"/>
          </a:p>
          <a:p>
            <a:pPr>
              <a:defRPr b="1"/>
            </a:pPr>
            <a:endParaRPr lang="en-US" sz="2800" dirty="0"/>
          </a:p>
          <a:p>
            <a:pPr>
              <a:defRPr b="1"/>
            </a:pPr>
            <a:r>
              <a:rPr lang="en-US" sz="2800" b="0" dirty="0" err="1"/>
              <a:t>Github</a:t>
            </a:r>
            <a:r>
              <a:rPr lang="en-US" sz="2800" b="0" dirty="0"/>
              <a:t> Link : </a:t>
            </a:r>
            <a:r>
              <a:rPr lang="en-US" sz="2400" dirty="0"/>
              <a:t>https://github.com/raghul1020/Tachyon-Frontend-Task1.git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2"/>
          <p:cNvSpPr txBox="1"/>
          <p:nvPr/>
        </p:nvSpPr>
        <p:spPr>
          <a:xfrm>
            <a:off x="1169055" y="231929"/>
            <a:ext cx="9581045" cy="4937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Introduction :</a:t>
            </a:r>
          </a:p>
          <a:p>
            <a:pPr>
              <a:defRPr sz="2000"/>
            </a:pPr>
            <a:r>
              <a:t>I am a Computer Science graduate with strong skills in frontend and full-stack development, including HTML, CSS, JavaScript, React.js, Node.js, and Git. I have developed projects such as a Web-Based Digital Assets Management System for NLC India Limited, an Automated Cheque Data Extraction System, and a Responsive Dashboard Application using React. I am passionate about creating modern, user-friendly, and responsive interfaces and aim to contribute as a Frontend Developer by building seamless web experiences.</a:t>
            </a:r>
          </a:p>
          <a:p>
            <a:pPr>
              <a:defRPr sz="2000"/>
            </a:pPr>
            <a:endParaRPr/>
          </a:p>
          <a:p>
            <a:pPr>
              <a:defRPr sz="4000" b="1"/>
            </a:pPr>
            <a:r>
              <a:t>Agenda :</a:t>
            </a:r>
            <a:endParaRPr sz="2000"/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Deep dive into Primary Frontend Topics like HTML, CSS, JavaScript, and React.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Overview of key Secondary Topics such as APIs, Authentication, and Optimization.</a:t>
            </a:r>
          </a:p>
          <a:p>
            <a:pPr marL="342900" indent="-342900">
              <a:buSzPct val="100000"/>
              <a:buFont typeface="Arial"/>
              <a:buChar char="•"/>
              <a:defRPr sz="2000"/>
            </a:pPr>
            <a:r>
              <a:t>Demonstrate a strong understanding of building modern, responsive, and user-friendly web interfaces using React.js.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2"/>
          <p:cNvSpPr txBox="1"/>
          <p:nvPr/>
        </p:nvSpPr>
        <p:spPr>
          <a:xfrm>
            <a:off x="1078106" y="672685"/>
            <a:ext cx="10035788" cy="443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Introduction to Frontend Development</a:t>
            </a:r>
          </a:p>
          <a:p>
            <a:r>
              <a:t>Frontend Development focuses on the </a:t>
            </a:r>
            <a:r>
              <a:rPr b="1"/>
              <a:t>client-side</a:t>
            </a:r>
            <a:r>
              <a:t> of web applications — everything users see, click, and interact with in the browser. It combines structure, style, and logic to create visually appealing and responsive interfaces.</a:t>
            </a:r>
          </a:p>
          <a:p>
            <a:endParaRPr/>
          </a:p>
          <a:p>
            <a:pPr>
              <a:defRPr sz="2800" b="1"/>
            </a:pPr>
            <a:r>
              <a:t>Core </a:t>
            </a:r>
            <a:r>
              <a:rPr sz="2400"/>
              <a:t>Responsibilities: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 </a:t>
            </a:r>
            <a:r>
              <a:rPr sz="2000" b="0"/>
              <a:t>Design responsive layouts for different devices using HTML and CSS.</a:t>
            </a:r>
          </a:p>
          <a:p>
            <a:pPr>
              <a:buSzPct val="100000"/>
              <a:buFont typeface="Arial"/>
              <a:buChar char="•"/>
              <a:defRPr sz="2000" b="1"/>
            </a:pPr>
            <a:r>
              <a:t> </a:t>
            </a:r>
            <a:r>
              <a:rPr b="0"/>
              <a:t>Add interactivity with JavaScript and frameworks like React.</a:t>
            </a:r>
          </a:p>
          <a:p>
            <a:pPr>
              <a:buSzPct val="100000"/>
              <a:buFont typeface="Arial"/>
              <a:buChar char="•"/>
              <a:defRPr sz="2000" b="1"/>
            </a:pPr>
            <a:r>
              <a:t> </a:t>
            </a:r>
            <a:r>
              <a:rPr b="0"/>
              <a:t>Ensure accessibility and performance for a smooth user experience.</a:t>
            </a:r>
          </a:p>
          <a:p>
            <a:endParaRPr b="0"/>
          </a:p>
          <a:p>
            <a:pPr>
              <a:defRPr sz="2400" b="1"/>
            </a:pPr>
            <a:r>
              <a:t>Frontend sits between:</a:t>
            </a:r>
          </a:p>
          <a:p>
            <a:pPr>
              <a:defRPr sz="2000"/>
            </a:pPr>
            <a:r>
              <a:t>User (Browser) ↔ Frontend (HTML, CSS, JS, React) ↔ Backend (Server, Database)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"/>
          <p:cNvSpPr txBox="1"/>
          <p:nvPr/>
        </p:nvSpPr>
        <p:spPr>
          <a:xfrm>
            <a:off x="424263" y="324464"/>
            <a:ext cx="10915772" cy="5996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Web Fundamentals</a:t>
            </a:r>
          </a:p>
          <a:p>
            <a:r>
              <a:t>Frontend development is built on three key technologies — HTML, CSS, and JavaScript — which work together to create every web page. These form the foundation of frontend development, blending structure, style, and logic to deliver interactive and responsive web applications</a:t>
            </a:r>
          </a:p>
          <a:p>
            <a:pPr>
              <a:defRPr sz="2000" b="1"/>
            </a:pPr>
            <a:r>
              <a:t> </a:t>
            </a:r>
          </a:p>
          <a:p>
            <a:pPr>
              <a:defRPr sz="2000" b="1"/>
            </a:pPr>
            <a:r>
              <a:t>HTML5 – Structure</a:t>
            </a:r>
          </a:p>
          <a:p>
            <a:pPr>
              <a:buSzPct val="100000"/>
              <a:buFont typeface="Arial"/>
              <a:buChar char="•"/>
            </a:pPr>
            <a:r>
              <a:t>Defines the layout and content of a webpage using semantic tags like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r>
              <a:rPr b="1"/>
              <a:t>,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  <a:r>
              <a:rPr b="1"/>
              <a:t>, </a:t>
            </a:r>
            <a:r>
              <a:t>and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r>
              <a:t>.</a:t>
            </a:r>
          </a:p>
          <a:p>
            <a:pPr>
              <a:buSzPct val="100000"/>
              <a:buFont typeface="Arial"/>
              <a:buChar char="•"/>
            </a:pPr>
            <a:r>
              <a:t>Supports modern features such as audio, video, and form validation.</a:t>
            </a:r>
          </a:p>
          <a:p>
            <a:endParaRPr/>
          </a:p>
          <a:p>
            <a:pPr>
              <a:defRPr b="1"/>
            </a:pPr>
            <a:r>
              <a:rPr sz="2000"/>
              <a:t>CSS3 – Style &amp; Layout</a:t>
            </a:r>
          </a:p>
          <a:p>
            <a:pPr>
              <a:buSzPct val="100000"/>
              <a:buFont typeface="Arial"/>
              <a:buChar char="•"/>
            </a:pPr>
            <a:r>
              <a:t>Controls the visual design and responsiveness of a webpage.</a:t>
            </a:r>
          </a:p>
          <a:p>
            <a:pPr>
              <a:buSzPct val="100000"/>
              <a:buFont typeface="Arial"/>
              <a:buChar char="•"/>
            </a:pPr>
            <a:r>
              <a:t>Uses Flexbox and Grid for fluid, mobile-friendly layouts.</a:t>
            </a:r>
          </a:p>
          <a:p>
            <a:pPr>
              <a:buSzPct val="100000"/>
              <a:buFont typeface="Arial"/>
              <a:buChar char="•"/>
            </a:pPr>
            <a:r>
              <a:t>Enables transitions and animations for better user experience.</a:t>
            </a:r>
          </a:p>
          <a:p>
            <a:r>
              <a:t> </a:t>
            </a:r>
          </a:p>
          <a:p>
            <a:pPr>
              <a:defRPr sz="2000" b="1"/>
            </a:pPr>
            <a:r>
              <a:t>JavaScript (ES6+) – Logic &amp; Interactivity</a:t>
            </a:r>
          </a:p>
          <a:p>
            <a:pPr>
              <a:buSzPct val="100000"/>
              <a:buFont typeface="Arial"/>
              <a:buChar char="•"/>
            </a:pPr>
            <a:r>
              <a:t>Adds dynamic behavior such as event handling and real-time updates.</a:t>
            </a:r>
          </a:p>
          <a:p>
            <a:pPr>
              <a:buSzPct val="100000"/>
              <a:buFont typeface="Arial"/>
              <a:buChar char="•"/>
            </a:pPr>
            <a:r>
              <a:t>Introduces modern syntax: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t>, arrow functions, and modules.</a:t>
            </a:r>
          </a:p>
          <a:p>
            <a:pPr>
              <a:buSzPct val="100000"/>
              <a:buFont typeface="Arial"/>
              <a:buChar char="•"/>
            </a:pPr>
            <a:r>
              <a:t>Connects to APIs to fetch and display live data.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370184" y="186812"/>
            <a:ext cx="10409413" cy="548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Introduction to React JS</a:t>
            </a:r>
          </a:p>
          <a:p>
            <a:pPr marL="180473" indent="-180473">
              <a:buSzPct val="100000"/>
              <a:buChar char="•"/>
            </a:pPr>
            <a:r>
              <a:t>React.js is a powerful JavaScript library developed by Facebook for building user interfaces.</a:t>
            </a:r>
            <a:br/>
            <a:r>
              <a:t>It allows developers to create fast, dynamic, and responsive web applications using a component-based approach.</a:t>
            </a:r>
          </a:p>
          <a:p>
            <a:pPr marL="180473" indent="-180473">
              <a:buSzPct val="100000"/>
              <a:buChar char="•"/>
            </a:pPr>
            <a:r>
              <a:t>React simplifies UI development by combining reusability, efficiency, and scalability, making it one of the most popular frontend frameworks today.</a:t>
            </a:r>
          </a:p>
          <a:p>
            <a:endParaRPr/>
          </a:p>
          <a:p>
            <a:pPr>
              <a:defRPr b="1"/>
            </a:pPr>
            <a:r>
              <a:t> </a:t>
            </a:r>
            <a:r>
              <a:rPr sz="2400"/>
              <a:t>Key Features: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Component-Based Architecture: </a:t>
            </a:r>
            <a:r>
              <a:rPr b="0"/>
              <a:t>Breaks the UI into small, reusable components like buttons, cards, or tables.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Virtual DOM: </a:t>
            </a:r>
            <a:r>
              <a:rPr b="0"/>
              <a:t>Updates only the changed parts of the UI, improving performance and speed.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Unidirectional Data Flow: </a:t>
            </a:r>
            <a:r>
              <a:rPr b="0"/>
              <a:t>Data flows in one direction, making debugging and state management easier.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Single Page Application (SPA): </a:t>
            </a:r>
            <a:r>
              <a:rPr b="0"/>
              <a:t>Enables seamless navigation without page reloads.</a:t>
            </a:r>
          </a:p>
          <a:p>
            <a:endParaRPr b="0"/>
          </a:p>
          <a:p>
            <a:pPr>
              <a:defRPr sz="2000" b="1"/>
            </a:pPr>
            <a:r>
              <a:t> </a:t>
            </a:r>
            <a:r>
              <a:rPr sz="2400"/>
              <a:t>Advantages:</a:t>
            </a:r>
          </a:p>
          <a:p>
            <a:pPr>
              <a:buSzPct val="100000"/>
              <a:buFont typeface="Arial"/>
              <a:buChar char="•"/>
            </a:pPr>
            <a:r>
              <a:t>Faster rendering and improved user experience.</a:t>
            </a:r>
          </a:p>
          <a:p>
            <a:pPr>
              <a:buSzPct val="100000"/>
              <a:buFont typeface="Arial"/>
              <a:buChar char="•"/>
            </a:pPr>
            <a:r>
              <a:t>Easier maintenance through modular components.</a:t>
            </a:r>
          </a:p>
          <a:p>
            <a:pPr>
              <a:buSzPct val="100000"/>
              <a:buFont typeface="Arial"/>
              <a:buChar char="•"/>
            </a:pPr>
            <a:r>
              <a:t>Strong ecosystem with tools like React Router and Redux.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2"/>
          <p:cNvSpPr txBox="1"/>
          <p:nvPr/>
        </p:nvSpPr>
        <p:spPr>
          <a:xfrm>
            <a:off x="380018" y="176980"/>
            <a:ext cx="10714495" cy="4193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React Components and Props</a:t>
            </a:r>
          </a:p>
          <a:p>
            <a:pPr>
              <a:defRPr b="1"/>
            </a:pPr>
            <a:endParaRPr/>
          </a:p>
          <a:p>
            <a:pPr>
              <a:defRPr b="1"/>
            </a:pPr>
            <a:r>
              <a:t>React Components</a:t>
            </a:r>
            <a:r>
              <a:rPr b="0"/>
              <a:t> are the </a:t>
            </a:r>
            <a:r>
              <a:t>building blocks</a:t>
            </a:r>
            <a:r>
              <a:rPr b="0"/>
              <a:t> of every React application.Each component represents a small part of the user interface — such as a button, navbar, or card — and can be reused across different pages.</a:t>
            </a:r>
          </a:p>
          <a:p>
            <a:endParaRPr b="0"/>
          </a:p>
          <a:p>
            <a:pPr>
              <a:defRPr b="1"/>
            </a:pPr>
            <a:r>
              <a:t> </a:t>
            </a:r>
            <a:r>
              <a:rPr sz="2000"/>
              <a:t>Types of Components: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Functional Components:</a:t>
            </a:r>
            <a:r>
              <a:rPr b="0"/>
              <a:t> Simple JavaScript functions that return UI elements (commonly used).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Class Components:</a:t>
            </a:r>
            <a:r>
              <a:rPr b="0"/>
              <a:t> Older structure using classes and lifecycle methods.</a:t>
            </a:r>
          </a:p>
          <a:p>
            <a:endParaRPr b="0"/>
          </a:p>
          <a:p>
            <a:pPr>
              <a:defRPr sz="2000" b="1"/>
            </a:pPr>
            <a:r>
              <a:t> What are Props?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Props</a:t>
            </a:r>
            <a:r>
              <a:rPr b="0"/>
              <a:t> are used to pass data from one component to another, usually from parent to child.</a:t>
            </a:r>
          </a:p>
          <a:p>
            <a:pPr>
              <a:buSzPct val="100000"/>
              <a:buFont typeface="Arial"/>
              <a:buChar char="•"/>
            </a:pPr>
            <a:r>
              <a:t>They make components dynamic and reusable.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2"/>
          <p:cNvSpPr txBox="1"/>
          <p:nvPr/>
        </p:nvSpPr>
        <p:spPr>
          <a:xfrm>
            <a:off x="370186" y="226140"/>
            <a:ext cx="10851862" cy="538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React Hooks &amp; State Management</a:t>
            </a:r>
          </a:p>
          <a:p>
            <a:pPr>
              <a:defRPr sz="2000" b="1"/>
            </a:pPr>
            <a:r>
              <a:t>React Hooks</a:t>
            </a:r>
          </a:p>
          <a:p>
            <a:pPr>
              <a:buSzPct val="100000"/>
              <a:buFont typeface="Arial"/>
              <a:buChar char="•"/>
            </a:pPr>
            <a:r>
              <a:t>Functions that let you “hook into” React features without writing class components.</a:t>
            </a:r>
          </a:p>
          <a:p>
            <a:pPr>
              <a:buSzPct val="100000"/>
              <a:buFont typeface="Arial"/>
              <a:buChar char="•"/>
            </a:pPr>
            <a:r>
              <a:t>Common hooks:</a:t>
            </a:r>
          </a:p>
          <a:p>
            <a:pPr marL="742950" lvl="1" indent="-285750">
              <a:buSzPct val="100000"/>
              <a:buFont typeface="Arial"/>
              <a:buChar char="•"/>
              <a:defRPr b="1"/>
            </a:pPr>
            <a:r>
              <a:t>useState</a:t>
            </a:r>
            <a:r>
              <a:rPr b="0"/>
              <a:t> → Manage component-level state.</a:t>
            </a:r>
          </a:p>
          <a:p>
            <a:pPr marL="742950" lvl="1" indent="-285750">
              <a:buSzPct val="100000"/>
              <a:buFont typeface="Arial"/>
              <a:buChar char="•"/>
              <a:defRPr b="1"/>
            </a:pPr>
            <a:r>
              <a:t>useEffect</a:t>
            </a:r>
            <a:r>
              <a:rPr b="0"/>
              <a:t> → Perform side effects like API calls or subscriptions.</a:t>
            </a:r>
          </a:p>
          <a:p>
            <a:pPr marL="742950" lvl="1" indent="-285750">
              <a:buSzPct val="100000"/>
              <a:buFont typeface="Arial"/>
              <a:buChar char="•"/>
              <a:defRPr b="1"/>
            </a:pPr>
            <a:r>
              <a:t>useContext</a:t>
            </a:r>
            <a:r>
              <a:rPr b="0"/>
              <a:t> → Access global data without prop drilling.</a:t>
            </a:r>
          </a:p>
          <a:p>
            <a:pPr lvl="1"/>
            <a:endParaRPr b="0"/>
          </a:p>
          <a:p>
            <a:pPr>
              <a:defRPr sz="2000" b="1"/>
            </a:pPr>
            <a:r>
              <a:t>State Management</a:t>
            </a:r>
          </a:p>
          <a:p>
            <a:pPr>
              <a:buSzPct val="100000"/>
              <a:buFont typeface="Arial"/>
              <a:buChar char="•"/>
            </a:pPr>
            <a:r>
              <a:t>State = data that changes over time and affects what the user sees.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Local state</a:t>
            </a:r>
            <a:r>
              <a:rPr b="0"/>
              <a:t> : Managed within a component using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0"/>
              <a:t>.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Global state</a:t>
            </a:r>
            <a:r>
              <a:rPr b="0"/>
              <a:t> : Shared across components using Context API, State management libraries (Redux, Zustand, Recoil)</a:t>
            </a:r>
          </a:p>
          <a:p>
            <a:pPr lvl="1"/>
            <a:endParaRPr b="0"/>
          </a:p>
          <a:p>
            <a:pPr>
              <a:defRPr sz="2000" b="1"/>
            </a:pPr>
            <a:r>
              <a:t>Key Points</a:t>
            </a:r>
          </a:p>
          <a:p>
            <a:pPr>
              <a:buSzPct val="100000"/>
              <a:buFont typeface="Arial"/>
              <a:buChar char="•"/>
            </a:pPr>
            <a:r>
              <a:t>Hooks make components simpler, reusable, and easier to read.</a:t>
            </a:r>
          </a:p>
          <a:p>
            <a:pPr>
              <a:buSzPct val="100000"/>
              <a:buFont typeface="Arial"/>
              <a:buChar char="•"/>
            </a:pPr>
            <a:r>
              <a:t>Proper state management avoids unnecessary re-renders and keeps the UI consistent.</a:t>
            </a:r>
          </a:p>
          <a:p>
            <a:pPr>
              <a:buSzPct val="100000"/>
              <a:buFont typeface="Arial"/>
              <a:buChar char="•"/>
            </a:pPr>
            <a:r>
              <a:t>Always initialize state with meaningful default values.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2"/>
          <p:cNvSpPr txBox="1"/>
          <p:nvPr/>
        </p:nvSpPr>
        <p:spPr>
          <a:xfrm>
            <a:off x="326012" y="429622"/>
            <a:ext cx="9817834" cy="4485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Routing in React</a:t>
            </a:r>
          </a:p>
          <a:p>
            <a:pPr>
              <a:defRPr b="1"/>
            </a:pPr>
            <a:r>
              <a:t>React Router DOM</a:t>
            </a:r>
            <a:r>
              <a:rPr b="0"/>
              <a:t> enables navigation between different pages in a Single Page Application (SPA) without reloading the page, providing a smooth user experience.</a:t>
            </a:r>
          </a:p>
          <a:p>
            <a:endParaRPr b="0"/>
          </a:p>
          <a:p>
            <a:pPr>
              <a:defRPr sz="2000" b="1"/>
            </a:pPr>
            <a:r>
              <a:t>Core Concepts:</a:t>
            </a:r>
          </a:p>
          <a:p>
            <a:pPr>
              <a:defRPr b="1"/>
            </a:pPr>
            <a:r>
              <a:t>BrowserRouter</a:t>
            </a:r>
            <a:r>
              <a:rPr b="0"/>
              <a:t> → Wraps the application and enables routing functionality.</a:t>
            </a:r>
          </a:p>
          <a:p>
            <a:pPr>
              <a:defRPr b="1"/>
            </a:pPr>
            <a:r>
              <a:t>Route</a:t>
            </a:r>
            <a:r>
              <a:rPr b="0"/>
              <a:t> → Maps a URL path to a specific component.</a:t>
            </a:r>
          </a:p>
          <a:p>
            <a:pPr>
              <a:defRPr b="1"/>
            </a:pPr>
            <a:r>
              <a:t>Link</a:t>
            </a:r>
            <a:r>
              <a:rPr b="0"/>
              <a:t> → Replaces traditional anchor tags for internal navigation.</a:t>
            </a:r>
          </a:p>
          <a:p>
            <a:pPr>
              <a:defRPr b="1"/>
            </a:pPr>
            <a:endParaRPr b="0"/>
          </a:p>
          <a:p>
            <a:pPr>
              <a:defRPr sz="2000" b="1"/>
            </a:pPr>
            <a:r>
              <a:t>Benefits:</a:t>
            </a:r>
          </a:p>
          <a:p>
            <a:r>
              <a:t>Enables smooth, client-side navigation without full page reloads.</a:t>
            </a:r>
          </a:p>
          <a:p>
            <a:r>
              <a:t>Helps in building modular and organized routes for large applications.</a:t>
            </a:r>
          </a:p>
          <a:p>
            <a:r>
              <a:t>Improves user experience by making navigation faster and seamless.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2"/>
          <p:cNvSpPr txBox="1"/>
          <p:nvPr/>
        </p:nvSpPr>
        <p:spPr>
          <a:xfrm>
            <a:off x="343199" y="236059"/>
            <a:ext cx="10325839" cy="4943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 b="1"/>
            </a:pPr>
            <a:r>
              <a:t>Reusable Web Components &amp; Shadow DOM</a:t>
            </a:r>
          </a:p>
          <a:p>
            <a:r>
              <a:t>Web Components allow developers to create custom HTML elements that encapsulate functionality, making UIs modular and maintainable.</a:t>
            </a:r>
          </a:p>
          <a:p>
            <a:pPr>
              <a:defRPr sz="2400" b="1"/>
            </a:pPr>
            <a:r>
              <a:t>Core Concepts: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Custom Elements</a:t>
            </a:r>
            <a:r>
              <a:rPr b="0"/>
              <a:t> → Define your own HTML tags to reuse anywhere in the app.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Shadow DOM</a:t>
            </a:r>
            <a:r>
              <a:rPr b="0"/>
              <a:t> → Encapsulates HTML and CSS, preventing conflicts with global styles.</a:t>
            </a:r>
          </a:p>
          <a:p>
            <a:pPr>
              <a:buSzPct val="100000"/>
              <a:buFont typeface="Arial"/>
              <a:buChar char="•"/>
              <a:defRPr b="1"/>
            </a:pPr>
            <a:r>
              <a:t>HTML Templates</a:t>
            </a:r>
            <a:r>
              <a:rPr b="0"/>
              <a:t> → Create reusable structures for consistent UI.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b="0"/>
          </a:p>
          <a:p>
            <a:pPr>
              <a:defRPr sz="2400" b="1"/>
            </a:pPr>
            <a:r>
              <a:t>Benefits:</a:t>
            </a:r>
          </a:p>
          <a:p>
            <a:pPr>
              <a:buSzPct val="100000"/>
              <a:buFont typeface="Arial"/>
              <a:buChar char="•"/>
            </a:pPr>
            <a:r>
              <a:t>Components are reusable across projects.</a:t>
            </a:r>
          </a:p>
          <a:p>
            <a:pPr>
              <a:buSzPct val="100000"/>
              <a:buFont typeface="Arial"/>
              <a:buChar char="•"/>
            </a:pPr>
            <a:r>
              <a:t>Shadow DOM ensures isolated styling → avoids CSS conflicts.</a:t>
            </a:r>
          </a:p>
          <a:p>
            <a:pPr>
              <a:buSzPct val="100000"/>
              <a:buFont typeface="Arial"/>
              <a:buChar char="•"/>
            </a:pPr>
            <a:r>
              <a:t>Improves scalability and maintainability of the UI.</a:t>
            </a:r>
          </a:p>
          <a:p>
            <a:endParaRPr/>
          </a:p>
          <a:p>
            <a:pPr>
              <a:defRPr sz="2400" b="1"/>
            </a:pPr>
            <a:r>
              <a:t>Key Point:</a:t>
            </a:r>
            <a:br/>
            <a:r>
              <a:rPr sz="1800" b="0"/>
              <a:t>Using Web Components and Shadow DOM helps build clean, modular, and scalable frontend architectures.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172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1585</Words>
  <Application>Microsoft Office PowerPoint</Application>
  <PresentationFormat>Widescreen</PresentationFormat>
  <Paragraphs>220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 Tachyon Systems – Task 1 Presentation Role: Frontend Developer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raghul R</cp:lastModifiedBy>
  <cp:revision>3</cp:revision>
  <dcterms:modified xsi:type="dcterms:W3CDTF">2025-10-16T04:26:51Z</dcterms:modified>
</cp:coreProperties>
</file>