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1"/>
          <p:cNvSpPr txBox="1"/>
          <p:nvPr/>
        </p:nvSpPr>
        <p:spPr>
          <a:xfrm>
            <a:off x="1766306" y="1312972"/>
            <a:ext cx="8836371" cy="7909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400" b="1">
                <a:solidFill>
                  <a:srgbClr val="FFFFFF"/>
                </a:solidFill>
              </a:defRPr>
            </a:lvl1pPr>
          </a:lstStyle>
          <a:p>
            <a:r>
              <a:t>Tachyon Frontend Role - Task 2</a:t>
            </a:r>
          </a:p>
        </p:txBody>
      </p:sp>
      <p:sp>
        <p:nvSpPr>
          <p:cNvPr id="95" name="TextBox 4"/>
          <p:cNvSpPr txBox="1"/>
          <p:nvPr/>
        </p:nvSpPr>
        <p:spPr>
          <a:xfrm>
            <a:off x="4506761" y="2547312"/>
            <a:ext cx="3178470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3600" b="1">
                <a:solidFill>
                  <a:srgbClr val="FFFFFF"/>
                </a:solidFill>
              </a:defRPr>
            </a:lvl1pPr>
          </a:lstStyle>
          <a:p>
            <a:r>
              <a:t>Raghul R</a:t>
            </a:r>
          </a:p>
        </p:txBody>
      </p:sp>
      <p:sp>
        <p:nvSpPr>
          <p:cNvPr id="96" name="TextBox 5"/>
          <p:cNvSpPr txBox="1"/>
          <p:nvPr/>
        </p:nvSpPr>
        <p:spPr>
          <a:xfrm>
            <a:off x="4205935" y="3140852"/>
            <a:ext cx="3780122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t>Frontend Developer Role</a:t>
            </a:r>
          </a:p>
        </p:txBody>
      </p:sp>
      <p:sp>
        <p:nvSpPr>
          <p:cNvPr id="97" name="TextBox 6"/>
          <p:cNvSpPr txBox="1"/>
          <p:nvPr/>
        </p:nvSpPr>
        <p:spPr>
          <a:xfrm>
            <a:off x="3310449" y="4155204"/>
            <a:ext cx="5571094" cy="4970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200" b="1">
                <a:solidFill>
                  <a:srgbClr val="FFFFFF"/>
                </a:solidFill>
              </a:defRPr>
            </a:lvl1pPr>
          </a:lstStyle>
          <a:p>
            <a:r>
              <a:rPr dirty="0"/>
              <a:t>Project Management Dashboard</a:t>
            </a:r>
          </a:p>
        </p:txBody>
      </p:sp>
      <p:sp>
        <p:nvSpPr>
          <p:cNvPr id="98" name="TextBox 8"/>
          <p:cNvSpPr txBox="1"/>
          <p:nvPr/>
        </p:nvSpPr>
        <p:spPr>
          <a:xfrm>
            <a:off x="3853601" y="3648028"/>
            <a:ext cx="6004561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t>Topics Implemented: 1, 2, 3 &amp; 4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"/>
          <p:cNvSpPr txBox="1"/>
          <p:nvPr/>
        </p:nvSpPr>
        <p:spPr>
          <a:xfrm>
            <a:off x="409513" y="258915"/>
            <a:ext cx="513180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rPr dirty="0"/>
              <a:t>Complete E2E Test Suite</a:t>
            </a:r>
          </a:p>
        </p:txBody>
      </p:sp>
      <p:sp>
        <p:nvSpPr>
          <p:cNvPr id="141" name="TextBox 5"/>
          <p:cNvSpPr txBox="1"/>
          <p:nvPr/>
        </p:nvSpPr>
        <p:spPr>
          <a:xfrm>
            <a:off x="526795" y="1000541"/>
            <a:ext cx="10900091" cy="5108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Implemented </a:t>
            </a:r>
            <a:r>
              <a:rPr b="1"/>
              <a:t>End-to-End (E2E) testing</a:t>
            </a:r>
            <a:r>
              <a:t> using </a:t>
            </a:r>
            <a:r>
              <a:rPr b="1"/>
              <a:t>Playwright</a:t>
            </a:r>
            <a:r>
              <a:t> to simulate real user workflows and ensure complete application reliability.</a:t>
            </a:r>
          </a:p>
          <a:p>
            <a:pPr>
              <a:defRPr b="1">
                <a:solidFill>
                  <a:srgbClr val="FFFFFF"/>
                </a:solidFill>
              </a:defRPr>
            </a:pPr>
            <a:r>
              <a:t>E2E Test Coverage:</a:t>
            </a:r>
            <a:br/>
            <a:r>
              <a:rPr b="0"/>
              <a:t>• </a:t>
            </a:r>
            <a:r>
              <a:t>Dashboard Tests:</a:t>
            </a:r>
            <a:r>
              <a:rPr b="0"/>
              <a:t> Verified all statistic cards and project data rendering.</a:t>
            </a:r>
            <a:br>
              <a:rPr b="0"/>
            </a:br>
            <a:r>
              <a:rPr b="0"/>
              <a:t>• </a:t>
            </a:r>
            <a:r>
              <a:t>Navigation Tests:</a:t>
            </a:r>
            <a:r>
              <a:rPr b="0"/>
              <a:t> Ensured smooth sidebar transitions and active link states.</a:t>
            </a:r>
            <a:br>
              <a:rPr b="0"/>
            </a:br>
            <a:r>
              <a:rPr b="0"/>
              <a:t>• </a:t>
            </a:r>
            <a:r>
              <a:t>Projects Tests:</a:t>
            </a:r>
            <a:r>
              <a:rPr b="0"/>
              <a:t> Checked search, filter, and project detail interactions.</a:t>
            </a:r>
            <a:br>
              <a:rPr b="0"/>
            </a:br>
            <a:r>
              <a:rPr b="0"/>
              <a:t>• </a:t>
            </a:r>
            <a:r>
              <a:t>Tasks Tests:</a:t>
            </a:r>
            <a:r>
              <a:rPr b="0"/>
              <a:t> Validated Kanban board layout and task movement across columns.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b="0"/>
          </a:p>
          <a:p>
            <a:pPr>
              <a:defRPr b="1">
                <a:solidFill>
                  <a:srgbClr val="FFFFFF"/>
                </a:solidFill>
              </a:defRPr>
            </a:pPr>
            <a:r>
              <a:t>Running E2E Tests: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Install browsers (first time setup)-npx playwright install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Run all E2E tests-npx playwright test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Run tests in UI mode-npx playwright test --ui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Generate HTML report-npx playwright show-report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</a:defRPr>
            </a:pPr>
            <a:r>
              <a:t> Test Results:</a:t>
            </a:r>
            <a:br/>
            <a:r>
              <a:rPr b="0"/>
              <a:t>• All E2E test cases </a:t>
            </a:r>
            <a:r>
              <a:t>passed successfully</a:t>
            </a:r>
            <a:br/>
            <a:r>
              <a:rPr b="0"/>
              <a:t>• Verified </a:t>
            </a:r>
            <a:r>
              <a:t>end-to-end workflows</a:t>
            </a:r>
            <a:r>
              <a:rPr b="0"/>
              <a:t> across modules</a:t>
            </a:r>
            <a:br>
              <a:rPr b="0"/>
            </a:br>
            <a:r>
              <a:rPr b="0"/>
              <a:t>• Achieved </a:t>
            </a:r>
            <a:r>
              <a:t>stable performance and consistent UI behavior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1"/>
          <p:cNvSpPr txBox="1"/>
          <p:nvPr/>
        </p:nvSpPr>
        <p:spPr>
          <a:xfrm>
            <a:off x="307912" y="279588"/>
            <a:ext cx="6324165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Project Architecture &amp; Design</a:t>
            </a:r>
          </a:p>
        </p:txBody>
      </p:sp>
      <p:pic>
        <p:nvPicPr>
          <p:cNvPr id="14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072" y="1310639"/>
            <a:ext cx="5753094" cy="326431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1"/>
          <p:cNvSpPr txBox="1"/>
          <p:nvPr/>
        </p:nvSpPr>
        <p:spPr>
          <a:xfrm>
            <a:off x="307913" y="1062861"/>
            <a:ext cx="5933440" cy="32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Explanation: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</a:t>
            </a:r>
            <a:r>
              <a:rPr b="1"/>
              <a:t>components/</a:t>
            </a:r>
            <a:r>
              <a:t> – Contains all reusable and modular UI blocks.</a:t>
            </a:r>
            <a:br/>
            <a:r>
              <a:t>• </a:t>
            </a:r>
            <a:r>
              <a:rPr b="1"/>
              <a:t>pages/</a:t>
            </a:r>
            <a:r>
              <a:t> – Each page represents a route in the dashboard (e.g., /dashboard, /projects).</a:t>
            </a:r>
            <a:br/>
            <a:r>
              <a:t>• </a:t>
            </a:r>
            <a:r>
              <a:rPr b="1"/>
              <a:t>mock.js</a:t>
            </a:r>
            <a:r>
              <a:t> – Simulates API responses for testing and local development.</a:t>
            </a:r>
            <a:br/>
            <a:r>
              <a:t>• </a:t>
            </a:r>
            <a:r>
              <a:rPr b="1"/>
              <a:t>App.js</a:t>
            </a:r>
            <a:r>
              <a:t> – Manages routing and renders page layouts using React Router.</a:t>
            </a:r>
            <a:br/>
            <a:r>
              <a:t>• </a:t>
            </a:r>
            <a:r>
              <a:rPr b="1"/>
              <a:t>e2e/</a:t>
            </a:r>
            <a:r>
              <a:t> – Stores Playwright-based end-to-end tests for user flow validation.</a:t>
            </a:r>
          </a:p>
        </p:txBody>
      </p:sp>
      <p:sp>
        <p:nvSpPr>
          <p:cNvPr id="146" name="TextBox 13"/>
          <p:cNvSpPr txBox="1"/>
          <p:nvPr/>
        </p:nvSpPr>
        <p:spPr>
          <a:xfrm>
            <a:off x="307912" y="1085494"/>
            <a:ext cx="2291246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b="1"/>
            </a:lvl1pPr>
          </a:lstStyle>
          <a:p>
            <a:r>
              <a:t> </a:t>
            </a:r>
          </a:p>
        </p:txBody>
      </p:sp>
      <p:sp>
        <p:nvSpPr>
          <p:cNvPr id="147" name="TextBox 15"/>
          <p:cNvSpPr txBox="1"/>
          <p:nvPr/>
        </p:nvSpPr>
        <p:spPr>
          <a:xfrm>
            <a:off x="307913" y="4767555"/>
            <a:ext cx="8881808" cy="1793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 Design Principles :</a:t>
            </a:r>
            <a:br/>
            <a:r>
              <a:rPr b="0"/>
              <a:t>• </a:t>
            </a:r>
            <a:r>
              <a:t>Minimal &amp; Elegant:</a:t>
            </a:r>
            <a:r>
              <a:rPr b="0"/>
              <a:t> Inspired by Apple-style simplicity and focus.</a:t>
            </a:r>
            <a:br>
              <a:rPr b="0"/>
            </a:br>
            <a:r>
              <a:rPr b="0"/>
              <a:t>• </a:t>
            </a:r>
            <a:r>
              <a:t>Consistent Visual Language:</a:t>
            </a:r>
            <a:r>
              <a:rPr b="0"/>
              <a:t> Unified blue-gray color palette for a professional tone.</a:t>
            </a:r>
            <a:br>
              <a:rPr b="0"/>
            </a:br>
            <a:r>
              <a:rPr b="0"/>
              <a:t>• </a:t>
            </a:r>
            <a:r>
              <a:t>Whitespace &amp; Clarity:</a:t>
            </a:r>
            <a:r>
              <a:rPr b="0"/>
              <a:t> Enhanced readability with generous spacing.</a:t>
            </a:r>
            <a:br>
              <a:rPr b="0"/>
            </a:br>
            <a:r>
              <a:rPr b="0"/>
              <a:t>• </a:t>
            </a:r>
            <a:r>
              <a:t>Smooth Interactions:</a:t>
            </a:r>
            <a:r>
              <a:rPr b="0"/>
              <a:t> Subtle animations and hover states for an engaging feel.</a:t>
            </a:r>
            <a:br>
              <a:rPr b="0"/>
            </a:br>
            <a:r>
              <a:rPr b="0"/>
              <a:t>• </a:t>
            </a:r>
            <a:r>
              <a:t>Responsive &amp; Accessible:</a:t>
            </a:r>
            <a:r>
              <a:rPr b="0"/>
              <a:t> Adaptive layouts optimized for all screen sizes and devices.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"/>
          <p:cNvSpPr txBox="1"/>
          <p:nvPr/>
        </p:nvSpPr>
        <p:spPr>
          <a:xfrm>
            <a:off x="330854" y="4414458"/>
            <a:ext cx="8852475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endParaRPr b="0" dirty="0"/>
          </a:p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Result:</a:t>
            </a:r>
            <a:br>
              <a:rPr dirty="0"/>
            </a:br>
            <a:r>
              <a:rPr b="0" dirty="0"/>
              <a:t>All components and pages passed both functional and E2E tests — ensuring a stable, responsive, and reliable dashboard application.</a:t>
            </a:r>
          </a:p>
        </p:txBody>
      </p:sp>
      <p:sp>
        <p:nvSpPr>
          <p:cNvPr id="150" name="TextBox 4"/>
          <p:cNvSpPr txBox="1"/>
          <p:nvPr/>
        </p:nvSpPr>
        <p:spPr>
          <a:xfrm>
            <a:off x="330854" y="260664"/>
            <a:ext cx="6004561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Testing and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C9ECA-801D-AB33-9FB7-F8BFC28F49A6}"/>
              </a:ext>
            </a:extLst>
          </p:cNvPr>
          <p:cNvSpPr txBox="1"/>
          <p:nvPr/>
        </p:nvSpPr>
        <p:spPr>
          <a:xfrm>
            <a:off x="330854" y="1243213"/>
            <a:ext cx="9953688" cy="258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Component Testing:</a:t>
            </a:r>
            <a:r>
              <a:rPr lang="en-IN" dirty="0">
                <a:solidFill>
                  <a:schemeClr val="bg1"/>
                </a:solidFill>
              </a:rPr>
              <a:t> Ensured reliable rendering and </a:t>
            </a:r>
            <a:r>
              <a:rPr lang="en-IN" dirty="0" err="1">
                <a:solidFill>
                  <a:schemeClr val="bg1"/>
                </a:solidFill>
              </a:rPr>
              <a:t>behavior</a:t>
            </a:r>
            <a:r>
              <a:rPr lang="en-IN" dirty="0">
                <a:solidFill>
                  <a:schemeClr val="bg1"/>
                </a:solidFill>
              </a:rPr>
              <a:t> of reusable React components.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Page Validation:</a:t>
            </a:r>
            <a:r>
              <a:rPr lang="en-IN" dirty="0">
                <a:solidFill>
                  <a:schemeClr val="bg1"/>
                </a:solidFill>
              </a:rPr>
              <a:t> Verified routing, layout responsiveness, and accurate data display.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User Interaction:</a:t>
            </a:r>
            <a:r>
              <a:rPr lang="en-IN" dirty="0">
                <a:solidFill>
                  <a:schemeClr val="bg1"/>
                </a:solidFill>
              </a:rPr>
              <a:t> Tested real user actions for smooth navigation and UI feedback.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API Integration:</a:t>
            </a:r>
            <a:r>
              <a:rPr lang="en-IN" dirty="0">
                <a:solidFill>
                  <a:schemeClr val="bg1"/>
                </a:solidFill>
              </a:rPr>
              <a:t> Used mock APIs to validate async data fetching and accuracy.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</a:rPr>
              <a:t>End-to-End (E2E):</a:t>
            </a:r>
            <a:r>
              <a:rPr lang="en-IN" dirty="0">
                <a:solidFill>
                  <a:schemeClr val="bg1"/>
                </a:solidFill>
              </a:rPr>
              <a:t> Automated complete user flow validation using Playwright.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88928"/>
            <a:ext cx="9833650" cy="4743279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TextBox 4"/>
          <p:cNvSpPr txBox="1"/>
          <p:nvPr/>
        </p:nvSpPr>
        <p:spPr>
          <a:xfrm>
            <a:off x="271860" y="157931"/>
            <a:ext cx="6004561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t>Project Screenshot</a:t>
            </a:r>
          </a:p>
        </p:txBody>
      </p:sp>
      <p:sp>
        <p:nvSpPr>
          <p:cNvPr id="154" name="TextBox 6"/>
          <p:cNvSpPr txBox="1"/>
          <p:nvPr/>
        </p:nvSpPr>
        <p:spPr>
          <a:xfrm>
            <a:off x="317497" y="6053737"/>
            <a:ext cx="927878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Dashboard Page:</a:t>
            </a:r>
            <a:r>
              <a:rPr b="0" dirty="0"/>
              <a:t> Provides an overview of total projects, tasks, team members, and progress metrics at a glance.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728" y="1063210"/>
            <a:ext cx="9350479" cy="4731581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TextBox 4"/>
          <p:cNvSpPr txBox="1"/>
          <p:nvPr/>
        </p:nvSpPr>
        <p:spPr>
          <a:xfrm>
            <a:off x="252197" y="-1"/>
            <a:ext cx="6004561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t>Project Screenshot</a:t>
            </a:r>
          </a:p>
        </p:txBody>
      </p:sp>
      <p:sp>
        <p:nvSpPr>
          <p:cNvPr id="158" name="TextBox 6"/>
          <p:cNvSpPr txBox="1"/>
          <p:nvPr/>
        </p:nvSpPr>
        <p:spPr>
          <a:xfrm>
            <a:off x="252196" y="6116792"/>
            <a:ext cx="8380527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Analytics Page:</a:t>
            </a:r>
            <a:r>
              <a:rPr b="0" dirty="0"/>
              <a:t> Displays detailed team performance insights, weekly progress, and budget utilization.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42" y="997792"/>
            <a:ext cx="9660195" cy="4862415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TextBox 3"/>
          <p:cNvSpPr txBox="1"/>
          <p:nvPr/>
        </p:nvSpPr>
        <p:spPr>
          <a:xfrm>
            <a:off x="281695" y="76114"/>
            <a:ext cx="6004561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800" b="1">
                <a:solidFill>
                  <a:srgbClr val="FFFFFF"/>
                </a:solidFill>
              </a:defRPr>
            </a:lvl1pPr>
          </a:lstStyle>
          <a:p>
            <a:r>
              <a:t>Project Screenshot</a:t>
            </a:r>
          </a:p>
        </p:txBody>
      </p:sp>
      <p:sp>
        <p:nvSpPr>
          <p:cNvPr id="162" name="TextBox 5"/>
          <p:cNvSpPr txBox="1"/>
          <p:nvPr/>
        </p:nvSpPr>
        <p:spPr>
          <a:xfrm>
            <a:off x="377559" y="6039377"/>
            <a:ext cx="929738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rPr dirty="0"/>
              <a:t>Projects Page:</a:t>
            </a:r>
            <a:r>
              <a:rPr b="0" dirty="0"/>
              <a:t> Lists and tracks all ongoing, planned, completed, and on-hold projects with progress and budget details.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 txBox="1"/>
          <p:nvPr/>
        </p:nvSpPr>
        <p:spPr>
          <a:xfrm>
            <a:off x="532427" y="140205"/>
            <a:ext cx="547212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Key Highlights &amp; Features</a:t>
            </a:r>
          </a:p>
        </p:txBody>
      </p:sp>
      <p:sp>
        <p:nvSpPr>
          <p:cNvPr id="165" name="TextBox 4"/>
          <p:cNvSpPr txBox="1"/>
          <p:nvPr/>
        </p:nvSpPr>
        <p:spPr>
          <a:xfrm>
            <a:off x="552748" y="848091"/>
            <a:ext cx="8971280" cy="6111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A complete frontend project integrating all four core topics — designed, developed, and tested for real-world production readiness.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Technical Accomplishments: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 </a:t>
            </a:r>
            <a:r>
              <a:rPr b="1"/>
              <a:t>Responsive React Dashboard</a:t>
            </a:r>
            <a:r>
              <a:t> with mock REST API and real-time data management.</a:t>
            </a:r>
          </a:p>
          <a:p>
            <a:pPr marL="285750" indent="-285750">
              <a:buSzPct val="100000"/>
              <a:buFont typeface="Arial"/>
              <a:buChar char="•"/>
              <a:defRPr>
                <a:solidFill>
                  <a:srgbClr val="FFFFFF"/>
                </a:solidFill>
              </a:defRPr>
            </a:pPr>
            <a:r>
              <a:t> </a:t>
            </a:r>
            <a:r>
              <a:rPr b="1"/>
              <a:t>Reusable Component Library</a:t>
            </a:r>
            <a:r>
              <a:t> ensuring modularity and scalability.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Comprehensive Testing Suite</a:t>
            </a:r>
            <a:r>
              <a:rPr b="0"/>
              <a:t> (Jest + React Testing Library) with high coverage.</a:t>
            </a:r>
          </a:p>
          <a:p>
            <a:pPr marL="285750" indent="-285750">
              <a:buSzPct val="100000"/>
              <a:buFont typeface="Arial"/>
              <a:buChar char="•"/>
              <a:defRPr b="1">
                <a:solidFill>
                  <a:srgbClr val="FFFFFF"/>
                </a:solidFill>
              </a:defRPr>
            </a:pPr>
            <a:r>
              <a:t>Playwright E2E Automation</a:t>
            </a:r>
            <a:r>
              <a:rPr b="0"/>
              <a:t> validating full user workflows and navigation.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b="0"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UI/UX Excellence:</a:t>
            </a:r>
            <a:br/>
            <a:r>
              <a:rPr sz="1800" b="0"/>
              <a:t>• Apple-inspired clean and minimal interface.</a:t>
            </a:r>
            <a:br>
              <a:rPr sz="1800" b="0"/>
            </a:br>
            <a:r>
              <a:rPr sz="1800" b="0"/>
              <a:t>• Smooth animations and intuitive hover effects.</a:t>
            </a:r>
            <a:br>
              <a:rPr sz="1800" b="0"/>
            </a:br>
            <a:r>
              <a:rPr sz="1800" b="0"/>
              <a:t>• Fully responsive and accessible design for all devices.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sz="1800" b="0"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Production Readiness:</a:t>
            </a:r>
            <a:br/>
            <a:r>
              <a:rPr sz="1800" b="0"/>
              <a:t>• Optimized performance with efficient React patterns.</a:t>
            </a:r>
            <a:br>
              <a:rPr sz="1800" b="0"/>
            </a:br>
            <a:r>
              <a:rPr sz="1800" b="0"/>
              <a:t>• Mock API architecture ready for backend integration.</a:t>
            </a:r>
            <a:br>
              <a:rPr sz="1800" b="0"/>
            </a:br>
            <a:r>
              <a:rPr sz="1800" b="0"/>
              <a:t>• Clean, maintainable, and scalable codebase.</a:t>
            </a:r>
            <a:br>
              <a:rPr sz="1800" b="0"/>
            </a:br>
            <a:r>
              <a:rPr sz="1800" b="0"/>
              <a:t>• Complete test validation ensuring stability and reliability.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2"/>
          <p:cNvSpPr txBox="1"/>
          <p:nvPr/>
        </p:nvSpPr>
        <p:spPr>
          <a:xfrm>
            <a:off x="419345" y="1366896"/>
            <a:ext cx="9865197" cy="4270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• The </a:t>
            </a:r>
            <a:r>
              <a:rPr b="1" dirty="0"/>
              <a:t>Responsive React Dashboard</a:t>
            </a:r>
            <a:r>
              <a:rPr dirty="0"/>
              <a:t> successfully demonstrates modern frontend practices using React, Hooks, and modular components.</a:t>
            </a:r>
            <a:br>
              <a:rPr dirty="0"/>
            </a:br>
            <a:r>
              <a:rPr dirty="0"/>
              <a:t>• It ensures a </a:t>
            </a:r>
            <a:r>
              <a:rPr b="1" dirty="0"/>
              <a:t>seamless user experience</a:t>
            </a:r>
            <a:r>
              <a:rPr dirty="0"/>
              <a:t> across devices with real-time data visualization and interaction.</a:t>
            </a:r>
            <a:br>
              <a:rPr dirty="0"/>
            </a:br>
            <a:r>
              <a:rPr dirty="0"/>
              <a:t>• Through </a:t>
            </a:r>
            <a:r>
              <a:rPr b="1" dirty="0"/>
              <a:t>component, API, and E2E testing (Playwright)</a:t>
            </a:r>
            <a:r>
              <a:rPr dirty="0"/>
              <a:t>, the application achieves high reliability and maintainability.</a:t>
            </a:r>
            <a:br>
              <a:rPr dirty="0"/>
            </a:br>
            <a:r>
              <a:rPr dirty="0"/>
              <a:t>• This project reflects strong understanding of </a:t>
            </a:r>
            <a:r>
              <a:rPr b="1" dirty="0"/>
              <a:t>frontend development, testing workflows, and scalable UI design</a:t>
            </a:r>
            <a:r>
              <a:rPr dirty="0"/>
              <a:t>.</a:t>
            </a:r>
            <a:br>
              <a:rPr dirty="0"/>
            </a:br>
            <a:r>
              <a:rPr dirty="0"/>
              <a:t>• Future upgrades will focus on </a:t>
            </a:r>
            <a:r>
              <a:rPr b="1" dirty="0"/>
              <a:t>real-time integration, analytics, and automation</a:t>
            </a:r>
            <a:r>
              <a:rPr dirty="0"/>
              <a:t> for production-level deployment.</a:t>
            </a:r>
          </a:p>
          <a:p>
            <a:pPr>
              <a:defRPr>
                <a:solidFill>
                  <a:srgbClr val="FFFFFF"/>
                </a:solidFill>
              </a:defRPr>
            </a:pPr>
            <a:br>
              <a:rPr dirty="0"/>
            </a:br>
            <a:endParaRPr dirty="0"/>
          </a:p>
          <a:p>
            <a:pPr>
              <a:defRPr>
                <a:solidFill>
                  <a:srgbClr val="FFFFFF"/>
                </a:solidFill>
              </a:defRPr>
            </a:pPr>
            <a:r>
              <a:rPr dirty="0"/>
              <a:t> </a:t>
            </a:r>
            <a:r>
              <a:rPr sz="2800" b="1" dirty="0"/>
              <a:t>Final Note:</a:t>
            </a:r>
            <a:br>
              <a:rPr sz="2800" b="1" dirty="0"/>
            </a:br>
            <a:r>
              <a:rPr dirty="0"/>
              <a:t>This project showcases a </a:t>
            </a:r>
            <a:r>
              <a:rPr b="1" dirty="0"/>
              <a:t>complete end-to-end frontend solution</a:t>
            </a:r>
            <a:r>
              <a:rPr dirty="0"/>
              <a:t> — from responsive design and modular implementation to automated testing and future scalability.</a:t>
            </a:r>
          </a:p>
        </p:txBody>
      </p:sp>
      <p:sp>
        <p:nvSpPr>
          <p:cNvPr id="168" name="TextBox 4"/>
          <p:cNvSpPr txBox="1"/>
          <p:nvPr/>
        </p:nvSpPr>
        <p:spPr>
          <a:xfrm>
            <a:off x="419344" y="395437"/>
            <a:ext cx="6004561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Conclusion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extBox 1"/>
          <p:cNvSpPr txBox="1"/>
          <p:nvPr/>
        </p:nvSpPr>
        <p:spPr>
          <a:xfrm>
            <a:off x="4638999" y="508039"/>
            <a:ext cx="2912527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4800" b="1">
                <a:solidFill>
                  <a:srgbClr val="FFFFFF"/>
                </a:solidFill>
              </a:defRPr>
            </a:lvl1pPr>
          </a:lstStyle>
          <a:p>
            <a:r>
              <a:t>Thank You!</a:t>
            </a:r>
          </a:p>
        </p:txBody>
      </p:sp>
      <p:sp>
        <p:nvSpPr>
          <p:cNvPr id="171" name="TextBox 2"/>
          <p:cNvSpPr txBox="1"/>
          <p:nvPr/>
        </p:nvSpPr>
        <p:spPr>
          <a:xfrm>
            <a:off x="4843942" y="1676905"/>
            <a:ext cx="2501167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2400" b="1">
                <a:solidFill>
                  <a:srgbClr val="333333"/>
                </a:solidFill>
              </a:defRPr>
            </a:pPr>
            <a:r>
              <a:t> </a:t>
            </a:r>
            <a:r>
              <a:rPr>
                <a:solidFill>
                  <a:srgbClr val="FFFFFF"/>
                </a:solidFill>
              </a:rPr>
              <a:t>GitHub Repository</a:t>
            </a:r>
          </a:p>
        </p:txBody>
      </p:sp>
      <p:sp>
        <p:nvSpPr>
          <p:cNvPr id="172" name="TextBox 3"/>
          <p:cNvSpPr txBox="1"/>
          <p:nvPr/>
        </p:nvSpPr>
        <p:spPr>
          <a:xfrm>
            <a:off x="2820713" y="2095011"/>
            <a:ext cx="654762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IN"/>
              <a:t>https://github.com/raghul1020/Tachyon-Frontend-Task2.git</a:t>
            </a:r>
            <a:endParaRPr dirty="0"/>
          </a:p>
        </p:txBody>
      </p:sp>
      <p:sp>
        <p:nvSpPr>
          <p:cNvPr id="173" name="TextBox 4"/>
          <p:cNvSpPr txBox="1"/>
          <p:nvPr/>
        </p:nvSpPr>
        <p:spPr>
          <a:xfrm>
            <a:off x="4268096" y="2569025"/>
            <a:ext cx="3655807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rPr dirty="0"/>
              <a:t>Complete source code for all 4 topics</a:t>
            </a:r>
            <a:endParaRPr dirty="0">
              <a:solidFill>
                <a:srgbClr val="333333"/>
              </a:solidFill>
            </a:endParaRP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rPr dirty="0"/>
              <a:t>Unit tests (Jest + React Testing Library)</a:t>
            </a:r>
            <a:endParaRPr dirty="0">
              <a:solidFill>
                <a:srgbClr val="333333"/>
              </a:solidFill>
            </a:endParaRPr>
          </a:p>
          <a:p>
            <a:pPr algn="ctr">
              <a:defRPr sz="1600">
                <a:solidFill>
                  <a:srgbClr val="FFFFFF"/>
                </a:solidFill>
              </a:defRPr>
            </a:pPr>
            <a:r>
              <a:rPr dirty="0"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rPr dirty="0"/>
              <a:t>E2E tests (Playwright)</a:t>
            </a:r>
            <a:endParaRPr lang="en-IN" dirty="0"/>
          </a:p>
        </p:txBody>
      </p:sp>
      <p:sp>
        <p:nvSpPr>
          <p:cNvPr id="174" name="TextBox 5"/>
          <p:cNvSpPr txBox="1"/>
          <p:nvPr/>
        </p:nvSpPr>
        <p:spPr>
          <a:xfrm>
            <a:off x="5395498" y="3905852"/>
            <a:ext cx="1398053" cy="444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2800" b="1">
                <a:solidFill>
                  <a:srgbClr val="FFFFFF"/>
                </a:solidFill>
              </a:defRPr>
            </a:lvl1pPr>
          </a:lstStyle>
          <a:p>
            <a:r>
              <a:rPr dirty="0"/>
              <a:t>Raghul R</a:t>
            </a:r>
          </a:p>
        </p:txBody>
      </p:sp>
      <p:sp>
        <p:nvSpPr>
          <p:cNvPr id="175" name="TextBox 6"/>
          <p:cNvSpPr txBox="1"/>
          <p:nvPr/>
        </p:nvSpPr>
        <p:spPr>
          <a:xfrm>
            <a:off x="3040789" y="4362880"/>
            <a:ext cx="6107470" cy="3005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r>
              <a:t>Frontend Developer Role | Tachyon Systems - Freshers Recruitment 2025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"/>
          <p:cNvSpPr txBox="1"/>
          <p:nvPr/>
        </p:nvSpPr>
        <p:spPr>
          <a:xfrm>
            <a:off x="389848" y="454946"/>
            <a:ext cx="8131434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Topics Covered - All 4 Offline Exercises</a:t>
            </a:r>
          </a:p>
        </p:txBody>
      </p:sp>
      <p:sp>
        <p:nvSpPr>
          <p:cNvPr id="101" name="TextBox 2"/>
          <p:cNvSpPr txBox="1"/>
          <p:nvPr/>
        </p:nvSpPr>
        <p:spPr>
          <a:xfrm>
            <a:off x="389849" y="1963502"/>
            <a:ext cx="10586392" cy="22537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defRPr sz="2400" b="1">
                <a:solidFill>
                  <a:srgbClr val="FFFFFF"/>
                </a:solidFill>
              </a:defRPr>
            </a:pPr>
            <a:r>
              <a:t>Responsive React Dashboard</a:t>
            </a:r>
            <a:r>
              <a:rPr b="0"/>
              <a:t> – Dynamic data-driven views using a mock REST API.</a:t>
            </a:r>
            <a:br>
              <a:rPr b="0"/>
            </a:br>
            <a:r>
              <a:t>Reusable React Components</a:t>
            </a:r>
            <a:r>
              <a:rPr b="0"/>
              <a:t> – Modular, scalable UI elements with props and styles.</a:t>
            </a:r>
          </a:p>
          <a:p>
            <a:pPr>
              <a:lnSpc>
                <a:spcPct val="150000"/>
              </a:lnSpc>
              <a:spcBef>
                <a:spcPts val="1200"/>
              </a:spcBef>
              <a:defRPr sz="2400" b="1">
                <a:solidFill>
                  <a:srgbClr val="FFFFFF"/>
                </a:solidFill>
              </a:defRPr>
            </a:pPr>
            <a:r>
              <a:t>Unit &amp; Integration Testing</a:t>
            </a:r>
            <a:r>
              <a:rPr b="0"/>
              <a:t> – Robust test coverage with Jest &amp; React Testing Library.</a:t>
            </a:r>
            <a:endParaRPr>
              <a:solidFill>
                <a:srgbClr val="333333"/>
              </a:solidFill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defRPr sz="2400" b="1">
                <a:solidFill>
                  <a:srgbClr val="FFFFFF"/>
                </a:solidFill>
              </a:defRPr>
            </a:pPr>
            <a:r>
              <a:t>E2E Testing with Playwright</a:t>
            </a:r>
            <a:r>
              <a:rPr b="0"/>
              <a:t> – Automated real-user workflows across the app.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Box 1"/>
          <p:cNvSpPr txBox="1"/>
          <p:nvPr/>
        </p:nvSpPr>
        <p:spPr>
          <a:xfrm>
            <a:off x="817880" y="237420"/>
            <a:ext cx="3710991" cy="6016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Technology Stack</a:t>
            </a:r>
          </a:p>
        </p:txBody>
      </p:sp>
      <p:sp>
        <p:nvSpPr>
          <p:cNvPr id="104" name="TextBox 2"/>
          <p:cNvSpPr txBox="1"/>
          <p:nvPr/>
        </p:nvSpPr>
        <p:spPr>
          <a:xfrm>
            <a:off x="817881" y="1615441"/>
            <a:ext cx="3749040" cy="43391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t>Frontend Framework:</a:t>
            </a:r>
            <a:endParaRPr sz="160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React 19 with Hooks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React Router 7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Modern JavaScript (ES6+)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Functional components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t>Styling &amp; UI:</a:t>
            </a:r>
            <a:endParaRPr sz="160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Tailwind CSS 3.4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shadcn/ui component library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Lucide React icons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t>• Responsive design patterns</a:t>
            </a:r>
          </a:p>
        </p:txBody>
      </p:sp>
      <p:sp>
        <p:nvSpPr>
          <p:cNvPr id="105" name="TextBox 3"/>
          <p:cNvSpPr txBox="1"/>
          <p:nvPr/>
        </p:nvSpPr>
        <p:spPr>
          <a:xfrm>
            <a:off x="5750561" y="1625273"/>
            <a:ext cx="3749040" cy="4339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rPr dirty="0"/>
              <a:t>Testing Tools:</a:t>
            </a:r>
            <a:endParaRPr sz="1600"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Jest for unit testing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React Testing Library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Playwright for E2E tests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Comprehensive test coverage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rPr dirty="0"/>
              <a:t>Development Tools:</a:t>
            </a:r>
            <a:endParaRPr sz="1600"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Create React App (CRA)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Axios for API calls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Mock API for development</a:t>
            </a:r>
            <a:endParaRPr dirty="0">
              <a:solidFill>
                <a:srgbClr val="333333"/>
              </a:solidFill>
            </a:endParaRPr>
          </a:p>
          <a:p>
            <a:pPr>
              <a:spcBef>
                <a:spcPts val="1000"/>
              </a:spcBef>
              <a:defRPr sz="1600">
                <a:solidFill>
                  <a:srgbClr val="FFFFFF"/>
                </a:solidFill>
              </a:defRPr>
            </a:pPr>
            <a:r>
              <a:rPr dirty="0"/>
              <a:t>• Hot reload enabled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"/>
          <p:cNvSpPr txBox="1"/>
          <p:nvPr/>
        </p:nvSpPr>
        <p:spPr>
          <a:xfrm>
            <a:off x="573056" y="302021"/>
            <a:ext cx="6470760" cy="6016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Project Overview - ProjectHub</a:t>
            </a:r>
          </a:p>
        </p:txBody>
      </p:sp>
      <p:sp>
        <p:nvSpPr>
          <p:cNvPr id="108" name="TextBox 2"/>
          <p:cNvSpPr txBox="1"/>
          <p:nvPr/>
        </p:nvSpPr>
        <p:spPr>
          <a:xfrm>
            <a:off x="573057" y="1202947"/>
            <a:ext cx="8554720" cy="5374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1200"/>
              </a:spcBef>
              <a:defRPr sz="2400" b="1">
                <a:solidFill>
                  <a:srgbClr val="FFFFFF"/>
                </a:solidFill>
              </a:defRPr>
            </a:pPr>
            <a:r>
              <a:t>Core Features: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Dashboard View: Overview statistics, active projects, budget tracking.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Projects Management: Card layout with search, filters, progress tracking.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Tasks Board: Kanban-style with To Do, In Progress, Completed columns.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Team Management: Member cards with roles, stats, contact info.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Analytics: Weekly progress, status distribution, budget utilization.</a:t>
            </a:r>
          </a:p>
          <a:p>
            <a:pPr>
              <a:spcBef>
                <a:spcPts val="1200"/>
              </a:spcBef>
              <a:defRPr sz="2400" b="1">
                <a:solidFill>
                  <a:srgbClr val="FFFFFF"/>
                </a:solidFill>
              </a:defRPr>
            </a:pPr>
            <a:r>
              <a:t>Design Philosophy:</a:t>
            </a:r>
            <a:endParaRPr>
              <a:solidFill>
                <a:srgbClr val="333333"/>
              </a:solidFill>
            </a:endParaRP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Apple-inspired clean and minimal interface.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Professional blue-gray color palette.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Generous whitespace for luxury feel.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Smooth animations and hover states.</a:t>
            </a:r>
          </a:p>
          <a:p>
            <a:pPr>
              <a:spcBef>
                <a:spcPts val="1200"/>
              </a:spcBef>
              <a:defRPr>
                <a:solidFill>
                  <a:srgbClr val="FFFFFF"/>
                </a:solidFill>
              </a:defRPr>
            </a:pPr>
            <a:r>
              <a:t>• Mobile-first responsive design.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"/>
          <p:cNvSpPr txBox="1"/>
          <p:nvPr/>
        </p:nvSpPr>
        <p:spPr>
          <a:xfrm>
            <a:off x="462281" y="359508"/>
            <a:ext cx="7110820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t>Topic 1: Responsive React Dashboard</a:t>
            </a:r>
          </a:p>
        </p:txBody>
      </p:sp>
      <p:sp>
        <p:nvSpPr>
          <p:cNvPr id="111" name="TextBox 2"/>
          <p:cNvSpPr txBox="1"/>
          <p:nvPr/>
        </p:nvSpPr>
        <p:spPr>
          <a:xfrm>
            <a:off x="462279" y="2820496"/>
            <a:ext cx="3481548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Mock API Structure (src/mock.js</a:t>
            </a:r>
            <a:r>
              <a:rPr>
                <a:solidFill>
                  <a:srgbClr val="666666"/>
                </a:solidFill>
              </a:rPr>
              <a:t>)</a:t>
            </a:r>
          </a:p>
        </p:txBody>
      </p:sp>
      <p:grpSp>
        <p:nvGrpSpPr>
          <p:cNvPr id="114" name="Rectangle 3"/>
          <p:cNvGrpSpPr/>
          <p:nvPr/>
        </p:nvGrpSpPr>
        <p:grpSpPr>
          <a:xfrm>
            <a:off x="534782" y="3220606"/>
            <a:ext cx="5825615" cy="3346901"/>
            <a:chOff x="0" y="0"/>
            <a:chExt cx="5825613" cy="3346900"/>
          </a:xfrm>
        </p:grpSpPr>
        <p:sp>
          <p:nvSpPr>
            <p:cNvPr id="112" name="Rectangle"/>
            <p:cNvSpPr/>
            <p:nvPr/>
          </p:nvSpPr>
          <p:spPr>
            <a:xfrm>
              <a:off x="-1" y="0"/>
              <a:ext cx="5825615" cy="3346901"/>
            </a:xfrm>
            <a:prstGeom prst="rect">
              <a:avLst/>
            </a:prstGeom>
            <a:solidFill>
              <a:srgbClr val="2D2D2D"/>
            </a:solidFill>
            <a:ln w="9525" cap="flat">
              <a:solidFill>
                <a:srgbClr val="2D2D2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13" name="export const mockApi = {…"/>
            <p:cNvSpPr txBox="1"/>
            <p:nvPr/>
          </p:nvSpPr>
          <p:spPr>
            <a:xfrm>
              <a:off x="50482" y="116430"/>
              <a:ext cx="5724649" cy="311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export const mockApi =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getProjects: async () =&gt; { /* Returns 5 projects */ },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getTasks: async () =&gt; { /* Returns 7 tasks */ },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getTeam: async () =&gt; { /* Returns 6 members */ },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getAnalytics: async () =&gt; { /* Returns stats */ }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// Sample Project Data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id: 1,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name: "Website Redesign",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status: "In Progress",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progress: 65,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budget: 50000,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spent: 32500,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team: ["John", "Sarah", "Mike"]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</a:t>
              </a:r>
            </a:p>
          </p:txBody>
        </p:sp>
      </p:grpSp>
      <p:sp>
        <p:nvSpPr>
          <p:cNvPr id="115" name="TextBox 5"/>
          <p:cNvSpPr txBox="1"/>
          <p:nvPr/>
        </p:nvSpPr>
        <p:spPr>
          <a:xfrm>
            <a:off x="462279" y="1134774"/>
            <a:ext cx="9347201" cy="1501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• Fully responsive React dashboard for desktop, tablet, and mobile</a:t>
            </a:r>
            <a:br/>
            <a:r>
              <a:t>• Displays live project, task, and analytics data via mock REST APIs</a:t>
            </a:r>
            <a:br/>
            <a:r>
              <a:t>• Modular functional components using React Hooks for dynamic state management</a:t>
            </a:r>
            <a:br/>
            <a:r>
              <a:t>• Interactive project cards, task lists, and charts with real-time progress updates</a:t>
            </a:r>
            <a:br/>
            <a:r>
              <a:t>• Filters, sorting, and search functionality for seamless navigation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"/>
          <p:cNvSpPr txBox="1"/>
          <p:nvPr/>
        </p:nvSpPr>
        <p:spPr>
          <a:xfrm>
            <a:off x="329147" y="237590"/>
            <a:ext cx="5165488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t>Topic 1: Responsive Design</a:t>
            </a:r>
          </a:p>
        </p:txBody>
      </p:sp>
      <p:sp>
        <p:nvSpPr>
          <p:cNvPr id="118" name="TextBox 2"/>
          <p:cNvSpPr txBox="1"/>
          <p:nvPr/>
        </p:nvSpPr>
        <p:spPr>
          <a:xfrm>
            <a:off x="397531" y="926559"/>
            <a:ext cx="3486013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Dashboard Page Implementation</a:t>
            </a:r>
          </a:p>
        </p:txBody>
      </p:sp>
      <p:grpSp>
        <p:nvGrpSpPr>
          <p:cNvPr id="121" name="Rectangle 3"/>
          <p:cNvGrpSpPr/>
          <p:nvPr/>
        </p:nvGrpSpPr>
        <p:grpSpPr>
          <a:xfrm>
            <a:off x="7139744" y="1369307"/>
            <a:ext cx="4768828" cy="3985014"/>
            <a:chOff x="0" y="0"/>
            <a:chExt cx="4768827" cy="3985012"/>
          </a:xfrm>
        </p:grpSpPr>
        <p:sp>
          <p:nvSpPr>
            <p:cNvPr id="119" name="Rectangle"/>
            <p:cNvSpPr/>
            <p:nvPr/>
          </p:nvSpPr>
          <p:spPr>
            <a:xfrm>
              <a:off x="0" y="0"/>
              <a:ext cx="4768828" cy="3985013"/>
            </a:xfrm>
            <a:prstGeom prst="rect">
              <a:avLst/>
            </a:prstGeom>
            <a:solidFill>
              <a:srgbClr val="2D2D2D"/>
            </a:solidFill>
            <a:ln w="9525" cap="flat">
              <a:solidFill>
                <a:srgbClr val="2D2D2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20" name="const Dashboard = () =&gt; {…"/>
            <p:cNvSpPr txBox="1"/>
            <p:nvPr/>
          </p:nvSpPr>
          <p:spPr>
            <a:xfrm>
              <a:off x="50482" y="79886"/>
              <a:ext cx="4667864" cy="3825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const Dashboard = () =&gt;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const [stats, setStats] = useState(null);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const [loading, setLoading] = useState(true);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useEffect(() =&gt;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const loadData = async () =&gt;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const data = await mockApi.getAnalytics();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setStats(data);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setLoading(false);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};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loadData();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}, []);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return (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&lt;div className="space-y-6"&gt;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&lt;StatCards data={stats} /&gt;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&lt;ActiveProjects /&gt;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&lt;BudgetOverview /&gt;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&lt;/div&gt;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};</a:t>
              </a:r>
            </a:p>
          </p:txBody>
        </p:sp>
      </p:grpSp>
      <p:sp>
        <p:nvSpPr>
          <p:cNvPr id="122" name="TextBox 5"/>
          <p:cNvSpPr txBox="1"/>
          <p:nvPr/>
        </p:nvSpPr>
        <p:spPr>
          <a:xfrm>
            <a:off x="417852" y="1369307"/>
            <a:ext cx="6676171" cy="2961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Key Points Highlighted in Code: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Uses </a:t>
            </a:r>
            <a:r>
              <a:rPr b="1"/>
              <a:t>React Hooks</a:t>
            </a:r>
            <a:r>
              <a:t> (useState, useEffect) for state and side-effects.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Fetches </a:t>
            </a:r>
            <a:r>
              <a:rPr b="1"/>
              <a:t>analytics data</a:t>
            </a:r>
            <a:r>
              <a:t> asynchronously from a mock API.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Implements a </a:t>
            </a:r>
            <a:r>
              <a:rPr b="1"/>
              <a:t>modular component structure</a:t>
            </a:r>
            <a:r>
              <a:t>: StatCards, ActiveProjects, BudgetOverview.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Clean JSX structure with spacing utility classes for layout.</a:t>
            </a:r>
          </a:p>
        </p:txBody>
      </p:sp>
      <p:sp>
        <p:nvSpPr>
          <p:cNvPr id="123" name="TextBox 7"/>
          <p:cNvSpPr txBox="1"/>
          <p:nvPr/>
        </p:nvSpPr>
        <p:spPr>
          <a:xfrm>
            <a:off x="533399" y="5899834"/>
            <a:ext cx="9032242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 </a:t>
            </a:r>
            <a:r>
              <a:rPr b="1">
                <a:solidFill>
                  <a:srgbClr val="FFFFFF"/>
                </a:solidFill>
              </a:rPr>
              <a:t>Outcome:</a:t>
            </a:r>
            <a:r>
              <a:rPr>
                <a:solidFill>
                  <a:srgbClr val="FFFFFF"/>
                </a:solidFill>
              </a:rPr>
              <a:t> Clear, maintainable dashboard implementation with responsive design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"/>
          <p:cNvSpPr txBox="1"/>
          <p:nvPr/>
        </p:nvSpPr>
        <p:spPr>
          <a:xfrm>
            <a:off x="434095" y="391834"/>
            <a:ext cx="5884105" cy="5493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t>Topic 2: Reusable Components</a:t>
            </a:r>
          </a:p>
        </p:txBody>
      </p:sp>
      <p:sp>
        <p:nvSpPr>
          <p:cNvPr id="126" name="TextBox 7"/>
          <p:cNvSpPr txBox="1"/>
          <p:nvPr/>
        </p:nvSpPr>
        <p:spPr>
          <a:xfrm>
            <a:off x="434096" y="2080347"/>
            <a:ext cx="9470430" cy="3774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Main Components Developed:</a:t>
            </a:r>
            <a:br/>
            <a:r>
              <a:rPr sz="1800" b="0"/>
              <a:t> </a:t>
            </a:r>
            <a:r>
              <a:rPr sz="1800"/>
              <a:t>ProjectCard</a:t>
            </a:r>
            <a:r>
              <a:rPr sz="1800" b="0"/>
              <a:t> – Displays project details such as name, status, progress, and budget usage.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 </a:t>
            </a:r>
            <a:r>
              <a:rPr b="1"/>
              <a:t>TaskCard</a:t>
            </a:r>
            <a:r>
              <a:t> – Represents individual tasks with title, assignee, priority indicator, and due date.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 </a:t>
            </a:r>
            <a:r>
              <a:rPr b="1"/>
              <a:t>StatCard</a:t>
            </a:r>
            <a:r>
              <a:t> – Shows key performance metrics with icons, trend indicators, and responsive layout.</a:t>
            </a:r>
          </a:p>
          <a:p>
            <a:pPr>
              <a:defRPr sz="2400">
                <a:solidFill>
                  <a:srgbClr val="FFFFFF"/>
                </a:solidFill>
              </a:defRPr>
            </a:pPr>
            <a:endParaRPr/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Key Advantages:</a:t>
            </a:r>
            <a:br/>
            <a:r>
              <a:rPr sz="1800" b="0"/>
              <a:t>• Promotes </a:t>
            </a:r>
            <a:r>
              <a:rPr sz="1800"/>
              <a:t>consistent UI styling</a:t>
            </a:r>
            <a:r>
              <a:rPr sz="1800" b="0"/>
              <a:t> across all pages.</a:t>
            </a:r>
            <a:br>
              <a:rPr sz="1800" b="0"/>
            </a:br>
            <a:r>
              <a:rPr sz="1800" b="0"/>
              <a:t>• Enhances </a:t>
            </a:r>
            <a:r>
              <a:rPr sz="1800"/>
              <a:t>code reusability</a:t>
            </a:r>
            <a:r>
              <a:rPr sz="1800" b="0"/>
              <a:t> and reduces duplication.</a:t>
            </a:r>
            <a:br>
              <a:rPr sz="1800" b="0"/>
            </a:br>
            <a:r>
              <a:rPr sz="1800" b="0"/>
              <a:t>• Simplifies </a:t>
            </a:r>
            <a:r>
              <a:rPr sz="1800"/>
              <a:t>maintenance and scalability</a:t>
            </a:r>
            <a:r>
              <a:rPr sz="1800" b="0"/>
              <a:t> as the app grows.</a:t>
            </a:r>
            <a:br>
              <a:rPr sz="1800" b="0"/>
            </a:br>
            <a:r>
              <a:rPr sz="1800" b="0"/>
              <a:t>• Ensures </a:t>
            </a:r>
            <a:r>
              <a:rPr sz="1800"/>
              <a:t>clean structure</a:t>
            </a:r>
            <a:r>
              <a:rPr sz="1800" b="0"/>
              <a:t> and faster component-level testing.</a:t>
            </a:r>
          </a:p>
        </p:txBody>
      </p:sp>
      <p:sp>
        <p:nvSpPr>
          <p:cNvPr id="127" name="TextBox 9"/>
          <p:cNvSpPr txBox="1"/>
          <p:nvPr/>
        </p:nvSpPr>
        <p:spPr>
          <a:xfrm>
            <a:off x="434095" y="1236091"/>
            <a:ext cx="8265982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Built a library of </a:t>
            </a:r>
            <a:r>
              <a:rPr b="1"/>
              <a:t>reusable React components</a:t>
            </a:r>
            <a:r>
              <a:t> to ensure consistency, scalability, and efficient development across the application.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1"/>
          <p:cNvSpPr txBox="1"/>
          <p:nvPr/>
        </p:nvSpPr>
        <p:spPr>
          <a:xfrm>
            <a:off x="418692" y="203200"/>
            <a:ext cx="6800662" cy="12239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000" b="1">
                <a:solidFill>
                  <a:srgbClr val="FFFFFF"/>
                </a:solidFill>
              </a:defRPr>
            </a:lvl1pPr>
          </a:lstStyle>
          <a:p>
            <a:r>
              <a:t>Topic 3: Unit &amp; Integration Tests</a:t>
            </a:r>
            <a:endParaRPr>
              <a:solidFill>
                <a:srgbClr val="667EEA"/>
              </a:solidFill>
            </a:endParaRPr>
          </a:p>
        </p:txBody>
      </p:sp>
      <p:sp>
        <p:nvSpPr>
          <p:cNvPr id="130" name="TextBox 5"/>
          <p:cNvSpPr txBox="1"/>
          <p:nvPr/>
        </p:nvSpPr>
        <p:spPr>
          <a:xfrm>
            <a:off x="418691" y="864918"/>
            <a:ext cx="11219590" cy="54384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Comprehensive </a:t>
            </a:r>
            <a:r>
              <a:rPr b="1"/>
              <a:t>Unit and Integration Testing</a:t>
            </a:r>
            <a:r>
              <a:t> was performed using </a:t>
            </a:r>
            <a:r>
              <a:rPr b="1"/>
              <a:t>Jest</a:t>
            </a:r>
            <a:r>
              <a:t> and </a:t>
            </a:r>
            <a:r>
              <a:rPr b="1"/>
              <a:t>React Testing Library</a:t>
            </a:r>
            <a:r>
              <a:t> to ensure full functionality across all components and pages.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/>
          </a:p>
          <a:p>
            <a:pPr>
              <a:defRPr b="1">
                <a:solidFill>
                  <a:srgbClr val="FFFFFF"/>
                </a:solidFill>
              </a:defRPr>
            </a:pPr>
            <a:r>
              <a:t> Test Coverage:</a:t>
            </a:r>
            <a:br/>
            <a:r>
              <a:rPr b="0"/>
              <a:t>• </a:t>
            </a:r>
            <a:r>
              <a:t>Component Tests:</a:t>
            </a:r>
            <a:r>
              <a:rPr b="0"/>
              <a:t> All reusable UI components validated for rendering and props.</a:t>
            </a:r>
            <a:br>
              <a:rPr b="0"/>
            </a:br>
            <a:r>
              <a:rPr b="0"/>
              <a:t>• </a:t>
            </a:r>
            <a:r>
              <a:t>Page Tests:</a:t>
            </a:r>
            <a:r>
              <a:rPr b="0"/>
              <a:t> Dashboard, Projects, Tasks, Team, and Analytics pages verified for data and layout.</a:t>
            </a:r>
            <a:br>
              <a:rPr b="0"/>
            </a:br>
            <a:r>
              <a:rPr b="0"/>
              <a:t>• </a:t>
            </a:r>
            <a:r>
              <a:t>User Interactions:</a:t>
            </a:r>
            <a:r>
              <a:rPr b="0"/>
              <a:t> Simulated clicks, filters, searches, and form actions.</a:t>
            </a:r>
            <a:br>
              <a:rPr b="0"/>
            </a:br>
            <a:r>
              <a:rPr b="0"/>
              <a:t>• </a:t>
            </a:r>
            <a:r>
              <a:t>API Integration:</a:t>
            </a:r>
            <a:r>
              <a:rPr b="0"/>
              <a:t> Tested mock API calls and responses for accuracy.</a:t>
            </a:r>
            <a:br>
              <a:rPr b="0"/>
            </a:br>
            <a:r>
              <a:rPr b="0"/>
              <a:t>• </a:t>
            </a:r>
            <a:r>
              <a:t>Navigation:</a:t>
            </a:r>
            <a:r>
              <a:rPr b="0"/>
              <a:t> Confirmed router functionality and seamless page transitions.</a:t>
            </a:r>
          </a:p>
          <a:p>
            <a:pPr>
              <a:defRPr>
                <a:solidFill>
                  <a:srgbClr val="FFFFFF"/>
                </a:solidFill>
              </a:defRPr>
            </a:pPr>
            <a:endParaRPr b="0"/>
          </a:p>
          <a:p>
            <a:pPr>
              <a:defRPr b="1">
                <a:solidFill>
                  <a:srgbClr val="FFFFFF"/>
                </a:solidFill>
              </a:defRPr>
            </a:pPr>
            <a:r>
              <a:t> Running Tests: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Run all tests-</a:t>
            </a:r>
            <a:r>
              <a:rPr b="1"/>
              <a:t>yarn test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Run with coverage report-</a:t>
            </a:r>
            <a:r>
              <a:rPr b="1"/>
              <a:t>yarn test --coverage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# Run in watch mode-</a:t>
            </a:r>
            <a:r>
              <a:rPr b="1"/>
              <a:t>yarn test –watch</a:t>
            </a:r>
          </a:p>
          <a:p>
            <a:pPr>
              <a:defRPr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endParaRPr b="1"/>
          </a:p>
          <a:p>
            <a:pPr>
              <a:defRPr b="1">
                <a:solidFill>
                  <a:srgbClr val="FFFFFF"/>
                </a:solidFill>
              </a:defRPr>
            </a:pPr>
            <a:r>
              <a:t> Test Results:</a:t>
            </a:r>
            <a:br/>
            <a:r>
              <a:rPr b="0"/>
              <a:t>• All component, page, and integration tests </a:t>
            </a:r>
            <a:r>
              <a:t>passed successfully</a:t>
            </a:r>
            <a:br/>
            <a:r>
              <a:rPr b="0"/>
              <a:t>• Achieved </a:t>
            </a:r>
            <a:r>
              <a:t>high code coverage</a:t>
            </a:r>
            <a:r>
              <a:rPr b="0"/>
              <a:t> and </a:t>
            </a:r>
            <a:r>
              <a:t>stable UI performance</a:t>
            </a:r>
            <a:br/>
            <a:r>
              <a:rPr b="0"/>
              <a:t>• Ensured </a:t>
            </a:r>
            <a:r>
              <a:t>robust, bug-free, and production-ready frontend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"/>
          <p:cNvSpPr txBox="1"/>
          <p:nvPr/>
        </p:nvSpPr>
        <p:spPr>
          <a:xfrm>
            <a:off x="441961" y="239523"/>
            <a:ext cx="6846278" cy="549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600" b="1">
                <a:solidFill>
                  <a:srgbClr val="FFFFFF"/>
                </a:solidFill>
              </a:defRPr>
            </a:lvl1pPr>
          </a:lstStyle>
          <a:p>
            <a:r>
              <a:t>Topic 4: E2E Testing with Playwright</a:t>
            </a:r>
          </a:p>
        </p:txBody>
      </p:sp>
      <p:sp>
        <p:nvSpPr>
          <p:cNvPr id="133" name="TextBox 2"/>
          <p:cNvSpPr txBox="1"/>
          <p:nvPr/>
        </p:nvSpPr>
        <p:spPr>
          <a:xfrm>
            <a:off x="7572994" y="733663"/>
            <a:ext cx="3120763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r>
              <a:t>Example: Dashboard E2E Test</a:t>
            </a:r>
          </a:p>
        </p:txBody>
      </p:sp>
      <p:grpSp>
        <p:nvGrpSpPr>
          <p:cNvPr id="136" name="Rectangle 3"/>
          <p:cNvGrpSpPr/>
          <p:nvPr/>
        </p:nvGrpSpPr>
        <p:grpSpPr>
          <a:xfrm>
            <a:off x="6776719" y="1198533"/>
            <a:ext cx="5120641" cy="4572001"/>
            <a:chOff x="0" y="0"/>
            <a:chExt cx="5120640" cy="4572000"/>
          </a:xfrm>
        </p:grpSpPr>
        <p:sp>
          <p:nvSpPr>
            <p:cNvPr id="134" name="Rectangle"/>
            <p:cNvSpPr/>
            <p:nvPr/>
          </p:nvSpPr>
          <p:spPr>
            <a:xfrm>
              <a:off x="-1" y="0"/>
              <a:ext cx="5120642" cy="4572000"/>
            </a:xfrm>
            <a:prstGeom prst="rect">
              <a:avLst/>
            </a:prstGeom>
            <a:solidFill>
              <a:srgbClr val="2D2D2D"/>
            </a:solidFill>
            <a:ln w="9525" cap="flat">
              <a:solidFill>
                <a:srgbClr val="2D2D2D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</p:txBody>
        </p:sp>
        <p:sp>
          <p:nvSpPr>
            <p:cNvPr id="135" name="import { test, expect } from '@playwright/test';…"/>
            <p:cNvSpPr txBox="1"/>
            <p:nvPr/>
          </p:nvSpPr>
          <p:spPr>
            <a:xfrm>
              <a:off x="50482" y="373380"/>
              <a:ext cx="5019676" cy="3825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import { test, expect } from '@playwright/test';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endParaRPr/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test.describe('Dashboard Page', () =&gt;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test('displays all elements', async ({ page }) =&gt; {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await page.goto('http://localhost:3000');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// Check heading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await expect(page.getByRole('heading', 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{ name: /dashboard/i })).toBeVisible();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// Check stat cards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await expect(page.getByText('Total Projects'))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.toBeVisible();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await expect(page.getByText('Active Tasks'))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  .toBeVisible();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// Verify project cards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const cards = page.locator('.project-card');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  await expect(cards).toHaveCount(3);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  });</a:t>
              </a:r>
            </a:p>
            <a:p>
              <a:pPr>
                <a:defRPr sz="1200">
                  <a:solidFill>
                    <a:srgbClr val="F8F8F2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});</a:t>
              </a:r>
            </a:p>
          </p:txBody>
        </p:sp>
      </p:grpSp>
      <p:sp>
        <p:nvSpPr>
          <p:cNvPr id="137" name="TextBox 5"/>
          <p:cNvSpPr txBox="1"/>
          <p:nvPr/>
        </p:nvSpPr>
        <p:spPr>
          <a:xfrm>
            <a:off x="340360" y="1781799"/>
            <a:ext cx="6583679" cy="23777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FFFFFF"/>
                </a:solidFill>
              </a:defRPr>
            </a:pPr>
            <a:r>
              <a:t>Key Points Highlighted in Code:</a:t>
            </a:r>
          </a:p>
          <a:p>
            <a:pPr>
              <a:defRPr>
                <a:solidFill>
                  <a:srgbClr val="FFFFFF"/>
                </a:solidFill>
              </a:defRPr>
            </a:pPr>
            <a:br/>
            <a:r>
              <a:t>• Uses Playwright to simulate real user interactions on the Dashboard.</a:t>
            </a:r>
            <a:br/>
            <a:r>
              <a:t>• Navigates to the app and verifies heading and stat cards visibility.</a:t>
            </a:r>
            <a:br/>
            <a:r>
              <a:t>• Checks that project cards are rendered correctly (project-card).</a:t>
            </a:r>
            <a:br/>
            <a:r>
              <a:t>• Ensures UI consistency and correct data rendering through automated E2E tests.</a:t>
            </a:r>
          </a:p>
        </p:txBody>
      </p:sp>
      <p:sp>
        <p:nvSpPr>
          <p:cNvPr id="138" name="TextBox 7"/>
          <p:cNvSpPr txBox="1"/>
          <p:nvPr/>
        </p:nvSpPr>
        <p:spPr>
          <a:xfrm>
            <a:off x="340359" y="6124337"/>
            <a:ext cx="985520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r>
              <a:t> </a:t>
            </a:r>
            <a:r>
              <a:rPr b="1">
                <a:solidFill>
                  <a:srgbClr val="FFFFFF"/>
                </a:solidFill>
              </a:rPr>
              <a:t>Outcome:</a:t>
            </a:r>
            <a:r>
              <a:rPr>
                <a:solidFill>
                  <a:srgbClr val="FFFFFF"/>
                </a:solidFill>
              </a:rPr>
              <a:t> Reliable end-to-end validation of the Dashboard page, ensuring that all key elements render and behave correctly for the user.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1993</Words>
  <Application>Microsoft Office PowerPoint</Application>
  <PresentationFormat>Widescreen</PresentationFormat>
  <Paragraphs>196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raghul R</cp:lastModifiedBy>
  <cp:revision>8</cp:revision>
  <dcterms:modified xsi:type="dcterms:W3CDTF">2025-10-24T02:14:14Z</dcterms:modified>
</cp:coreProperties>
</file>