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4"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dirty="0"/>
          </a:p>
        </p:txBody>
      </p:sp>
    </p:spTree>
    <p:extLst>
      <p:ext uri="{BB962C8B-B14F-4D97-AF65-F5344CB8AC3E}">
        <p14:creationId xmlns:p14="http://schemas.microsoft.com/office/powerpoint/2010/main" val="2499466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8958346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76854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755614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982753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3527501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17114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75105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156623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3227617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4244976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002214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754418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872886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8466873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7002670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637034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873514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9/10/2024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28164752"/>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Lst>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1"/>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1"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457200" y="472397"/>
            <a:ext cx="10591800" cy="958469"/>
          </a:xfrm>
          <a:prstGeom prst="rect">
            <a:avLst/>
          </a:prstGeom>
        </p:spPr>
        <p:txBody>
          <a:bodyPr vert="horz" wrap="square" lIns="0" tIns="16511" rIns="0" bIns="0" rtlCol="0" anchor="b">
            <a:spAutoFit/>
          </a:bodyPr>
          <a:lstStyle/>
          <a:p>
            <a:pPr marL="3213654" algn="just">
              <a:spcBef>
                <a:spcPts val="131"/>
              </a:spcBef>
            </a:pPr>
            <a:r>
              <a:rPr lang="en-US" sz="2400" b="1" dirty="0">
                <a:latin typeface="Times New Roman" panose="02020603050405020304" pitchFamily="18" charset="0"/>
                <a:cs typeface="Times New Roman" panose="02020603050405020304" pitchFamily="18" charset="0"/>
              </a:rPr>
              <a:t>Employee Data Analysis using Excel</a:t>
            </a:r>
            <a:r>
              <a:rPr lang="en-US" sz="2400" b="1" i="0" dirty="0">
                <a:effectLst/>
                <a:latin typeface="Times New Roman" panose="02020603050405020304" pitchFamily="18" charset="0"/>
                <a:cs typeface="Times New Roman" panose="02020603050405020304" pitchFamily="18" charset="0"/>
              </a:rPr>
              <a:t> </a:t>
            </a:r>
            <a:r>
              <a:rPr lang="en-US" sz="4400" b="1" i="0" dirty="0">
                <a:effectLst/>
                <a:latin typeface="Roboto" panose="020F0502020204030204" pitchFamily="2" charset="0"/>
              </a:rPr>
              <a:t/>
            </a:r>
            <a:br>
              <a:rPr lang="en-US" sz="4400" b="1" i="0" dirty="0">
                <a:effectLst/>
                <a:latin typeface="Roboto" panose="020F0502020204030204" pitchFamily="2" charset="0"/>
              </a:rPr>
            </a:br>
            <a:endParaRPr sz="4400" spc="15" dirty="0"/>
          </a:p>
        </p:txBody>
      </p:sp>
      <p:sp>
        <p:nvSpPr>
          <p:cNvPr id="11" name="object 11"/>
          <p:cNvSpPr txBox="1">
            <a:spLocks noGrp="1"/>
          </p:cNvSpPr>
          <p:nvPr>
            <p:ph type="sldNum" sz="quarter" idx="12"/>
          </p:nvPr>
        </p:nvSpPr>
        <p:spPr>
          <a:prstGeom prst="rect">
            <a:avLst/>
          </a:prstGeom>
        </p:spPr>
        <p:txBody>
          <a:bodyPr vert="horz" wrap="square" lIns="0" tIns="6985" rIns="0" bIns="0" rtlCol="0" anchor="ctr">
            <a:spAutoFit/>
          </a:bodyPr>
          <a:lstStyle/>
          <a:p>
            <a:pPr marL="38099">
              <a:spcBef>
                <a:spcPts val="55"/>
              </a:spcBef>
            </a:pPr>
            <a:fld id="{81D60167-4931-47E6-BA6A-407CBD079E47}" type="slidenum">
              <a:rPr spc="11" dirty="0"/>
              <a:pPr marL="38099">
                <a:spcBef>
                  <a:spcPts val="55"/>
                </a:spcBef>
              </a:pPr>
              <a:t>1</a:t>
            </a:fld>
            <a:endParaRPr spc="11" dirty="0"/>
          </a:p>
        </p:txBody>
      </p:sp>
      <p:pic>
        <p:nvPicPr>
          <p:cNvPr id="9" name="object 9"/>
          <p:cNvPicPr/>
          <p:nvPr/>
        </p:nvPicPr>
        <p:blipFill>
          <a:blip r:embed="rId3" cstate="print"/>
          <a:stretch>
            <a:fillRect/>
          </a:stretch>
        </p:blipFill>
        <p:spPr>
          <a:xfrm>
            <a:off x="676276" y="6467477"/>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2819401" y="3048000"/>
            <a:ext cx="7484532" cy="2369880"/>
          </a:xfrm>
          <a:prstGeom prst="rect">
            <a:avLst/>
          </a:prstGeom>
          <a:noFill/>
        </p:spPr>
        <p:txBody>
          <a:bodyPr wrap="square" rtlCol="0">
            <a:spAutoFit/>
          </a:bodyPr>
          <a:lstStyle/>
          <a:p>
            <a:r>
              <a:rPr lang="en-US" sz="2000" dirty="0"/>
              <a:t>STUDENT </a:t>
            </a:r>
            <a:r>
              <a:rPr lang="en-US" sz="2000" dirty="0" smtClean="0"/>
              <a:t>NAME     : A.SOBIYA</a:t>
            </a:r>
            <a:endParaRPr lang="en-US" sz="2000" dirty="0"/>
          </a:p>
          <a:p>
            <a:r>
              <a:rPr lang="en-US" sz="2400" dirty="0"/>
              <a:t>REGISTER</a:t>
            </a:r>
            <a:r>
              <a:rPr lang="en-US" sz="2000" dirty="0"/>
              <a:t> NO   </a:t>
            </a:r>
            <a:r>
              <a:rPr lang="en-US" sz="2000" dirty="0" smtClean="0"/>
              <a:t>  :  312218309</a:t>
            </a:r>
          </a:p>
          <a:p>
            <a:r>
              <a:rPr lang="en-US" sz="2000" dirty="0"/>
              <a:t> </a:t>
            </a:r>
            <a:r>
              <a:rPr lang="en-US" sz="2000" dirty="0" smtClean="0"/>
              <a:t>                                (93EF974929794E6B747489249BF02DF8</a:t>
            </a:r>
            <a:r>
              <a:rPr lang="en-US" sz="2000" dirty="0"/>
              <a:t>)</a:t>
            </a:r>
          </a:p>
          <a:p>
            <a:r>
              <a:rPr lang="en-US" sz="2000" dirty="0"/>
              <a:t>DEPARTMENT </a:t>
            </a:r>
            <a:r>
              <a:rPr lang="en-US" sz="2000" dirty="0" smtClean="0"/>
              <a:t>       : COMMERCE</a:t>
            </a:r>
            <a:endParaRPr lang="en-US" sz="2000" dirty="0"/>
          </a:p>
          <a:p>
            <a:r>
              <a:rPr lang="en-US" sz="2000" dirty="0"/>
              <a:t>COLLEGE        </a:t>
            </a:r>
            <a:r>
              <a:rPr lang="en-US" sz="2000" dirty="0" smtClean="0"/>
              <a:t>      </a:t>
            </a:r>
            <a:r>
              <a:rPr lang="en-US" sz="2000" dirty="0"/>
              <a:t>: GOVT ART &amp; SCIENCE </a:t>
            </a:r>
            <a:r>
              <a:rPr lang="en-US" sz="2000" dirty="0" smtClean="0"/>
              <a:t>     			                    COLLEGE(</a:t>
            </a:r>
            <a:r>
              <a:rPr lang="en-US" sz="2000" dirty="0" err="1" smtClean="0"/>
              <a:t>Tondiarpet</a:t>
            </a:r>
            <a:r>
              <a:rPr lang="en-US" sz="2000" dirty="0"/>
              <a:t>)</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099">
              <a:spcBef>
                <a:spcPts val="55"/>
              </a:spcBef>
            </a:pPr>
            <a:fld id="{81D60167-4931-47E6-BA6A-407CBD079E47}" type="slidenum">
              <a:rPr sz="1100" spc="11" dirty="0">
                <a:solidFill>
                  <a:srgbClr val="2D936B"/>
                </a:solidFill>
                <a:latin typeface="Trebuchet MS"/>
                <a:cs typeface="Trebuchet MS"/>
              </a:rPr>
              <a:pPr marL="38099">
                <a:spcBef>
                  <a:spcPts val="55"/>
                </a:spcBef>
              </a:pPr>
              <a:t>10</a:t>
            </a:fld>
            <a:endParaRPr sz="1100">
              <a:latin typeface="Trebuchet MS"/>
              <a:cs typeface="Trebuchet MS"/>
            </a:endParaRPr>
          </a:p>
        </p:txBody>
      </p:sp>
      <p:sp>
        <p:nvSpPr>
          <p:cNvPr id="8" name="object 8"/>
          <p:cNvSpPr txBox="1"/>
          <p:nvPr/>
        </p:nvSpPr>
        <p:spPr>
          <a:xfrm>
            <a:off x="638185" y="460399"/>
            <a:ext cx="3303904" cy="752129"/>
          </a:xfrm>
          <a:prstGeom prst="rect">
            <a:avLst/>
          </a:prstGeom>
        </p:spPr>
        <p:txBody>
          <a:bodyPr vert="horz" wrap="square" lIns="0" tIns="13335" rIns="0" bIns="0" rtlCol="0">
            <a:spAutoFit/>
          </a:bodyPr>
          <a:lstStyle/>
          <a:p>
            <a:pPr marL="12700">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1" dirty="0">
                <a:latin typeface="Trebuchet MS"/>
                <a:cs typeface="Trebuchet MS"/>
              </a:rPr>
              <a:t>LL</a:t>
            </a:r>
            <a:r>
              <a:rPr sz="4800" b="1" spc="-5" dirty="0">
                <a:latin typeface="Trebuchet MS"/>
                <a:cs typeface="Trebuchet MS"/>
              </a:rPr>
              <a:t>I</a:t>
            </a:r>
            <a:r>
              <a:rPr sz="4800" b="1" spc="31"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638185" y="1295400"/>
            <a:ext cx="11145518" cy="1015663"/>
          </a:xfrm>
          <a:prstGeom prst="rect">
            <a:avLst/>
          </a:prstGeom>
        </p:spPr>
        <p:txBody>
          <a:bodyPr wrap="square">
            <a:spAutoFit/>
          </a:bodyPr>
          <a:lstStyle/>
          <a:p>
            <a:r>
              <a:rPr lang="en-IN" sz="2000" dirty="0"/>
              <a:t>Excel formulas were used to determine the performance range, with pivot tables summarizing the data and charts providing a visual representation of the performance distribution</a:t>
            </a:r>
          </a:p>
        </p:txBody>
      </p:sp>
      <p:sp>
        <p:nvSpPr>
          <p:cNvPr id="3" name="Rectangle 2"/>
          <p:cNvSpPr/>
          <p:nvPr/>
        </p:nvSpPr>
        <p:spPr>
          <a:xfrm>
            <a:off x="3681314" y="2626479"/>
            <a:ext cx="5772151" cy="2554545"/>
          </a:xfrm>
          <a:prstGeom prst="rect">
            <a:avLst/>
          </a:prstGeom>
        </p:spPr>
        <p:txBody>
          <a:bodyPr wrap="square">
            <a:spAutoFit/>
          </a:bodyPr>
          <a:lstStyle/>
          <a:p>
            <a:pPr marL="342891" indent="-342891">
              <a:buAutoNum type="arabicPeriod"/>
            </a:pPr>
            <a:r>
              <a:rPr lang="en-IN" sz="1600" dirty="0"/>
              <a:t>*Dynamic Updates*: Real-time updates allow for instant reflection of changes in performance ratings.</a:t>
            </a:r>
          </a:p>
          <a:p>
            <a:pPr marL="342891" indent="-342891">
              <a:buAutoNum type="arabicPeriod"/>
            </a:pPr>
            <a:r>
              <a:rPr lang="en-IN" sz="1600" dirty="0"/>
              <a:t>*Customizable Metrics*: The model can easily adapt to different performance indicators based on organizational needs.</a:t>
            </a:r>
          </a:p>
          <a:p>
            <a:pPr marL="342891" indent="-342891">
              <a:buAutoNum type="arabicPeriod"/>
            </a:pPr>
            <a:r>
              <a:rPr lang="en-IN" sz="1600" dirty="0"/>
              <a:t>*Comparative Analysis*: Supports analysis across demographics, helping identify trends and areas for improvement.</a:t>
            </a:r>
          </a:p>
          <a:p>
            <a:pPr marL="342891" indent="-342891">
              <a:buAutoNum type="arabicPeriod"/>
            </a:pPr>
            <a:r>
              <a:rPr lang="en-IN" sz="1600" dirty="0"/>
              <a:t>*User-Friendly*: Designed for accessibility, enabling users of varying Excel proficiency to navigate effectively.</a:t>
            </a:r>
          </a:p>
          <a:p>
            <a:pPr marL="342891" indent="-342891">
              <a:buAutoNum type="arabicPeriod"/>
            </a:pPr>
            <a:r>
              <a:rPr lang="en-IN" sz="1600" dirty="0"/>
              <a:t>*Data-Driven*: Promotes data-driven decision-making, fostering accountability and continuous improvement.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482" y="3200394"/>
            <a:ext cx="3657607" cy="36576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49"/>
            <a:ext cx="314325" cy="3238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505200" y="327767"/>
            <a:ext cx="2437131" cy="1367682"/>
          </a:xfrm>
          <a:prstGeom prst="rect">
            <a:avLst/>
          </a:prstGeom>
        </p:spPr>
        <p:txBody>
          <a:bodyPr vert="horz" wrap="square" lIns="0" tIns="13335" rIns="0" bIns="0" rtlCol="0" anchor="b">
            <a:spAutoFit/>
          </a:bodyPr>
          <a:lstStyle/>
          <a:p>
            <a:pPr marL="12700">
              <a:lnSpc>
                <a:spcPct val="100000"/>
              </a:lnSpc>
              <a:spcBef>
                <a:spcPts val="105"/>
              </a:spcBef>
            </a:pPr>
            <a:r>
              <a:rPr dirty="0" smtClean="0"/>
              <a:t>R</a:t>
            </a:r>
            <a:r>
              <a:rPr spc="-40" dirty="0"/>
              <a:t>E</a:t>
            </a:r>
            <a:r>
              <a:rPr dirty="0" smtClean="0"/>
              <a:t>T</a:t>
            </a:r>
            <a:r>
              <a:rPr lang="en-IN" spc="15" dirty="0"/>
              <a:t>S</a:t>
            </a:r>
            <a:r>
              <a:rPr lang="en-IN" spc="-31" dirty="0"/>
              <a:t>U</a:t>
            </a:r>
            <a:r>
              <a:rPr lang="en-IN" spc="-405" dirty="0"/>
              <a:t>L</a:t>
            </a:r>
            <a:r>
              <a:rPr dirty="0" smtClean="0"/>
              <a:t>S</a:t>
            </a:r>
            <a:endParaRPr dirty="0"/>
          </a:p>
        </p:txBody>
      </p:sp>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099">
              <a:spcBef>
                <a:spcPts val="55"/>
              </a:spcBef>
            </a:pPr>
            <a:fld id="{81D60167-4931-47E6-BA6A-407CBD079E47}" type="slidenum">
              <a:rPr sz="1100" spc="11" dirty="0">
                <a:solidFill>
                  <a:srgbClr val="2D936B"/>
                </a:solidFill>
                <a:latin typeface="Trebuchet MS"/>
                <a:cs typeface="Trebuchet MS"/>
              </a:rPr>
              <a:pPr marL="38099">
                <a:spcBef>
                  <a:spcPts val="55"/>
                </a:spcBef>
              </a:pPr>
              <a:t>11</a:t>
            </a:fld>
            <a:endParaRPr sz="1100">
              <a:latin typeface="Trebuchet MS"/>
              <a:cs typeface="Trebuchet MS"/>
            </a:endParaRPr>
          </a:p>
        </p:txBody>
      </p:sp>
      <p:sp>
        <p:nvSpPr>
          <p:cNvPr id="2" name="Rectangle 1"/>
          <p:cNvSpPr/>
          <p:nvPr/>
        </p:nvSpPr>
        <p:spPr>
          <a:xfrm>
            <a:off x="3429000" y="2438400"/>
            <a:ext cx="7772400" cy="2123658"/>
          </a:xfrm>
          <a:prstGeom prst="rect">
            <a:avLst/>
          </a:prstGeom>
        </p:spPr>
        <p:txBody>
          <a:bodyPr wrap="square">
            <a:spAutoFit/>
          </a:bodyPr>
          <a:lstStyle/>
          <a:p>
            <a:r>
              <a:rPr lang="en-IN" dirty="0"/>
              <a:t>The key results of the performance range analysis highlighted the distribution of employee performance across different categories, identifying top performers, average employees, and those requiring further development. The visual representation via charts allowed for easy comparison between departments and teams, revealing specific areas where additional training or resources might be needed. The analysis also helped in recognizing patterns of excellence, enabling the organization to replicate successful strategies in other areas</a:t>
            </a:r>
            <a:r>
              <a:rPr lang="en-IN" sz="2400" dirty="0"/>
              <a: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7" y="409575"/>
            <a:ext cx="3824288" cy="5410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2514600" y="479954"/>
            <a:ext cx="10681335" cy="758191"/>
          </a:xfrm>
        </p:spPr>
        <p:txBody>
          <a:bodyPr>
            <a:normAutofit/>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143000" y="1460905"/>
            <a:ext cx="8930643" cy="584775"/>
          </a:xfrm>
          <a:prstGeom prst="rect">
            <a:avLst/>
          </a:prstGeom>
        </p:spPr>
        <p:txBody>
          <a:bodyPr wrap="square">
            <a:spAutoFit/>
          </a:bodyPr>
          <a:lstStyle/>
          <a:p>
            <a:pPr algn="just"/>
            <a:r>
              <a:rPr lang="en-IN" sz="1600" dirty="0"/>
              <a:t>This method allows for easy identification of both top performers and those needing improvement, aiding in strategic decision-making for employee development and retention</a:t>
            </a:r>
            <a:r>
              <a:rPr lang="en-IN" sz="1400" dirty="0"/>
              <a:t>.</a:t>
            </a:r>
            <a:endParaRPr lang="en-IN" sz="1600" dirty="0"/>
          </a:p>
        </p:txBody>
      </p:sp>
      <p:sp>
        <p:nvSpPr>
          <p:cNvPr id="4" name="Rectangle 3"/>
          <p:cNvSpPr/>
          <p:nvPr/>
        </p:nvSpPr>
        <p:spPr>
          <a:xfrm>
            <a:off x="1416367" y="2590800"/>
            <a:ext cx="2819400" cy="2585323"/>
          </a:xfrm>
          <a:prstGeom prst="rect">
            <a:avLst/>
          </a:prstGeom>
        </p:spPr>
        <p:txBody>
          <a:bodyPr wrap="square">
            <a:spAutoFit/>
          </a:bodyPr>
          <a:lstStyle/>
          <a:p>
            <a:pPr marL="342891" indent="-342891">
              <a:buAutoNum type="arabicPeriod"/>
            </a:pPr>
            <a:r>
              <a:rPr lang="en-IN" dirty="0"/>
              <a:t>Enhanced Decision-Making: The analysis empowers managers with clear insights, leading to more informed decisions on employee promotions, training, and development.</a:t>
            </a:r>
          </a:p>
          <a:p>
            <a:pPr marL="342891" indent="-342891">
              <a:buAutoNum type="arabicPeriod"/>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2895600"/>
            <a:ext cx="2234574" cy="2138364"/>
          </a:xfrm>
          <a:prstGeom prst="rect">
            <a:avLst/>
          </a:prstGeom>
        </p:spPr>
      </p:pic>
      <p:sp>
        <p:nvSpPr>
          <p:cNvPr id="6" name="Rectangle 5"/>
          <p:cNvSpPr/>
          <p:nvPr/>
        </p:nvSpPr>
        <p:spPr>
          <a:xfrm>
            <a:off x="7295207" y="2514600"/>
            <a:ext cx="3276600" cy="2308324"/>
          </a:xfrm>
          <a:prstGeom prst="rect">
            <a:avLst/>
          </a:prstGeom>
        </p:spPr>
        <p:txBody>
          <a:bodyPr wrap="square">
            <a:spAutoFit/>
          </a:bodyPr>
          <a:lstStyle/>
          <a:p>
            <a:pPr marL="342891" indent="-342891">
              <a:buAutoNum type="arabicPeriod"/>
            </a:pPr>
            <a:r>
              <a:rPr lang="en-IN" dirty="0"/>
              <a:t>Organizational Growth: Ultimately, this structured performance analysis contributes to overall organizational growth by fostering a culture of continuous improvement and development.</a:t>
            </a: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0"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6"/>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49"/>
            <a:ext cx="314325" cy="3238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7" y="182829"/>
            <a:ext cx="3909695" cy="1324979"/>
          </a:xfrm>
          <a:prstGeom prst="rect">
            <a:avLst/>
          </a:prstGeom>
        </p:spPr>
        <p:txBody>
          <a:bodyPr vert="horz" wrap="square" lIns="0" tIns="16511" rIns="0" bIns="0" rtlCol="0" anchor="b">
            <a:spAutoFit/>
          </a:bodyPr>
          <a:lstStyle/>
          <a:p>
            <a:pPr marL="12700">
              <a:lnSpc>
                <a:spcPct val="100000"/>
              </a:lnSpc>
              <a:spcBef>
                <a:spcPts val="131"/>
              </a:spcBef>
            </a:pPr>
            <a:r>
              <a:rPr sz="4251" spc="5" dirty="0"/>
              <a:t>PROJECT</a:t>
            </a:r>
            <a:r>
              <a:rPr sz="4251" spc="-85" dirty="0"/>
              <a:t> </a:t>
            </a:r>
            <a:r>
              <a:rPr sz="4251" spc="25" dirty="0"/>
              <a:t>TITLE</a:t>
            </a:r>
            <a:endParaRPr sz="4251"/>
          </a:p>
        </p:txBody>
      </p:sp>
      <p:sp>
        <p:nvSpPr>
          <p:cNvPr id="22" name="object 22"/>
          <p:cNvSpPr txBox="1">
            <a:spLocks noGrp="1"/>
          </p:cNvSpPr>
          <p:nvPr>
            <p:ph type="sldNum" sz="quarter" idx="12"/>
          </p:nvPr>
        </p:nvSpPr>
        <p:spPr>
          <a:prstGeom prst="rect">
            <a:avLst/>
          </a:prstGeom>
        </p:spPr>
        <p:txBody>
          <a:bodyPr vert="horz" wrap="square" lIns="0" tIns="6985" rIns="0" bIns="0" rtlCol="0" anchor="ctr">
            <a:spAutoFit/>
          </a:bodyPr>
          <a:lstStyle/>
          <a:p>
            <a:pPr marL="38099">
              <a:spcBef>
                <a:spcPts val="55"/>
              </a:spcBef>
            </a:pPr>
            <a:fld id="{81D60167-4931-47E6-BA6A-407CBD079E47}" type="slidenum">
              <a:rPr spc="11" dirty="0"/>
              <a:pPr marL="38099">
                <a:spcBef>
                  <a:spcPts val="55"/>
                </a:spcBef>
              </a:pPr>
              <a:t>2</a:t>
            </a:fld>
            <a:endParaRPr spc="11" dirty="0"/>
          </a:p>
        </p:txBody>
      </p:sp>
      <p:grpSp>
        <p:nvGrpSpPr>
          <p:cNvPr id="18" name="object 18"/>
          <p:cNvGrpSpPr/>
          <p:nvPr/>
        </p:nvGrpSpPr>
        <p:grpSpPr>
          <a:xfrm>
            <a:off x="466726"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Range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087" y="2286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0"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6"/>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1" dirty="0">
                <a:solidFill>
                  <a:srgbClr val="2D83C3"/>
                </a:solidFill>
                <a:latin typeface="Trebuchet MS"/>
                <a:cs typeface="Trebuchet MS"/>
              </a:rPr>
              <a:t>4</a:t>
            </a:r>
            <a:r>
              <a:rPr sz="1100" dirty="0">
                <a:solidFill>
                  <a:srgbClr val="2D83C3"/>
                </a:solidFill>
                <a:latin typeface="Trebuchet MS"/>
                <a:cs typeface="Trebuchet MS"/>
              </a:rPr>
              <a:t> </a:t>
            </a:r>
            <a:r>
              <a:rPr sz="1100" spc="131" dirty="0">
                <a:solidFill>
                  <a:srgbClr val="2D83C3"/>
                </a:solidFill>
                <a:latin typeface="Trebuchet MS"/>
                <a:cs typeface="Trebuchet MS"/>
              </a:rPr>
              <a:t> </a:t>
            </a:r>
            <a:r>
              <a:rPr sz="1100" b="1" spc="51" dirty="0">
                <a:solidFill>
                  <a:srgbClr val="2D83C3"/>
                </a:solidFill>
                <a:latin typeface="Trebuchet MS"/>
                <a:cs typeface="Trebuchet MS"/>
              </a:rPr>
              <a:t>A</a:t>
            </a:r>
            <a:r>
              <a:rPr sz="1100" b="1" spc="15" dirty="0">
                <a:solidFill>
                  <a:srgbClr val="2D83C3"/>
                </a:solidFill>
                <a:latin typeface="Trebuchet MS"/>
                <a:cs typeface="Trebuchet MS"/>
              </a:rPr>
              <a:t>nnu</a:t>
            </a:r>
            <a:r>
              <a:rPr sz="1100" b="1" spc="11"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1"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6" y="447675"/>
            <a:ext cx="361951" cy="361951"/>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1" y="5610226"/>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1"/>
          </a:xfrm>
          <a:prstGeom prst="rect">
            <a:avLst/>
          </a:prstGeom>
        </p:spPr>
      </p:pic>
      <p:grpSp>
        <p:nvGrpSpPr>
          <p:cNvPr id="18" name="object 18"/>
          <p:cNvGrpSpPr/>
          <p:nvPr/>
        </p:nvGrpSpPr>
        <p:grpSpPr>
          <a:xfrm>
            <a:off x="47626"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574561"/>
            <a:ext cx="2357120" cy="629018"/>
          </a:xfrm>
          <a:prstGeom prst="rect">
            <a:avLst/>
          </a:prstGeom>
        </p:spPr>
        <p:txBody>
          <a:bodyPr vert="horz" wrap="square" lIns="0" tIns="13335" rIns="0" bIns="0" rtlCol="0" anchor="b">
            <a:spAutoFit/>
          </a:bodyPr>
          <a:lstStyle/>
          <a:p>
            <a:pPr marL="12700">
              <a:lnSpc>
                <a:spcPct val="100000"/>
              </a:lnSpc>
              <a:spcBef>
                <a:spcPts val="105"/>
              </a:spcBef>
            </a:pPr>
            <a:r>
              <a:rPr sz="4000" spc="25" dirty="0"/>
              <a:t>A</a:t>
            </a:r>
            <a:r>
              <a:rPr sz="4000" spc="-5" dirty="0"/>
              <a:t>G</a:t>
            </a:r>
            <a:r>
              <a:rPr sz="4000" spc="-35" dirty="0"/>
              <a:t>E</a:t>
            </a:r>
            <a:r>
              <a:rPr sz="4000" spc="15" dirty="0"/>
              <a:t>N</a:t>
            </a:r>
            <a:r>
              <a:rPr sz="4000"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nchor="ctr">
            <a:spAutoFit/>
          </a:bodyPr>
          <a:lstStyle/>
          <a:p>
            <a:pPr marL="38099">
              <a:spcBef>
                <a:spcPts val="55"/>
              </a:spcBef>
            </a:pPr>
            <a:fld id="{81D60167-4931-47E6-BA6A-407CBD079E47}" type="slidenum">
              <a:rPr spc="11" dirty="0"/>
              <a:pPr marL="38099">
                <a:spcBef>
                  <a:spcPts val="55"/>
                </a:spcBef>
              </a:pPr>
              <a:t>3</a:t>
            </a:fld>
            <a:endParaRPr spc="11"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4"/>
            <a:ext cx="5029200" cy="4401205"/>
          </a:xfrm>
          <a:prstGeom prst="rect">
            <a:avLst/>
          </a:prstGeom>
          <a:noFill/>
        </p:spPr>
        <p:txBody>
          <a:bodyPr wrap="square" rtlCol="0">
            <a:spAutoFit/>
          </a:bodyPr>
          <a:lstStyle/>
          <a:p>
            <a:pPr algn="l"/>
            <a:endParaRPr lang="en-US" sz="2800" dirty="0">
              <a:solidFill>
                <a:srgbClr val="0D0D0D"/>
              </a:solidFill>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and Discussion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2933701"/>
            <a:ext cx="2762251" cy="3257551"/>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49"/>
            <a:ext cx="314325" cy="3238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 name="object 10"/>
          <p:cNvSpPr txBox="1">
            <a:spLocks noGrp="1"/>
          </p:cNvSpPr>
          <p:nvPr>
            <p:ph type="sldNum" sz="quarter" idx="12"/>
          </p:nvPr>
        </p:nvSpPr>
        <p:spPr>
          <a:prstGeom prst="rect">
            <a:avLst/>
          </a:prstGeom>
        </p:spPr>
        <p:txBody>
          <a:bodyPr vert="horz" wrap="square" lIns="0" tIns="6985" rIns="0" bIns="0" rtlCol="0" anchor="ctr">
            <a:spAutoFit/>
          </a:bodyPr>
          <a:lstStyle/>
          <a:p>
            <a:pPr marL="38099">
              <a:spcBef>
                <a:spcPts val="55"/>
              </a:spcBef>
            </a:pPr>
            <a:fld id="{81D60167-4931-47E6-BA6A-407CBD079E47}" type="slidenum">
              <a:rPr spc="11" dirty="0"/>
              <a:pPr marL="38099">
                <a:spcBef>
                  <a:spcPts val="55"/>
                </a:spcBef>
              </a:pPr>
              <a:t>4</a:t>
            </a:fld>
            <a:endParaRPr spc="11" dirty="0"/>
          </a:p>
        </p:txBody>
      </p:sp>
      <p:sp>
        <p:nvSpPr>
          <p:cNvPr id="7" name="object 7"/>
          <p:cNvSpPr txBox="1">
            <a:spLocks noGrp="1"/>
          </p:cNvSpPr>
          <p:nvPr>
            <p:ph type="title" idx="4294967295"/>
          </p:nvPr>
        </p:nvSpPr>
        <p:spPr>
          <a:xfrm>
            <a:off x="0" y="517525"/>
            <a:ext cx="5637213" cy="677863"/>
          </a:xfrm>
          <a:prstGeom prst="rect">
            <a:avLst/>
          </a:prstGeom>
        </p:spPr>
        <p:txBody>
          <a:bodyPr vert="horz" wrap="square" lIns="0" tIns="16511" rIns="0" bIns="0" rtlCol="0" anchor="b">
            <a:spAutoFit/>
          </a:bodyPr>
          <a:lstStyle/>
          <a:p>
            <a:pPr marL="12700">
              <a:lnSpc>
                <a:spcPct val="100000"/>
              </a:lnSpc>
              <a:spcBef>
                <a:spcPts val="131"/>
              </a:spcBef>
              <a:tabLst>
                <a:tab pos="2727892" algn="l"/>
              </a:tabLst>
            </a:pPr>
            <a:r>
              <a:rPr sz="4251" spc="-20" dirty="0"/>
              <a:t>P</a:t>
            </a:r>
            <a:r>
              <a:rPr sz="4251" spc="15" dirty="0"/>
              <a:t>ROB</a:t>
            </a:r>
            <a:r>
              <a:rPr sz="4251" spc="55" dirty="0"/>
              <a:t>L</a:t>
            </a:r>
            <a:r>
              <a:rPr sz="4251" spc="-20" dirty="0"/>
              <a:t>E</a:t>
            </a:r>
            <a:r>
              <a:rPr sz="4251" spc="20" dirty="0"/>
              <a:t>M</a:t>
            </a:r>
            <a:r>
              <a:rPr sz="4251" dirty="0"/>
              <a:t>	</a:t>
            </a:r>
            <a:r>
              <a:rPr sz="4000" spc="11" dirty="0"/>
              <a:t>S</a:t>
            </a:r>
            <a:r>
              <a:rPr sz="4000" spc="-371" dirty="0"/>
              <a:t>T</a:t>
            </a:r>
            <a:r>
              <a:rPr sz="4000" spc="-375" dirty="0"/>
              <a:t>A</a:t>
            </a:r>
            <a:r>
              <a:rPr sz="4000" spc="15" dirty="0"/>
              <a:t>T</a:t>
            </a:r>
            <a:r>
              <a:rPr sz="4000" spc="-11" dirty="0"/>
              <a:t>E</a:t>
            </a:r>
            <a:r>
              <a:rPr sz="4000" spc="-20" dirty="0"/>
              <a:t>ME</a:t>
            </a:r>
            <a:r>
              <a:rPr sz="4000" spc="11" dirty="0"/>
              <a:t>NT</a:t>
            </a:r>
            <a:endParaRPr sz="4000" dirty="0"/>
          </a:p>
        </p:txBody>
      </p:sp>
      <p:pic>
        <p:nvPicPr>
          <p:cNvPr id="8" name="object 8"/>
          <p:cNvPicPr/>
          <p:nvPr/>
        </p:nvPicPr>
        <p:blipFill>
          <a:blip r:embed="rId3" cstate="print"/>
          <a:stretch>
            <a:fillRect/>
          </a:stretch>
        </p:blipFill>
        <p:spPr>
          <a:xfrm>
            <a:off x="676276" y="6467477"/>
            <a:ext cx="2143125" cy="200025"/>
          </a:xfrm>
          <a:prstGeom prst="rect">
            <a:avLst/>
          </a:prstGeom>
        </p:spPr>
      </p:pic>
      <p:sp>
        <p:nvSpPr>
          <p:cNvPr id="9" name="Rectangle 8"/>
          <p:cNvSpPr/>
          <p:nvPr/>
        </p:nvSpPr>
        <p:spPr>
          <a:xfrm>
            <a:off x="762317" y="1479887"/>
            <a:ext cx="8305483" cy="1015663"/>
          </a:xfrm>
          <a:prstGeom prst="rect">
            <a:avLst/>
          </a:prstGeom>
        </p:spPr>
        <p:txBody>
          <a:bodyPr wrap="square">
            <a:spAutoFit/>
          </a:bodyPr>
          <a:lstStyle/>
          <a:p>
            <a:pPr algn="just"/>
            <a:r>
              <a:rPr lang="en-IN" sz="2000" dirty="0"/>
              <a:t>The objective is to categorize employee performance into distinct ranges, helping in effective performance management and decision-</a:t>
            </a:r>
            <a:r>
              <a:rPr lang="en-IN" sz="2000" dirty="0" err="1"/>
              <a:t>making.its</a:t>
            </a:r>
            <a:r>
              <a:rPr lang="en-IN" sz="2000" dirty="0"/>
              <a:t> method gives employee performance range good or low .</a:t>
            </a:r>
          </a:p>
        </p:txBody>
      </p:sp>
      <p:sp>
        <p:nvSpPr>
          <p:cNvPr id="12" name="AutoShape 2" descr="Funny Pencils Character Design, Cartoon Pencil, Cute Pencil Character  Cartoon, Pencil PNG Transparent Image and Clipart for Free Download"/>
          <p:cNvSpPr>
            <a:spLocks noChangeAspect="1" noChangeArrowheads="1"/>
          </p:cNvSpPr>
          <p:nvPr/>
        </p:nvSpPr>
        <p:spPr bwMode="auto">
          <a:xfrm>
            <a:off x="1404648" y="3833294"/>
            <a:ext cx="667787" cy="6677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4" descr="Funny Pencils Character Design, Cartoon Pencil, Cute Pencil Character  Cartoon, Pencil PNG Transparent Image and Clipart for Free Download"/>
          <p:cNvSpPr>
            <a:spLocks noChangeAspect="1" noChangeArrowheads="1"/>
          </p:cNvSpPr>
          <p:nvPr/>
        </p:nvSpPr>
        <p:spPr bwMode="auto">
          <a:xfrm>
            <a:off x="1143000" y="23031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6" descr="Funny Pencils Character Design, Cartoon Pencil, Cute Pencil Character  Cartoon, Pencil PNG Transparent Image and Clipart for Free Download"/>
          <p:cNvSpPr>
            <a:spLocks noChangeAspect="1" noChangeArrowheads="1"/>
          </p:cNvSpPr>
          <p:nvPr/>
        </p:nvSpPr>
        <p:spPr bwMode="auto">
          <a:xfrm>
            <a:off x="155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Rectangle 15"/>
          <p:cNvSpPr/>
          <p:nvPr/>
        </p:nvSpPr>
        <p:spPr>
          <a:xfrm>
            <a:off x="3429000" y="2971800"/>
            <a:ext cx="6096000" cy="2031325"/>
          </a:xfrm>
          <a:prstGeom prst="rect">
            <a:avLst/>
          </a:prstGeom>
        </p:spPr>
        <p:txBody>
          <a:bodyPr>
            <a:spAutoFit/>
          </a:bodyPr>
          <a:lstStyle/>
          <a:p>
            <a:r>
              <a:rPr lang="en-IN" dirty="0"/>
              <a:t>Without a clear evaluation system, it's challenging to identify top performers and address underperformance. Categorizing performance helps ensure fair evaluations, consistent feedback, and better development strategies. This structured approach also supports transparent performance reviews, contributing to overall organizational growth.</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228" y="3714752"/>
            <a:ext cx="2438400" cy="1876425"/>
          </a:xfrm>
          <a:prstGeom prst="rect">
            <a:avLst/>
          </a:prstGeom>
          <a:solidFill>
            <a:schemeClr val="bg1"/>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6" y="2286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49"/>
            <a:ext cx="314325" cy="3238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321242" y="867572"/>
            <a:ext cx="5263515" cy="570670"/>
          </a:xfrm>
          <a:prstGeom prst="rect">
            <a:avLst/>
          </a:prstGeom>
        </p:spPr>
        <p:txBody>
          <a:bodyPr vert="horz" wrap="square" lIns="0" tIns="16511" rIns="0" bIns="0" rtlCol="0" anchor="b">
            <a:spAutoFit/>
          </a:bodyPr>
          <a:lstStyle/>
          <a:p>
            <a:pPr marL="12700">
              <a:lnSpc>
                <a:spcPct val="100000"/>
              </a:lnSpc>
              <a:spcBef>
                <a:spcPts val="131"/>
              </a:spcBef>
              <a:tabLst>
                <a:tab pos="2642805" algn="l"/>
              </a:tabLst>
            </a:pPr>
            <a:r>
              <a:rPr sz="3600" spc="5" dirty="0"/>
              <a:t>PROJECT	</a:t>
            </a:r>
            <a:r>
              <a:rPr sz="3600" spc="-20" dirty="0"/>
              <a:t>OVERVIEW</a:t>
            </a:r>
            <a:endParaRPr sz="3600" dirty="0"/>
          </a:p>
        </p:txBody>
      </p:sp>
      <p:sp>
        <p:nvSpPr>
          <p:cNvPr id="10" name="object 10"/>
          <p:cNvSpPr txBox="1">
            <a:spLocks noGrp="1"/>
          </p:cNvSpPr>
          <p:nvPr>
            <p:ph type="sldNum" sz="quarter" idx="12"/>
          </p:nvPr>
        </p:nvSpPr>
        <p:spPr>
          <a:prstGeom prst="rect">
            <a:avLst/>
          </a:prstGeom>
        </p:spPr>
        <p:txBody>
          <a:bodyPr vert="horz" wrap="square" lIns="0" tIns="6985" rIns="0" bIns="0" rtlCol="0" anchor="ctr">
            <a:spAutoFit/>
          </a:bodyPr>
          <a:lstStyle/>
          <a:p>
            <a:pPr marL="38099">
              <a:spcBef>
                <a:spcPts val="55"/>
              </a:spcBef>
            </a:pPr>
            <a:fld id="{81D60167-4931-47E6-BA6A-407CBD079E47}" type="slidenum">
              <a:rPr spc="11" dirty="0"/>
              <a:pPr marL="38099">
                <a:spcBef>
                  <a:spcPts val="55"/>
                </a:spcBef>
              </a:pPr>
              <a:t>5</a:t>
            </a:fld>
            <a:endParaRPr spc="11" dirty="0"/>
          </a:p>
        </p:txBody>
      </p:sp>
      <p:pic>
        <p:nvPicPr>
          <p:cNvPr id="8" name="object 8"/>
          <p:cNvPicPr/>
          <p:nvPr/>
        </p:nvPicPr>
        <p:blipFill>
          <a:blip r:embed="rId3" cstate="print"/>
          <a:stretch>
            <a:fillRect/>
          </a:stretch>
        </p:blipFill>
        <p:spPr>
          <a:xfrm>
            <a:off x="676276" y="6467477"/>
            <a:ext cx="2143125" cy="200025"/>
          </a:xfrm>
          <a:prstGeom prst="rect">
            <a:avLst/>
          </a:prstGeom>
        </p:spPr>
      </p:pic>
      <p:sp>
        <p:nvSpPr>
          <p:cNvPr id="11" name="TextBox 10">
            <a:extLst>
              <a:ext uri="{FF2B5EF4-FFF2-40B4-BE49-F238E27FC236}">
                <a16:creationId xmlns="" xmlns:a16="http://schemas.microsoft.com/office/drawing/2014/main" id="{F050B57B-77CA-84FA-9910-3F41C17BBB48}"/>
              </a:ext>
            </a:extLst>
          </p:cNvPr>
          <p:cNvSpPr txBox="1"/>
          <p:nvPr/>
        </p:nvSpPr>
        <p:spPr>
          <a:xfrm>
            <a:off x="3657600" y="2498382"/>
            <a:ext cx="4531439" cy="3046988"/>
          </a:xfrm>
          <a:prstGeom prst="rect">
            <a:avLst/>
          </a:prstGeom>
          <a:noFill/>
        </p:spPr>
        <p:txBody>
          <a:bodyPr wrap="square" rtlCol="0">
            <a:spAutoFit/>
          </a:bodyPr>
          <a:lstStyle/>
          <a:p>
            <a:pPr>
              <a:buFont typeface="Arial" panose="020B0604020202020204" pitchFamily="34" charset="0"/>
              <a:buChar char="•"/>
            </a:pPr>
            <a:r>
              <a:rPr lang="en-US" sz="1600" dirty="0">
                <a:solidFill>
                  <a:srgbClr val="FFFF00"/>
                </a:solidFill>
                <a:latin typeface="Times New Roman" panose="02020603050405020304" pitchFamily="18" charset="0"/>
                <a:cs typeface="Times New Roman" panose="02020603050405020304" pitchFamily="18" charset="0"/>
              </a:rPr>
              <a:t>We used Excel to classify employee performance using a predefined rating system: 1 for "Very Low," 2 for "Low," 3 for "Good," 4 for "Very Good," and 5 for "Excellent." Pivot tables and charts were created to summarize and visualize the data.</a:t>
            </a:r>
          </a:p>
          <a:p>
            <a:pPr>
              <a:buFont typeface="Arial" panose="020B0604020202020204" pitchFamily="34" charset="0"/>
              <a:buChar char="•"/>
            </a:pPr>
            <a:endParaRPr lang="en-US" sz="1600" dirty="0">
              <a:solidFill>
                <a:srgbClr val="FFFF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solidFill>
                  <a:srgbClr val="FFFF00"/>
                </a:solidFill>
                <a:latin typeface="Times New Roman" panose="02020603050405020304" pitchFamily="18" charset="0"/>
                <a:cs typeface="Times New Roman" panose="02020603050405020304" pitchFamily="18" charset="0"/>
              </a:rPr>
              <a:t>By leveraging Excel's built-in functions and visualization tools, we created an efficient and user-friendly process for evaluating and presenting employee performance data. This approach is easily scalable and adaptable to various team sizes and organizational needs</a:t>
            </a:r>
            <a:endParaRPr lang="en-IN" sz="1600" dirty="0">
              <a:solidFill>
                <a:srgbClr val="FFFF00"/>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245090">
            <a:off x="7781685" y="548445"/>
            <a:ext cx="1656008" cy="1656008"/>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 y="1857374"/>
            <a:ext cx="3657607" cy="36576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49"/>
            <a:ext cx="314325" cy="3238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914400" y="670302"/>
            <a:ext cx="5014595" cy="509115"/>
          </a:xfrm>
          <a:prstGeom prst="rect">
            <a:avLst/>
          </a:prstGeom>
        </p:spPr>
        <p:txBody>
          <a:bodyPr vert="horz" wrap="square" lIns="0" tIns="16511" rIns="0" bIns="0" rtlCol="0" anchor="b">
            <a:spAutoFit/>
          </a:bodyPr>
          <a:lstStyle/>
          <a:p>
            <a:pPr marL="12700">
              <a:lnSpc>
                <a:spcPct val="100000"/>
              </a:lnSpc>
              <a:spcBef>
                <a:spcPts val="131"/>
              </a:spcBef>
            </a:pPr>
            <a:r>
              <a:rPr sz="2800" spc="25" dirty="0"/>
              <a:t>W</a:t>
            </a:r>
            <a:r>
              <a:rPr sz="2800" spc="-20" dirty="0"/>
              <a:t>H</a:t>
            </a:r>
            <a:r>
              <a:rPr sz="2800" spc="20" dirty="0"/>
              <a:t>O</a:t>
            </a:r>
            <a:r>
              <a:rPr sz="3200" spc="-235" dirty="0"/>
              <a:t> </a:t>
            </a:r>
            <a:r>
              <a:rPr sz="3200" spc="-11" dirty="0"/>
              <a:t>AR</a:t>
            </a:r>
            <a:r>
              <a:rPr sz="3200" spc="15" dirty="0"/>
              <a:t>E</a:t>
            </a:r>
            <a:r>
              <a:rPr sz="3200" spc="-35" dirty="0"/>
              <a:t> </a:t>
            </a:r>
            <a:r>
              <a:rPr sz="3200" spc="-11" dirty="0"/>
              <a:t>T</a:t>
            </a:r>
            <a:r>
              <a:rPr sz="3200" spc="-15" dirty="0"/>
              <a:t>H</a:t>
            </a:r>
            <a:r>
              <a:rPr sz="3200" spc="15" dirty="0"/>
              <a:t>E</a:t>
            </a:r>
            <a:r>
              <a:rPr sz="3200" spc="-35" dirty="0"/>
              <a:t> </a:t>
            </a:r>
            <a:r>
              <a:rPr sz="3200" spc="-20" dirty="0" smtClean="0"/>
              <a:t>E</a:t>
            </a:r>
            <a:r>
              <a:rPr sz="3200" spc="31" dirty="0" smtClean="0"/>
              <a:t>N</a:t>
            </a:r>
            <a:r>
              <a:rPr sz="3200" spc="15" dirty="0" smtClean="0"/>
              <a:t>D</a:t>
            </a:r>
            <a:r>
              <a:rPr lang="en-US" sz="3200" spc="-45" dirty="0"/>
              <a:t> </a:t>
            </a:r>
            <a:r>
              <a:rPr sz="3200" dirty="0" smtClean="0"/>
              <a:t>U</a:t>
            </a:r>
            <a:r>
              <a:rPr sz="3200" spc="11" dirty="0" smtClean="0"/>
              <a:t>S</a:t>
            </a:r>
            <a:r>
              <a:rPr sz="3200" spc="-25" dirty="0" smtClean="0"/>
              <a:t>E</a:t>
            </a:r>
            <a:r>
              <a:rPr sz="3200" spc="-11" dirty="0" smtClean="0"/>
              <a:t>R</a:t>
            </a:r>
            <a:r>
              <a:rPr sz="3200" spc="5" dirty="0" smtClean="0"/>
              <a:t>S</a:t>
            </a:r>
            <a:r>
              <a:rPr sz="2800" spc="5" dirty="0"/>
              <a:t>?</a:t>
            </a:r>
            <a:endParaRPr sz="2800" dirty="0"/>
          </a:p>
        </p:txBody>
      </p:sp>
      <p:sp>
        <p:nvSpPr>
          <p:cNvPr id="8" name="object 8"/>
          <p:cNvSpPr txBox="1">
            <a:spLocks noGrp="1"/>
          </p:cNvSpPr>
          <p:nvPr>
            <p:ph type="sldNum" sz="quarter" idx="12"/>
          </p:nvPr>
        </p:nvSpPr>
        <p:spPr>
          <a:prstGeom prst="rect">
            <a:avLst/>
          </a:prstGeom>
        </p:spPr>
        <p:txBody>
          <a:bodyPr vert="horz" wrap="square" lIns="0" tIns="6985" rIns="0" bIns="0" rtlCol="0" anchor="ctr">
            <a:spAutoFit/>
          </a:bodyPr>
          <a:lstStyle/>
          <a:p>
            <a:pPr marL="38099">
              <a:spcBef>
                <a:spcPts val="55"/>
              </a:spcBef>
            </a:pPr>
            <a:fld id="{81D60167-4931-47E6-BA6A-407CBD079E47}" type="slidenum">
              <a:rPr spc="11" dirty="0"/>
              <a:pPr marL="38099">
                <a:spcBef>
                  <a:spcPts val="55"/>
                </a:spcBef>
              </a:pPr>
              <a:t>6</a:t>
            </a:fld>
            <a:endParaRPr spc="11" dirty="0"/>
          </a:p>
        </p:txBody>
      </p:sp>
      <p:pic>
        <p:nvPicPr>
          <p:cNvPr id="6" name="object 6"/>
          <p:cNvPicPr/>
          <p:nvPr/>
        </p:nvPicPr>
        <p:blipFill>
          <a:blip r:embed="rId2" cstate="print"/>
          <a:stretch>
            <a:fillRect/>
          </a:stretch>
        </p:blipFill>
        <p:spPr>
          <a:xfrm>
            <a:off x="723901" y="6172202"/>
            <a:ext cx="2181225" cy="485775"/>
          </a:xfrm>
          <a:prstGeom prst="rect">
            <a:avLst/>
          </a:prstGeom>
        </p:spPr>
      </p:pic>
      <p:sp>
        <p:nvSpPr>
          <p:cNvPr id="7" name="Rectangle 6"/>
          <p:cNvSpPr/>
          <p:nvPr/>
        </p:nvSpPr>
        <p:spPr>
          <a:xfrm>
            <a:off x="4043218" y="2336981"/>
            <a:ext cx="6096000" cy="2677656"/>
          </a:xfrm>
          <a:prstGeom prst="rect">
            <a:avLst/>
          </a:prstGeom>
        </p:spPr>
        <p:txBody>
          <a:bodyPr>
            <a:spAutoFit/>
          </a:bodyPr>
          <a:lstStyle/>
          <a:p>
            <a:r>
              <a:rPr lang="en-IN" sz="2800" dirty="0"/>
              <a:t>This analysis is designed for HR managers and team leads to evaluate employee performance and support decisions on promotions, rewards, and employee development</a:t>
            </a:r>
            <a:r>
              <a:rPr lang="en-IN" dirty="0"/>
              <a: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464552"/>
            <a:ext cx="2057400" cy="2168152"/>
          </a:xfrm>
          <a:prstGeom prst="rect">
            <a:avLst/>
          </a:prstGeom>
        </p:spPr>
      </p:pic>
      <p:grpSp>
        <p:nvGrpSpPr>
          <p:cNvPr id="10" name="object 2"/>
          <p:cNvGrpSpPr/>
          <p:nvPr/>
        </p:nvGrpSpPr>
        <p:grpSpPr>
          <a:xfrm>
            <a:off x="9388187" y="2937741"/>
            <a:ext cx="2762251" cy="3257551"/>
            <a:chOff x="7991475" y="2933700"/>
            <a:chExt cx="2762250" cy="3257550"/>
          </a:xfrm>
        </p:grpSpPr>
        <p:sp>
          <p:nvSpPr>
            <p:cNvPr id="1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3" name="object 5"/>
            <p:cNvPicPr/>
            <p:nvPr/>
          </p:nvPicPr>
          <p:blipFill>
            <a:blip r:embed="rId4" cstate="print"/>
            <a:stretch>
              <a:fillRect/>
            </a:stretch>
          </p:blipFill>
          <p:spPr>
            <a:xfrm>
              <a:off x="7991475" y="2933700"/>
              <a:ext cx="2762250" cy="325755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71550" y="2619374"/>
            <a:ext cx="1552575" cy="2105026"/>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49"/>
            <a:ext cx="314325" cy="3238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747838" y="717390"/>
            <a:ext cx="9763125" cy="505908"/>
          </a:xfrm>
          <a:prstGeom prst="rect">
            <a:avLst/>
          </a:prstGeom>
        </p:spPr>
        <p:txBody>
          <a:bodyPr vert="horz" wrap="square" lIns="0" tIns="13335" rIns="0" bIns="0" rtlCol="0" anchor="b">
            <a:spAutoFit/>
          </a:bodyPr>
          <a:lstStyle/>
          <a:p>
            <a:pPr marL="12700">
              <a:lnSpc>
                <a:spcPct val="100000"/>
              </a:lnSpc>
              <a:spcBef>
                <a:spcPts val="105"/>
              </a:spcBef>
            </a:pPr>
            <a:r>
              <a:rPr sz="3200" spc="11" dirty="0"/>
              <a:t>O</a:t>
            </a:r>
            <a:r>
              <a:rPr sz="3200" spc="25" dirty="0"/>
              <a:t>U</a:t>
            </a:r>
            <a:r>
              <a:rPr sz="3200" dirty="0"/>
              <a:t>R</a:t>
            </a:r>
            <a:r>
              <a:rPr sz="3200" spc="5" dirty="0"/>
              <a:t> </a:t>
            </a:r>
            <a:r>
              <a:rPr sz="3200" spc="25" dirty="0"/>
              <a:t>S</a:t>
            </a:r>
            <a:r>
              <a:rPr sz="3200" spc="11" dirty="0"/>
              <a:t>O</a:t>
            </a:r>
            <a:r>
              <a:rPr sz="3200" spc="25" dirty="0"/>
              <a:t>LU</a:t>
            </a:r>
            <a:r>
              <a:rPr sz="3200" spc="-35" dirty="0"/>
              <a:t>T</a:t>
            </a:r>
            <a:r>
              <a:rPr sz="3200" spc="-31" dirty="0"/>
              <a:t>I</a:t>
            </a:r>
            <a:r>
              <a:rPr sz="3200" spc="11" dirty="0"/>
              <a:t>O</a:t>
            </a:r>
            <a:r>
              <a:rPr sz="3200" dirty="0"/>
              <a:t>N</a:t>
            </a:r>
            <a:r>
              <a:rPr sz="3200" spc="-345" dirty="0"/>
              <a:t> </a:t>
            </a:r>
            <a:r>
              <a:rPr sz="3200" spc="-35" dirty="0"/>
              <a:t>A</a:t>
            </a:r>
            <a:r>
              <a:rPr sz="3200" spc="-5" dirty="0"/>
              <a:t>N</a:t>
            </a:r>
            <a:r>
              <a:rPr sz="3200" dirty="0"/>
              <a:t>D</a:t>
            </a:r>
            <a:r>
              <a:rPr sz="3200" spc="35" dirty="0"/>
              <a:t> </a:t>
            </a:r>
            <a:r>
              <a:rPr sz="3200" spc="-31"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1" dirty="0"/>
              <a:t>R</a:t>
            </a:r>
            <a:r>
              <a:rPr sz="3200" spc="11" dirty="0"/>
              <a:t>O</a:t>
            </a:r>
            <a:r>
              <a:rPr sz="3200" spc="-15" dirty="0"/>
              <a:t>P</a:t>
            </a:r>
            <a:r>
              <a:rPr sz="3200" spc="11" dirty="0"/>
              <a:t>O</a:t>
            </a:r>
            <a:r>
              <a:rPr sz="3200" spc="25" dirty="0"/>
              <a:t>S</a:t>
            </a:r>
            <a:r>
              <a:rPr sz="3200" spc="-31" dirty="0"/>
              <a:t>I</a:t>
            </a:r>
            <a:r>
              <a:rPr sz="3200" spc="-35" dirty="0"/>
              <a:t>T</a:t>
            </a:r>
            <a:r>
              <a:rPr sz="3200" spc="-31" dirty="0"/>
              <a:t>I</a:t>
            </a:r>
            <a:r>
              <a:rPr sz="3200" spc="11" dirty="0"/>
              <a:t>O</a:t>
            </a:r>
            <a:r>
              <a:rPr sz="32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nchor="ctr">
            <a:spAutoFit/>
          </a:bodyPr>
          <a:lstStyle/>
          <a:p>
            <a:pPr marL="38099">
              <a:spcBef>
                <a:spcPts val="55"/>
              </a:spcBef>
            </a:pPr>
            <a:fld id="{81D60167-4931-47E6-BA6A-407CBD079E47}" type="slidenum">
              <a:rPr spc="11" dirty="0"/>
              <a:pPr marL="38099">
                <a:spcBef>
                  <a:spcPts val="55"/>
                </a:spcBef>
              </a:pPr>
              <a:t>7</a:t>
            </a:fld>
            <a:endParaRPr spc="11" dirty="0"/>
          </a:p>
        </p:txBody>
      </p:sp>
      <p:pic>
        <p:nvPicPr>
          <p:cNvPr id="7" name="object 7"/>
          <p:cNvPicPr/>
          <p:nvPr/>
        </p:nvPicPr>
        <p:blipFill>
          <a:blip r:embed="rId3" cstate="print"/>
          <a:stretch>
            <a:fillRect/>
          </a:stretch>
        </p:blipFill>
        <p:spPr>
          <a:xfrm>
            <a:off x="676276" y="6467477"/>
            <a:ext cx="2143125" cy="200025"/>
          </a:xfrm>
          <a:prstGeom prst="rect">
            <a:avLst/>
          </a:prstGeom>
        </p:spPr>
      </p:pic>
      <p:sp>
        <p:nvSpPr>
          <p:cNvPr id="8" name="Rectangle 7"/>
          <p:cNvSpPr/>
          <p:nvPr/>
        </p:nvSpPr>
        <p:spPr>
          <a:xfrm>
            <a:off x="3867151" y="2667000"/>
            <a:ext cx="4514849" cy="1754326"/>
          </a:xfrm>
          <a:prstGeom prst="rect">
            <a:avLst/>
          </a:prstGeom>
        </p:spPr>
        <p:txBody>
          <a:bodyPr wrap="square">
            <a:spAutoFit/>
          </a:bodyPr>
          <a:lstStyle/>
          <a:p>
            <a:r>
              <a:rPr lang="en-IN" sz="2000" dirty="0"/>
              <a:t>We applied an IF function in Excel to assign performance categories based on the ratings, </a:t>
            </a:r>
            <a:r>
              <a:rPr lang="en-IN" sz="2400" dirty="0"/>
              <a:t>followed</a:t>
            </a:r>
            <a:r>
              <a:rPr lang="en-IN" sz="2000" dirty="0"/>
              <a:t> by the creation of pivot tables and charts to present the data effectively</a:t>
            </a:r>
            <a:r>
              <a:rPr lang="en-IN" sz="2400" dirty="0"/>
              <a:t>.</a:t>
            </a:r>
          </a:p>
        </p:txBody>
      </p:sp>
      <p:pic>
        <p:nvPicPr>
          <p:cNvPr id="10" name="Picture 9"/>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382000" y="1975482"/>
            <a:ext cx="3310891" cy="33108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1143000" y="609600"/>
            <a:ext cx="9906000" cy="1261534"/>
          </a:xfrm>
        </p:spPr>
        <p:txBody>
          <a:bodyPr/>
          <a:lstStyle/>
          <a:p>
            <a:r>
              <a:rPr lang="en-IN" spc="600" dirty="0"/>
              <a:t>Dataset Description</a:t>
            </a:r>
          </a:p>
        </p:txBody>
      </p:sp>
      <p:sp>
        <p:nvSpPr>
          <p:cNvPr id="3" name="Rectangle 2"/>
          <p:cNvSpPr/>
          <p:nvPr/>
        </p:nvSpPr>
        <p:spPr>
          <a:xfrm>
            <a:off x="762000" y="2133600"/>
            <a:ext cx="7239000" cy="3970318"/>
          </a:xfrm>
          <a:prstGeom prst="rect">
            <a:avLst/>
          </a:prstGeom>
        </p:spPr>
        <p:txBody>
          <a:bodyPr wrap="square">
            <a:spAutoFit/>
          </a:bodyPr>
          <a:lstStyle/>
          <a:p>
            <a:pPr algn="just"/>
            <a:r>
              <a:rPr lang="en-IN" dirty="0"/>
              <a:t>The dataset includes employee IDs and performance ratings, with each employee assigned a performance range from "Very Low" to "Excellent" according to the rating system.</a:t>
            </a:r>
            <a:r>
              <a:rPr lang="en-US" dirty="0"/>
              <a:t> The dataset not only includes employee IDs and performance ratings but may also incorporate additional variables like department, job role, and tenure. These supplementary data points can be used to perform deeper analysis, such as identifying trends in performance across different departments or experience levels. By enriching the dataset with this information, the analysis becomes more robust, offering insights that can guide targeted interventions and strategic decisions in talent management. This comprehensive approach ensures that the performance evaluation is both detailed and contextually relevant</a:t>
            </a:r>
            <a:endParaRPr lang="en-I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0219" y="2286000"/>
            <a:ext cx="2291511" cy="3276600"/>
          </a:xfrm>
          <a:prstGeom prst="rect">
            <a:avLst/>
          </a:prstGeom>
        </p:spPr>
      </p:pic>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1" dirty="0">
                <a:solidFill>
                  <a:srgbClr val="2D83C3"/>
                </a:solidFill>
                <a:latin typeface="Trebuchet MS"/>
                <a:cs typeface="Trebuchet MS"/>
              </a:rPr>
              <a:t>4</a:t>
            </a:r>
            <a:r>
              <a:rPr sz="1100" dirty="0">
                <a:solidFill>
                  <a:srgbClr val="2D83C3"/>
                </a:solidFill>
                <a:latin typeface="Trebuchet MS"/>
                <a:cs typeface="Trebuchet MS"/>
              </a:rPr>
              <a:t> </a:t>
            </a:r>
            <a:r>
              <a:rPr sz="1100" spc="131" dirty="0">
                <a:solidFill>
                  <a:srgbClr val="2D83C3"/>
                </a:solidFill>
                <a:latin typeface="Trebuchet MS"/>
                <a:cs typeface="Trebuchet MS"/>
              </a:rPr>
              <a:t> </a:t>
            </a:r>
            <a:r>
              <a:rPr sz="1100" b="1" spc="51" dirty="0">
                <a:solidFill>
                  <a:srgbClr val="2D83C3"/>
                </a:solidFill>
                <a:latin typeface="Trebuchet MS"/>
                <a:cs typeface="Trebuchet MS"/>
              </a:rPr>
              <a:t>A</a:t>
            </a:r>
            <a:r>
              <a:rPr sz="1100" b="1" spc="15" dirty="0">
                <a:solidFill>
                  <a:srgbClr val="2D83C3"/>
                </a:solidFill>
                <a:latin typeface="Trebuchet MS"/>
                <a:cs typeface="Trebuchet MS"/>
              </a:rPr>
              <a:t>nnu</a:t>
            </a:r>
            <a:r>
              <a:rPr sz="1100" b="1" spc="11"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1"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6" y="1695449"/>
            <a:ext cx="314325" cy="3238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066800" y="3532389"/>
            <a:ext cx="1828800" cy="2165117"/>
          </a:xfrm>
          <a:prstGeom prst="rect">
            <a:avLst/>
          </a:prstGeom>
        </p:spPr>
      </p:pic>
      <p:sp>
        <p:nvSpPr>
          <p:cNvPr id="7" name="object 7"/>
          <p:cNvSpPr txBox="1">
            <a:spLocks noGrp="1"/>
          </p:cNvSpPr>
          <p:nvPr>
            <p:ph type="title"/>
          </p:nvPr>
        </p:nvSpPr>
        <p:spPr>
          <a:xfrm>
            <a:off x="228600" y="45822"/>
            <a:ext cx="8480425" cy="1324979"/>
          </a:xfrm>
          <a:prstGeom prst="rect">
            <a:avLst/>
          </a:prstGeom>
        </p:spPr>
        <p:txBody>
          <a:bodyPr vert="horz" wrap="square" lIns="0" tIns="16511" rIns="0" bIns="0" rtlCol="0" anchor="b">
            <a:spAutoFit/>
          </a:bodyPr>
          <a:lstStyle/>
          <a:p>
            <a:pPr marL="12700">
              <a:lnSpc>
                <a:spcPct val="100000"/>
              </a:lnSpc>
              <a:spcBef>
                <a:spcPts val="131"/>
              </a:spcBef>
            </a:pPr>
            <a:r>
              <a:rPr sz="4251" spc="15" dirty="0"/>
              <a:t>THE</a:t>
            </a:r>
            <a:r>
              <a:rPr sz="4251" spc="20" dirty="0"/>
              <a:t> </a:t>
            </a:r>
            <a:r>
              <a:rPr lang="en-US" sz="4251" spc="20" dirty="0"/>
              <a:t>"</a:t>
            </a:r>
            <a:r>
              <a:rPr sz="4251" spc="11" dirty="0"/>
              <a:t>WOW</a:t>
            </a:r>
            <a:r>
              <a:rPr lang="en-US" sz="4251" spc="11" dirty="0"/>
              <a:t>"</a:t>
            </a:r>
            <a:r>
              <a:rPr sz="4251" spc="85" dirty="0"/>
              <a:t> </a:t>
            </a:r>
            <a:r>
              <a:rPr sz="4251" spc="11" dirty="0"/>
              <a:t>IN</a:t>
            </a:r>
            <a:r>
              <a:rPr sz="4251" spc="-5" dirty="0"/>
              <a:t> </a:t>
            </a:r>
            <a:r>
              <a:rPr sz="4251" spc="15" dirty="0"/>
              <a:t>OUR</a:t>
            </a:r>
            <a:r>
              <a:rPr sz="4251" spc="-11" dirty="0"/>
              <a:t> </a:t>
            </a:r>
            <a:r>
              <a:rPr sz="4251" spc="20" dirty="0"/>
              <a:t>SOLUTION</a:t>
            </a:r>
            <a:endParaRPr sz="4251" dirty="0"/>
          </a:p>
        </p:txBody>
      </p:sp>
      <p:sp>
        <p:nvSpPr>
          <p:cNvPr id="8" name="object 8"/>
          <p:cNvSpPr txBox="1"/>
          <p:nvPr/>
        </p:nvSpPr>
        <p:spPr>
          <a:xfrm>
            <a:off x="11277219" y="6473338"/>
            <a:ext cx="228600" cy="176330"/>
          </a:xfrm>
          <a:prstGeom prst="rect">
            <a:avLst/>
          </a:prstGeom>
        </p:spPr>
        <p:txBody>
          <a:bodyPr vert="horz" wrap="square" lIns="0" tIns="6985" rIns="0" bIns="0" rtlCol="0">
            <a:spAutoFit/>
          </a:bodyPr>
          <a:lstStyle/>
          <a:p>
            <a:pPr marL="38099">
              <a:spcBef>
                <a:spcPts val="55"/>
              </a:spcBef>
            </a:pPr>
            <a:fld id="{81D60167-4931-47E6-BA6A-407CBD079E47}" type="slidenum">
              <a:rPr sz="1100" spc="11" dirty="0">
                <a:solidFill>
                  <a:srgbClr val="2D936B"/>
                </a:solidFill>
                <a:latin typeface="Trebuchet MS"/>
                <a:cs typeface="Trebuchet MS"/>
              </a:rPr>
              <a:pPr marL="38099">
                <a:spcBef>
                  <a:spcPts val="55"/>
                </a:spcBef>
              </a:pPr>
              <a:t>9</a:t>
            </a:fld>
            <a:endParaRPr sz="1100" dirty="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98693"/>
            <a:ext cx="8534019" cy="954107"/>
          </a:xfrm>
          <a:prstGeom prst="rect">
            <a:avLst/>
          </a:prstGeom>
          <a:noFill/>
        </p:spPr>
        <p:txBody>
          <a:bodyPr wrap="square" rtlCol="0">
            <a:spAutoFit/>
          </a:bodyPr>
          <a:lstStyle/>
          <a:p>
            <a:pPr algn="l">
              <a:buFont typeface="Arial" panose="020B0604020202020204" pitchFamily="34" charset="0"/>
              <a:buChar char="•"/>
            </a:pPr>
            <a:endParaRPr lang="en-US" sz="2800" dirty="0">
              <a:solidFill>
                <a:srgbClr val="0D0D0D"/>
              </a:solidFill>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3962400" y="3129499"/>
            <a:ext cx="6705600" cy="2308324"/>
          </a:xfrm>
          <a:prstGeom prst="rect">
            <a:avLst/>
          </a:prstGeom>
        </p:spPr>
        <p:txBody>
          <a:bodyPr wrap="square">
            <a:spAutoFit/>
          </a:bodyPr>
          <a:lstStyle/>
          <a:p>
            <a:pPr algn="just"/>
            <a:r>
              <a:rPr lang="en-IN" dirty="0"/>
              <a:t>The "wow" factor in our solution lies in its simplicity and effectiveness. By using Excel-a tool that is readily available and familiar to most users-we've created a powerful system for categorizing and </a:t>
            </a:r>
            <a:r>
              <a:rPr lang="en-IN" dirty="0" smtClean="0"/>
              <a:t>analysing </a:t>
            </a:r>
            <a:r>
              <a:rPr lang="en-IN" dirty="0"/>
              <a:t>employee performance without the need for specialized software. The integration of dynamic formulas, pivot tables, and visual charts allows for real-time updates and easy interpretation of the data.</a:t>
            </a:r>
          </a:p>
        </p:txBody>
      </p:sp>
      <p:sp>
        <p:nvSpPr>
          <p:cNvPr id="11" name="Rectangle 10"/>
          <p:cNvSpPr/>
          <p:nvPr/>
        </p:nvSpPr>
        <p:spPr>
          <a:xfrm>
            <a:off x="1746120" y="1718985"/>
            <a:ext cx="4962525" cy="738664"/>
          </a:xfrm>
          <a:prstGeom prst="rect">
            <a:avLst/>
          </a:prstGeom>
        </p:spPr>
        <p:txBody>
          <a:bodyPr wrap="square">
            <a:spAutoFit/>
          </a:bodyPr>
          <a:lstStyle/>
          <a:p>
            <a:r>
              <a:rPr lang="en-IN" sz="1400" dirty="0">
                <a:solidFill>
                  <a:schemeClr val="accent2"/>
                </a:solidFill>
              </a:rPr>
              <a:t>=IF(Z2=1,"Very </a:t>
            </a:r>
            <a:r>
              <a:rPr lang="en-IN" sz="1400" dirty="0" err="1" smtClean="0">
                <a:solidFill>
                  <a:schemeClr val="accent2"/>
                </a:solidFill>
              </a:rPr>
              <a:t>Low",</a:t>
            </a:r>
            <a:r>
              <a:rPr lang="en-IN" sz="1400" dirty="0" err="1">
                <a:solidFill>
                  <a:schemeClr val="accent2"/>
                </a:solidFill>
              </a:rPr>
              <a:t>IF</a:t>
            </a:r>
            <a:r>
              <a:rPr lang="en-IN" sz="1400" dirty="0">
                <a:solidFill>
                  <a:schemeClr val="accent2"/>
                </a:solidFill>
              </a:rPr>
              <a:t>(Z2=2,"Low",IF(Z2=3,"Good",IF(Z2=4,"Very </a:t>
            </a:r>
            <a:r>
              <a:rPr lang="en-IN" sz="1400" dirty="0" err="1">
                <a:solidFill>
                  <a:schemeClr val="accent2"/>
                </a:solidFill>
              </a:rPr>
              <a:t>good",IF</a:t>
            </a:r>
            <a:r>
              <a:rPr lang="en-IN" sz="1400" dirty="0">
                <a:solidFill>
                  <a:schemeClr val="accent2"/>
                </a:solidFill>
              </a:rPr>
              <a:t>(Z2=5,"Excellent","")))))</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0418" y="442236"/>
            <a:ext cx="2575401" cy="2271714"/>
          </a:xfrm>
          <a:prstGeom prst="rect">
            <a:avLst/>
          </a:prstGeom>
        </p:spPr>
        <p:style>
          <a:lnRef idx="3">
            <a:schemeClr val="lt1"/>
          </a:lnRef>
          <a:fillRef idx="1">
            <a:schemeClr val="accent2"/>
          </a:fillRef>
          <a:effectRef idx="1">
            <a:schemeClr val="accent2"/>
          </a:effectRef>
          <a:fontRef idx="minor">
            <a:schemeClr val="lt1"/>
          </a:fontRef>
        </p:style>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354</TotalTime>
  <Words>775</Words>
  <Application>Microsoft Office PowerPoint</Application>
  <PresentationFormat>Widescreen</PresentationFormat>
  <Paragraphs>62</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Roboto</vt:lpstr>
      <vt:lpstr>Times New Roman</vt:lpstr>
      <vt:lpstr>Trebuchet MS</vt:lpstr>
      <vt:lpstr>Vapor Trail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RETSULS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32</cp:revision>
  <dcterms:created xsi:type="dcterms:W3CDTF">2024-03-29T15:07:22Z</dcterms:created>
  <dcterms:modified xsi:type="dcterms:W3CDTF">2024-09-10T15:57:13Z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