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81" r:id="rId2"/>
    <p:sldId id="311" r:id="rId3"/>
    <p:sldId id="329" r:id="rId4"/>
    <p:sldId id="330" r:id="rId5"/>
    <p:sldId id="313" r:id="rId6"/>
    <p:sldId id="312" r:id="rId7"/>
    <p:sldId id="331" r:id="rId8"/>
    <p:sldId id="332" r:id="rId9"/>
    <p:sldId id="392" r:id="rId10"/>
    <p:sldId id="315" r:id="rId11"/>
    <p:sldId id="333" r:id="rId12"/>
    <p:sldId id="377" r:id="rId13"/>
    <p:sldId id="391" r:id="rId14"/>
    <p:sldId id="334" r:id="rId15"/>
    <p:sldId id="317" r:id="rId16"/>
    <p:sldId id="346" r:id="rId17"/>
    <p:sldId id="336" r:id="rId18"/>
    <p:sldId id="340" r:id="rId19"/>
    <p:sldId id="341" r:id="rId20"/>
    <p:sldId id="342" r:id="rId21"/>
    <p:sldId id="343" r:id="rId22"/>
    <p:sldId id="353" r:id="rId23"/>
    <p:sldId id="347" r:id="rId24"/>
    <p:sldId id="355" r:id="rId25"/>
    <p:sldId id="350" r:id="rId26"/>
    <p:sldId id="388" r:id="rId27"/>
    <p:sldId id="385" r:id="rId28"/>
    <p:sldId id="362" r:id="rId29"/>
    <p:sldId id="384" r:id="rId30"/>
    <p:sldId id="390" r:id="rId31"/>
    <p:sldId id="367" r:id="rId32"/>
    <p:sldId id="383" r:id="rId33"/>
    <p:sldId id="370" r:id="rId34"/>
    <p:sldId id="374" r:id="rId35"/>
    <p:sldId id="371" r:id="rId36"/>
    <p:sldId id="373" r:id="rId3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CC6600"/>
    <a:srgbClr val="006600"/>
    <a:srgbClr val="FFFFCC"/>
    <a:srgbClr val="FF66CC"/>
    <a:srgbClr val="FF99FF"/>
    <a:srgbClr val="9999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9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-869" y="-62"/>
      </p:cViewPr>
      <p:guideLst>
        <p:guide orient="horz" pos="2607"/>
        <p:guide pos="18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69" d="100"/>
          <a:sy n="69" d="100"/>
        </p:scale>
        <p:origin x="-254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788EB1A-550A-406B-ACDF-7202799D8B98}" type="datetime1">
              <a:rPr lang="en-US"/>
              <a:pPr>
                <a:defRPr/>
              </a:pPr>
              <a:t>10/2/2012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AB28159-BB41-40E0-9333-141587B29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59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B28159-BB41-40E0-9333-141587B2954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75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4CBD06C-3F5B-4843-B300-EE1104F03BB7}" type="slidenum">
              <a:rPr lang="en-US" sz="1200" smtClean="0"/>
              <a:pPr eaLnBrk="1" hangingPunct="1"/>
              <a:t>15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B28159-BB41-40E0-9333-141587B2954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4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Gill Sans MT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462A7-5DB0-4AA4-B763-8131D2A8C7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6932"/>
      </p:ext>
    </p:extLst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C37E6-B938-4AA8-B519-7F7AD49D48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67898"/>
      </p:ext>
    </p:extLst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B80CE-7A45-4958-A9DA-9BA40D310F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60384"/>
      </p:ext>
    </p:extLst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D7639-A3AA-4CA2-B5EC-1AF9668495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83681"/>
      </p:ext>
    </p:extLst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Gill Sans MT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C1182-76D1-4D23-A962-F83210A2DC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99805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C9AFE-6EE3-400A-9959-D305975BF6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44718"/>
      </p:ext>
    </p:extLst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09766-F9D2-424D-9F6B-8A84CBE3AB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39795"/>
      </p:ext>
    </p:extLst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E990C-091A-4419-A326-3354CAE0B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13204"/>
      </p:ext>
    </p:extLst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16617-4098-48A1-8A04-16AE9E5F7B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12870"/>
      </p:ext>
    </p:extLst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8C390-0CF4-4622-939F-9860A0E33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70489"/>
      </p:ext>
    </p:extLst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3B429-F189-474A-B08C-CABA5AD71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38963"/>
      </p:ext>
    </p:extLst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812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charset="0"/>
              </a:defRPr>
            </a:lvl1pPr>
          </a:lstStyle>
          <a:p>
            <a:pPr>
              <a:defRPr/>
            </a:pPr>
            <a:fld id="{545841F1-404C-41BB-AD3B-7D4838286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cut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Gill Sans MT" pitchFamily="34" charset="0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Gill Sans MT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Gill Sans MT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Gill Sans MT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Gill Sans MT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Gill Sans MT" pitchFamily="34" charset="0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Gill Sans MT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8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0.png"/><Relationship Id="rId10" Type="http://schemas.openxmlformats.org/officeDocument/2006/relationships/image" Target="../media/image28.png"/><Relationship Id="rId4" Type="http://schemas.openxmlformats.org/officeDocument/2006/relationships/image" Target="../media/image19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3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20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8.png"/><Relationship Id="rId7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20.png"/><Relationship Id="rId10" Type="http://schemas.openxmlformats.org/officeDocument/2006/relationships/image" Target="../media/image49.png"/><Relationship Id="rId4" Type="http://schemas.openxmlformats.org/officeDocument/2006/relationships/image" Target="../media/image19.png"/><Relationship Id="rId9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20.png"/><Relationship Id="rId10" Type="http://schemas.openxmlformats.org/officeDocument/2006/relationships/image" Target="../media/image63.png"/><Relationship Id="rId4" Type="http://schemas.openxmlformats.org/officeDocument/2006/relationships/image" Target="../media/image58.png"/><Relationship Id="rId9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7.png"/><Relationship Id="rId3" Type="http://schemas.openxmlformats.org/officeDocument/2006/relationships/image" Target="../media/image79.png"/><Relationship Id="rId7" Type="http://schemas.openxmlformats.org/officeDocument/2006/relationships/image" Target="../media/image82.png"/><Relationship Id="rId12" Type="http://schemas.openxmlformats.org/officeDocument/2006/relationships/image" Target="../media/image86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85.png"/><Relationship Id="rId5" Type="http://schemas.openxmlformats.org/officeDocument/2006/relationships/image" Target="../media/image81.png"/><Relationship Id="rId10" Type="http://schemas.openxmlformats.org/officeDocument/2006/relationships/image" Target="../media/image84.png"/><Relationship Id="rId4" Type="http://schemas.openxmlformats.org/officeDocument/2006/relationships/image" Target="../media/image80.png"/><Relationship Id="rId9" Type="http://schemas.openxmlformats.org/officeDocument/2006/relationships/image" Target="../media/image83.png"/><Relationship Id="rId14" Type="http://schemas.openxmlformats.org/officeDocument/2006/relationships/image" Target="../media/image9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9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smtClean="0">
              <a:latin typeface="Gill Sans MT" charset="0"/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84138" y="2133600"/>
            <a:ext cx="8988425" cy="1338263"/>
          </a:xfrm>
          <a:prstGeom prst="rect">
            <a:avLst/>
          </a:prstGeom>
          <a:solidFill>
            <a:srgbClr val="CCFFCC">
              <a:alpha val="7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4000">
                <a:latin typeface="Gill Sans" charset="0"/>
              </a:rPr>
              <a:t>Better Pseudorandom Generators from Milder Pseudorandom Restrictions</a:t>
            </a:r>
          </a:p>
        </p:txBody>
      </p:sp>
      <p:sp>
        <p:nvSpPr>
          <p:cNvPr id="2053" name="Rectangle 6"/>
          <p:cNvSpPr>
            <a:spLocks noChangeArrowheads="1"/>
          </p:cNvSpPr>
          <p:nvPr/>
        </p:nvSpPr>
        <p:spPr bwMode="auto">
          <a:xfrm>
            <a:off x="1533525" y="4495800"/>
            <a:ext cx="6057900" cy="1519238"/>
          </a:xfrm>
          <a:prstGeom prst="rect">
            <a:avLst/>
          </a:prstGeom>
          <a:solidFill>
            <a:srgbClr val="CCFFCC">
              <a:alpha val="7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4800">
              <a:latin typeface="Gill Sans" charset="0"/>
            </a:endParaRPr>
          </a:p>
        </p:txBody>
      </p:sp>
      <p:sp>
        <p:nvSpPr>
          <p:cNvPr id="2054" name="Subtitle 2"/>
          <p:cNvSpPr>
            <a:spLocks noGrp="1"/>
          </p:cNvSpPr>
          <p:nvPr>
            <p:ph type="subTitle" idx="1"/>
          </p:nvPr>
        </p:nvSpPr>
        <p:spPr>
          <a:xfrm>
            <a:off x="1533525" y="4586288"/>
            <a:ext cx="6189663" cy="1693862"/>
          </a:xfrm>
        </p:spPr>
        <p:txBody>
          <a:bodyPr/>
          <a:lstStyle/>
          <a:p>
            <a:r>
              <a:rPr lang="en-US" sz="2800" smtClean="0">
                <a:solidFill>
                  <a:schemeClr val="tx1"/>
                </a:solidFill>
                <a:latin typeface="Gill Sans MT" charset="0"/>
              </a:rPr>
              <a:t>Raghu Meka (IAS)</a:t>
            </a:r>
            <a:endParaRPr lang="en-US" sz="2400" smtClean="0">
              <a:solidFill>
                <a:schemeClr val="tx1"/>
              </a:solidFill>
              <a:latin typeface="Gill Sans MT" charset="0"/>
            </a:endParaRPr>
          </a:p>
          <a:p>
            <a:r>
              <a:rPr lang="en-US" sz="2400" smtClean="0">
                <a:solidFill>
                  <a:schemeClr val="tx1"/>
                </a:solidFill>
                <a:latin typeface="Gill Sans MT" charset="0"/>
              </a:rPr>
              <a:t>Parikshit Gopalan, Omer Reingold (MSR-SVC) Luca Trevian (Stanford), Salil Vadhan (Harvard)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Why Small Error?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ill Sans MT" charset="0"/>
              </a:rPr>
              <a:t>Because we “should” be able to</a:t>
            </a:r>
          </a:p>
          <a:p>
            <a:endParaRPr lang="en-US" dirty="0" smtClean="0">
              <a:latin typeface="Gill Sans MT" charset="0"/>
            </a:endParaRPr>
          </a:p>
          <a:p>
            <a:r>
              <a:rPr lang="en-US" dirty="0" smtClean="0">
                <a:latin typeface="Gill Sans MT" charset="0"/>
              </a:rPr>
              <a:t>Symptomatic: const. error for large depth   implies poly. error for smaller depth</a:t>
            </a:r>
          </a:p>
          <a:p>
            <a:endParaRPr lang="en-US" dirty="0" smtClean="0">
              <a:latin typeface="Gill Sans MT" charset="0"/>
            </a:endParaRPr>
          </a:p>
          <a:p>
            <a:r>
              <a:rPr lang="en-US" dirty="0" smtClean="0">
                <a:latin typeface="Gill Sans MT" charset="0"/>
              </a:rPr>
              <a:t>Applications: algorithmic </a:t>
            </a:r>
            <a:r>
              <a:rPr lang="en-US" dirty="0" err="1" smtClean="0">
                <a:latin typeface="Gill Sans MT" charset="0"/>
              </a:rPr>
              <a:t>derandomizations</a:t>
            </a:r>
            <a:r>
              <a:rPr lang="en-US" dirty="0" smtClean="0">
                <a:latin typeface="Gill Sans MT" charset="0"/>
              </a:rPr>
              <a:t>, complexity </a:t>
            </a:r>
            <a:r>
              <a:rPr lang="en-US" dirty="0" err="1" smtClean="0">
                <a:latin typeface="Gill Sans MT" charset="0"/>
              </a:rPr>
              <a:t>lowerbounds</a:t>
            </a:r>
            <a:endParaRPr lang="en-US" dirty="0" smtClean="0">
              <a:latin typeface="Gill Sans MT" charset="0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This Work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5119688"/>
            <a:ext cx="7772400" cy="1331912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dirty="0" smtClean="0">
                <a:solidFill>
                  <a:srgbClr val="FFFF00"/>
                </a:solidFill>
                <a:latin typeface="Gill Sans MT" charset="0"/>
              </a:rPr>
              <a:t>Generic new technique: iterative application of mild random restrictions.</a:t>
            </a:r>
          </a:p>
        </p:txBody>
      </p:sp>
      <p:grpSp>
        <p:nvGrpSpPr>
          <p:cNvPr id="11268" name="Group 6"/>
          <p:cNvGrpSpPr>
            <a:grpSpLocks/>
          </p:cNvGrpSpPr>
          <p:nvPr/>
        </p:nvGrpSpPr>
        <p:grpSpPr bwMode="auto">
          <a:xfrm>
            <a:off x="750888" y="1771650"/>
            <a:ext cx="7599362" cy="1311275"/>
            <a:chOff x="330027" y="1771650"/>
            <a:chExt cx="7598778" cy="1311454"/>
          </a:xfrm>
        </p:grpSpPr>
        <p:sp>
          <p:nvSpPr>
            <p:cNvPr id="11273" name="TextBox 8"/>
            <p:cNvSpPr txBox="1">
              <a:spLocks noChangeArrowheads="1"/>
            </p:cNvSpPr>
            <p:nvPr/>
          </p:nvSpPr>
          <p:spPr bwMode="auto">
            <a:xfrm>
              <a:off x="330027" y="1795093"/>
              <a:ext cx="7598778" cy="1138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400">
                  <a:solidFill>
                    <a:schemeClr val="bg1"/>
                  </a:solidFill>
                  <a:latin typeface="Gill Sans" charset="0"/>
                </a:rPr>
                <a:t>1. PRG for comb. rectangles with     seed                  . </a:t>
              </a:r>
            </a:p>
          </p:txBody>
        </p:sp>
        <p:sp>
          <p:nvSpPr>
            <p:cNvPr id="11274" name="Rectangle 6"/>
            <p:cNvSpPr>
              <a:spLocks noChangeArrowheads="1"/>
            </p:cNvSpPr>
            <p:nvPr/>
          </p:nvSpPr>
          <p:spPr bwMode="auto">
            <a:xfrm>
              <a:off x="498475" y="1771650"/>
              <a:ext cx="7129546" cy="131145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1275" name="Picture 2" descr="\tilde{O}(\log(n/\epsilon)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8826" y="2391443"/>
              <a:ext cx="2095785" cy="502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69" name="Group 6"/>
          <p:cNvGrpSpPr>
            <a:grpSpLocks/>
          </p:cNvGrpSpPr>
          <p:nvPr/>
        </p:nvGrpSpPr>
        <p:grpSpPr bwMode="auto">
          <a:xfrm>
            <a:off x="746125" y="3452310"/>
            <a:ext cx="7599363" cy="1311275"/>
            <a:chOff x="330027" y="1771650"/>
            <a:chExt cx="7598778" cy="1311454"/>
          </a:xfrm>
        </p:grpSpPr>
        <p:sp>
          <p:nvSpPr>
            <p:cNvPr id="11270" name="TextBox 8"/>
            <p:cNvSpPr txBox="1">
              <a:spLocks noChangeArrowheads="1"/>
            </p:cNvSpPr>
            <p:nvPr/>
          </p:nvSpPr>
          <p:spPr bwMode="auto">
            <a:xfrm>
              <a:off x="330027" y="1795093"/>
              <a:ext cx="7598778" cy="1138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400" dirty="0">
                  <a:solidFill>
                    <a:schemeClr val="bg1"/>
                  </a:solidFill>
                  <a:latin typeface="Gill Sans" charset="0"/>
                </a:rPr>
                <a:t>2. PRG for read-once CNFs with     seed    </a:t>
              </a:r>
              <a:r>
                <a:rPr lang="en-US" sz="3400" dirty="0" smtClean="0">
                  <a:solidFill>
                    <a:schemeClr val="bg1"/>
                  </a:solidFill>
                  <a:latin typeface="Gill Sans" charset="0"/>
                </a:rPr>
                <a:t>              </a:t>
              </a:r>
              <a:r>
                <a:rPr lang="en-US" sz="3400" dirty="0">
                  <a:solidFill>
                    <a:schemeClr val="bg1"/>
                  </a:solidFill>
                  <a:latin typeface="Gill Sans" charset="0"/>
                </a:rPr>
                <a:t>. </a:t>
              </a:r>
            </a:p>
          </p:txBody>
        </p:sp>
        <p:sp>
          <p:nvSpPr>
            <p:cNvPr id="11271" name="Rectangle 6"/>
            <p:cNvSpPr>
              <a:spLocks noChangeArrowheads="1"/>
            </p:cNvSpPr>
            <p:nvPr/>
          </p:nvSpPr>
          <p:spPr bwMode="auto">
            <a:xfrm>
              <a:off x="498475" y="1771650"/>
              <a:ext cx="7129546" cy="131145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1272" name="Picture 2" descr="\tilde{O}(\log(n/\epsilon)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8826" y="2391443"/>
              <a:ext cx="2095785" cy="502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6"/>
          <p:cNvGrpSpPr>
            <a:grpSpLocks/>
          </p:cNvGrpSpPr>
          <p:nvPr/>
        </p:nvGrpSpPr>
        <p:grpSpPr bwMode="auto">
          <a:xfrm>
            <a:off x="910570" y="5096678"/>
            <a:ext cx="7130096" cy="1311275"/>
            <a:chOff x="498475" y="1771650"/>
            <a:chExt cx="7129546" cy="1311454"/>
          </a:xfrm>
        </p:grpSpPr>
        <p:sp>
          <p:nvSpPr>
            <p:cNvPr id="13" name="TextBox 8"/>
            <p:cNvSpPr txBox="1">
              <a:spLocks noChangeArrowheads="1"/>
            </p:cNvSpPr>
            <p:nvPr/>
          </p:nvSpPr>
          <p:spPr bwMode="auto">
            <a:xfrm>
              <a:off x="968805" y="1795093"/>
              <a:ext cx="6409758" cy="1138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sz="3400" dirty="0" smtClean="0">
                  <a:solidFill>
                    <a:schemeClr val="bg1"/>
                  </a:solidFill>
                  <a:latin typeface="Gill Sans" charset="0"/>
                </a:rPr>
                <a:t>3. HSG for width 3 branching              programs with seed                  </a:t>
              </a:r>
              <a:r>
                <a:rPr lang="en-US" sz="3400" dirty="0">
                  <a:solidFill>
                    <a:schemeClr val="bg1"/>
                  </a:solidFill>
                  <a:latin typeface="Gill Sans" charset="0"/>
                </a:rPr>
                <a:t>. </a:t>
              </a: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498475" y="1771650"/>
              <a:ext cx="7129546" cy="131145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5" name="Picture 2" descr="\tilde{O}(\log(n/\epsilon)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9105" y="2391443"/>
              <a:ext cx="2095785" cy="502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Combinatorial Rectangles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latin typeface="Gill Sans MT" charset="0"/>
            </a:endParaRPr>
          </a:p>
        </p:txBody>
      </p:sp>
      <p:pic>
        <p:nvPicPr>
          <p:cNvPr id="12292" name="Picture 5" descr="&amp;&amp;f:[m]^n \rgta \zo, A_i \subseteq [m]\\&#10;&amp;&amp;f(x) = \bm{1}_{A_1}(x_1)\wedge\bm{1}_{A_2}(x_2)\wedge \cdots \wedge \bm{1}_{A_n}(x_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855788"/>
            <a:ext cx="68532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293" name="Straight Arrow Connector 8"/>
          <p:cNvCxnSpPr>
            <a:cxnSpLocks noChangeShapeType="1"/>
          </p:cNvCxnSpPr>
          <p:nvPr/>
        </p:nvCxnSpPr>
        <p:spPr bwMode="auto">
          <a:xfrm>
            <a:off x="5811838" y="5859463"/>
            <a:ext cx="9144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77850" y="4356100"/>
            <a:ext cx="43434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sz="2600" b="1">
                <a:solidFill>
                  <a:srgbClr val="FFFF00"/>
                </a:solidFill>
                <a:latin typeface="Gill Sans" charset="0"/>
              </a:rPr>
              <a:t>Applications</a:t>
            </a:r>
            <a:r>
              <a:rPr lang="en-US" sz="2600">
                <a:solidFill>
                  <a:schemeClr val="bg1"/>
                </a:solidFill>
                <a:latin typeface="Gill Sans" charset="0"/>
              </a:rPr>
              <a:t>:  Number theory, analysis, integration, hardness amplification</a:t>
            </a:r>
          </a:p>
        </p:txBody>
      </p:sp>
      <p:sp>
        <p:nvSpPr>
          <p:cNvPr id="12295" name="Rectangle 21"/>
          <p:cNvSpPr>
            <a:spLocks noChangeArrowheads="1"/>
          </p:cNvSpPr>
          <p:nvPr/>
        </p:nvSpPr>
        <p:spPr bwMode="auto">
          <a:xfrm>
            <a:off x="5462588" y="3068638"/>
            <a:ext cx="2514600" cy="2514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738813" y="3741738"/>
            <a:ext cx="1985962" cy="1179512"/>
            <a:chOff x="4042615" y="3561344"/>
            <a:chExt cx="1985213" cy="1179095"/>
          </a:xfrm>
        </p:grpSpPr>
        <p:sp>
          <p:nvSpPr>
            <p:cNvPr id="12298" name="Rectangle 24"/>
            <p:cNvSpPr>
              <a:spLocks noChangeArrowheads="1"/>
            </p:cNvSpPr>
            <p:nvPr/>
          </p:nvSpPr>
          <p:spPr bwMode="auto">
            <a:xfrm>
              <a:off x="4042616" y="3991135"/>
              <a:ext cx="649705" cy="749304"/>
            </a:xfrm>
            <a:prstGeom prst="rect">
              <a:avLst/>
            </a:prstGeom>
            <a:solidFill>
              <a:srgbClr val="CC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Rectangle 25"/>
            <p:cNvSpPr>
              <a:spLocks noChangeArrowheads="1"/>
            </p:cNvSpPr>
            <p:nvPr/>
          </p:nvSpPr>
          <p:spPr bwMode="auto">
            <a:xfrm>
              <a:off x="5320267" y="3991135"/>
              <a:ext cx="669535" cy="749304"/>
            </a:xfrm>
            <a:prstGeom prst="rect">
              <a:avLst/>
            </a:prstGeom>
            <a:solidFill>
              <a:srgbClr val="CC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Rectangle 26"/>
            <p:cNvSpPr>
              <a:spLocks noChangeArrowheads="1"/>
            </p:cNvSpPr>
            <p:nvPr/>
          </p:nvSpPr>
          <p:spPr bwMode="auto">
            <a:xfrm>
              <a:off x="4042615" y="3561344"/>
              <a:ext cx="649705" cy="272715"/>
            </a:xfrm>
            <a:prstGeom prst="rect">
              <a:avLst/>
            </a:prstGeom>
            <a:solidFill>
              <a:srgbClr val="CC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Rectangle 27"/>
            <p:cNvSpPr>
              <a:spLocks noChangeArrowheads="1"/>
            </p:cNvSpPr>
            <p:nvPr/>
          </p:nvSpPr>
          <p:spPr bwMode="auto">
            <a:xfrm rot="5400000">
              <a:off x="5545710" y="3351947"/>
              <a:ext cx="256675" cy="707560"/>
            </a:xfrm>
            <a:prstGeom prst="rect">
              <a:avLst/>
            </a:prstGeom>
            <a:solidFill>
              <a:srgbClr val="CC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738813" y="4171950"/>
            <a:ext cx="1947862" cy="749300"/>
          </a:xfrm>
          <a:prstGeom prst="rect">
            <a:avLst/>
          </a:prstGeom>
          <a:solidFill>
            <a:srgbClr val="CC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3308860" y="2755806"/>
            <a:ext cx="2514600" cy="2514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3585085" y="3428906"/>
            <a:ext cx="1985962" cy="1179512"/>
            <a:chOff x="4042615" y="3561344"/>
            <a:chExt cx="1985213" cy="1179095"/>
          </a:xfrm>
        </p:grpSpPr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4042616" y="3991135"/>
              <a:ext cx="649705" cy="749304"/>
            </a:xfrm>
            <a:prstGeom prst="rect">
              <a:avLst/>
            </a:prstGeom>
            <a:solidFill>
              <a:srgbClr val="CC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5320267" y="3991135"/>
              <a:ext cx="669535" cy="749304"/>
            </a:xfrm>
            <a:prstGeom prst="rect">
              <a:avLst/>
            </a:prstGeom>
            <a:solidFill>
              <a:srgbClr val="CC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4042615" y="3561344"/>
              <a:ext cx="649705" cy="272715"/>
            </a:xfrm>
            <a:prstGeom prst="rect">
              <a:avLst/>
            </a:prstGeom>
            <a:solidFill>
              <a:srgbClr val="CC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 rot="5400000">
              <a:off x="5545710" y="3351947"/>
              <a:ext cx="256675" cy="707560"/>
            </a:xfrm>
            <a:prstGeom prst="rect">
              <a:avLst/>
            </a:prstGeom>
            <a:solidFill>
              <a:srgbClr val="CC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585085" y="3859118"/>
            <a:ext cx="1947862" cy="749300"/>
          </a:xfrm>
          <a:prstGeom prst="rect">
            <a:avLst/>
          </a:prstGeom>
          <a:solidFill>
            <a:srgbClr val="CC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PRGs for Comb. Rectangles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36829"/>
            <a:ext cx="7772400" cy="81897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Small set preserving volume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3575685" y="2895187"/>
            <a:ext cx="1920642" cy="2078656"/>
            <a:chOff x="3575685" y="2895187"/>
            <a:chExt cx="1920642" cy="2078656"/>
          </a:xfrm>
        </p:grpSpPr>
        <p:sp>
          <p:nvSpPr>
            <p:cNvPr id="5" name="Oval 4"/>
            <p:cNvSpPr/>
            <p:nvPr/>
          </p:nvSpPr>
          <p:spPr bwMode="auto">
            <a:xfrm>
              <a:off x="4271963" y="4836683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630278" y="3461076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902995" y="2963767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4340543" y="2963767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4040155" y="3469496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3682018" y="3906795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040155" y="3992217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772602" y="4363441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340543" y="4351810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4486075" y="3546496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4941220" y="3203596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5270183" y="3199986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4744403" y="2895187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4941220" y="3731784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4744403" y="4028311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5359167" y="3700098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175435" y="4165471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4834189" y="4461297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3575685" y="4760482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5222007" y="4711955"/>
              <a:ext cx="137160" cy="13716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833201" y="5342598"/>
            <a:ext cx="54489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Volume of </a:t>
            </a:r>
            <a:r>
              <a:rPr lang="en-US" dirty="0" smtClean="0">
                <a:solidFill>
                  <a:srgbClr val="CC6600"/>
                </a:solidFill>
              </a:rPr>
              <a:t>rectangle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~ Fraction of </a:t>
            </a:r>
            <a:r>
              <a:rPr lang="en-US" dirty="0" smtClean="0">
                <a:solidFill>
                  <a:srgbClr val="CC6600"/>
                </a:solidFill>
              </a:rPr>
              <a:t>positive </a:t>
            </a:r>
            <a:r>
              <a:rPr lang="en-US" dirty="0" smtClean="0">
                <a:solidFill>
                  <a:schemeClr val="accent2"/>
                </a:solidFill>
              </a:rPr>
              <a:t>PRG </a:t>
            </a:r>
            <a:r>
              <a:rPr lang="en-US" dirty="0" smtClean="0">
                <a:solidFill>
                  <a:schemeClr val="bg1"/>
                </a:solidFill>
              </a:rPr>
              <a:t>points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747217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6"/>
          <p:cNvGrpSpPr>
            <a:grpSpLocks/>
          </p:cNvGrpSpPr>
          <p:nvPr/>
        </p:nvGrpSpPr>
        <p:grpSpPr bwMode="auto">
          <a:xfrm>
            <a:off x="750888" y="2168525"/>
            <a:ext cx="7599362" cy="1311275"/>
            <a:chOff x="330027" y="1771650"/>
            <a:chExt cx="7598778" cy="1311454"/>
          </a:xfrm>
        </p:grpSpPr>
        <p:sp>
          <p:nvSpPr>
            <p:cNvPr id="13323" name="TextBox 8"/>
            <p:cNvSpPr txBox="1">
              <a:spLocks noChangeArrowheads="1"/>
            </p:cNvSpPr>
            <p:nvPr/>
          </p:nvSpPr>
          <p:spPr bwMode="auto">
            <a:xfrm>
              <a:off x="330027" y="1795093"/>
              <a:ext cx="7598778" cy="1138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400">
                  <a:solidFill>
                    <a:schemeClr val="bg1"/>
                  </a:solidFill>
                  <a:latin typeface="Gill Sans" charset="0"/>
                </a:rPr>
                <a:t>Thm: PRG for comb. rectangles with     seed                  . </a:t>
              </a:r>
            </a:p>
          </p:txBody>
        </p:sp>
        <p:sp>
          <p:nvSpPr>
            <p:cNvPr id="13324" name="Rectangle 6"/>
            <p:cNvSpPr>
              <a:spLocks noChangeArrowheads="1"/>
            </p:cNvSpPr>
            <p:nvPr/>
          </p:nvSpPr>
          <p:spPr bwMode="auto">
            <a:xfrm>
              <a:off x="498475" y="1771650"/>
              <a:ext cx="7129546" cy="131145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3325" name="Picture 2" descr="\tilde{O}(\log(n/\epsilon)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8826" y="2391443"/>
              <a:ext cx="2095785" cy="502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PRGs for Combinatorial Rectangles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312738" y="3802063"/>
            <a:ext cx="8494712" cy="1962150"/>
            <a:chOff x="312738" y="4295775"/>
            <a:chExt cx="8494712" cy="1962150"/>
          </a:xfrm>
        </p:grpSpPr>
        <p:grpSp>
          <p:nvGrpSpPr>
            <p:cNvPr id="13319" name="Group 9"/>
            <p:cNvGrpSpPr>
              <a:grpSpLocks/>
            </p:cNvGrpSpPr>
            <p:nvPr/>
          </p:nvGrpSpPr>
          <p:grpSpPr bwMode="auto">
            <a:xfrm>
              <a:off x="312738" y="4295775"/>
              <a:ext cx="8494712" cy="1962150"/>
              <a:chOff x="312823" y="4632325"/>
              <a:chExt cx="8494294" cy="1962788"/>
            </a:xfrm>
          </p:grpSpPr>
          <p:sp>
            <p:nvSpPr>
              <p:cNvPr id="13321" name="Rectangle 6"/>
              <p:cNvSpPr>
                <a:spLocks noChangeArrowheads="1"/>
              </p:cNvSpPr>
              <p:nvPr/>
            </p:nvSpPr>
            <p:spPr bwMode="auto">
              <a:xfrm>
                <a:off x="312823" y="4632325"/>
                <a:ext cx="8494294" cy="1962788"/>
              </a:xfrm>
              <a:prstGeom prst="rect">
                <a:avLst/>
              </a:prstGeom>
              <a:noFill/>
              <a:ln w="254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3322" name="Picture 8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27467" y="5379817"/>
                <a:ext cx="8071499" cy="1005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332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83709" y="4500319"/>
              <a:ext cx="7332590" cy="502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85800" y="2225597"/>
            <a:ext cx="8030892" cy="1383877"/>
          </a:xfrm>
          <a:prstGeom prst="rect">
            <a:avLst/>
          </a:prstGeom>
          <a:blipFill rotWithShape="1">
            <a:blip r:embed="rId5"/>
            <a:stretch>
              <a:fillRect l="-1822" t="-5727" r="-1822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652451"/>
              </p:ext>
            </p:extLst>
          </p:nvPr>
        </p:nvGraphicFramePr>
        <p:xfrm>
          <a:off x="1343527" y="3707020"/>
          <a:ext cx="6096000" cy="2442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578"/>
                <a:gridCol w="3589422"/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600" baseline="0" dirty="0" smtClean="0">
                          <a:latin typeface="Gill Sans"/>
                        </a:rPr>
                        <a:t>Reference</a:t>
                      </a:r>
                      <a:endParaRPr lang="en-US" sz="2600" baseline="0" dirty="0">
                        <a:latin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aseline="0" dirty="0" smtClean="0">
                          <a:latin typeface="Gill Sans"/>
                        </a:rPr>
                        <a:t>Seed-length</a:t>
                      </a:r>
                      <a:endParaRPr lang="en-US" sz="2600" baseline="0" dirty="0">
                        <a:latin typeface="Gill Sans"/>
                      </a:endParaRPr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600" baseline="0" dirty="0" smtClean="0"/>
                        <a:t>EGLNV92</a:t>
                      </a:r>
                      <a:endParaRPr lang="en-US" sz="2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6"/>
                      <a:stretch>
                        <a:fillRect l="-69779" t="-111250" r="-170" b="-331250"/>
                      </a:stretch>
                    </a:blip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600" baseline="0" dirty="0" smtClean="0"/>
                        <a:t>LLSZ93</a:t>
                      </a:r>
                      <a:endParaRPr lang="en-US" sz="2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6"/>
                      <a:stretch>
                        <a:fillRect l="-69779" t="-211250" r="-170" b="-231250"/>
                      </a:stretch>
                    </a:blip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600" baseline="0" dirty="0" smtClean="0"/>
                        <a:t>ASWZ96</a:t>
                      </a:r>
                      <a:endParaRPr lang="en-US" sz="2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 rotWithShape="1">
                      <a:blip r:embed="rId6"/>
                      <a:stretch>
                        <a:fillRect l="-69779" t="-311250" r="-170" b="-131250"/>
                      </a:stretch>
                    </a:blip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algn="ctr"/>
                      <a:r>
                        <a:rPr lang="en-US" sz="2600" baseline="0" dirty="0" smtClean="0"/>
                        <a:t>Lu01</a:t>
                      </a:r>
                      <a:endParaRPr lang="en-US" sz="2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 rotWithShape="1">
                      <a:blip r:embed="rId6"/>
                      <a:stretch>
                        <a:fillRect l="-69779" t="-406173" r="-170" b="-29630"/>
                      </a:stretch>
                    </a:blip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Read-Once CNFs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68338" y="5635625"/>
            <a:ext cx="7772400" cy="601663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sz="2800" smtClean="0">
                <a:latin typeface="Gill Sans MT" charset="0"/>
              </a:rPr>
              <a:t>Each variable appears at most once</a:t>
            </a:r>
          </a:p>
        </p:txBody>
      </p:sp>
      <p:grpSp>
        <p:nvGrpSpPr>
          <p:cNvPr id="14340" name="Group 1"/>
          <p:cNvGrpSpPr>
            <a:grpSpLocks/>
          </p:cNvGrpSpPr>
          <p:nvPr/>
        </p:nvGrpSpPr>
        <p:grpSpPr bwMode="auto">
          <a:xfrm>
            <a:off x="639763" y="3344863"/>
            <a:ext cx="7991475" cy="2286000"/>
            <a:chOff x="663986" y="3586163"/>
            <a:chExt cx="7990565" cy="2285268"/>
          </a:xfrm>
        </p:grpSpPr>
        <p:grpSp>
          <p:nvGrpSpPr>
            <p:cNvPr id="14346" name="Group 66"/>
            <p:cNvGrpSpPr>
              <a:grpSpLocks/>
            </p:cNvGrpSpPr>
            <p:nvPr/>
          </p:nvGrpSpPr>
          <p:grpSpPr bwMode="auto">
            <a:xfrm>
              <a:off x="757563" y="3586163"/>
              <a:ext cx="7572425" cy="1968019"/>
              <a:chOff x="445641" y="3208289"/>
              <a:chExt cx="7572325" cy="1968205"/>
            </a:xfrm>
          </p:grpSpPr>
          <p:grpSp>
            <p:nvGrpSpPr>
              <p:cNvPr id="14350" name="Group 19"/>
              <p:cNvGrpSpPr>
                <a:grpSpLocks/>
              </p:cNvGrpSpPr>
              <p:nvPr/>
            </p:nvGrpSpPr>
            <p:grpSpPr bwMode="auto">
              <a:xfrm>
                <a:off x="3966207" y="3208289"/>
                <a:ext cx="612756" cy="591343"/>
                <a:chOff x="4278156" y="3152589"/>
                <a:chExt cx="612756" cy="591343"/>
              </a:xfrm>
            </p:grpSpPr>
            <p:pic>
              <p:nvPicPr>
                <p:cNvPr id="14374" name="Picture 14" descr="latex-image-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2937" y="3219478"/>
                  <a:ext cx="330200" cy="355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375" name="Oval 16"/>
                <p:cNvSpPr>
                  <a:spLocks noChangeArrowheads="1"/>
                </p:cNvSpPr>
                <p:nvPr/>
              </p:nvSpPr>
              <p:spPr bwMode="auto">
                <a:xfrm>
                  <a:off x="4278156" y="3152589"/>
                  <a:ext cx="612756" cy="591343"/>
                </a:xfrm>
                <a:prstGeom prst="ellips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351" name="Group 18"/>
              <p:cNvGrpSpPr>
                <a:grpSpLocks/>
              </p:cNvGrpSpPr>
              <p:nvPr/>
            </p:nvGrpSpPr>
            <p:grpSpPr bwMode="auto">
              <a:xfrm>
                <a:off x="3528130" y="4258866"/>
                <a:ext cx="612756" cy="591343"/>
                <a:chOff x="2157785" y="4073641"/>
                <a:chExt cx="612756" cy="591343"/>
              </a:xfrm>
            </p:grpSpPr>
            <p:pic>
              <p:nvPicPr>
                <p:cNvPr id="14372" name="Picture 15" descr="latex-image-1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08054" y="4198938"/>
                  <a:ext cx="330200" cy="355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373" name="Oval 17"/>
                <p:cNvSpPr>
                  <a:spLocks noChangeArrowheads="1"/>
                </p:cNvSpPr>
                <p:nvPr/>
              </p:nvSpPr>
              <p:spPr bwMode="auto">
                <a:xfrm>
                  <a:off x="2157785" y="4073641"/>
                  <a:ext cx="612756" cy="591343"/>
                </a:xfrm>
                <a:prstGeom prst="ellips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352" name="Group 20"/>
              <p:cNvGrpSpPr>
                <a:grpSpLocks/>
              </p:cNvGrpSpPr>
              <p:nvPr/>
            </p:nvGrpSpPr>
            <p:grpSpPr bwMode="auto">
              <a:xfrm>
                <a:off x="1017826" y="4258866"/>
                <a:ext cx="612756" cy="591343"/>
                <a:chOff x="2157785" y="4073641"/>
                <a:chExt cx="612756" cy="591343"/>
              </a:xfrm>
            </p:grpSpPr>
            <p:pic>
              <p:nvPicPr>
                <p:cNvPr id="14370" name="Picture 21" descr="latex-image-1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08054" y="4198938"/>
                  <a:ext cx="330200" cy="355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371" name="Oval 22"/>
                <p:cNvSpPr>
                  <a:spLocks noChangeArrowheads="1"/>
                </p:cNvSpPr>
                <p:nvPr/>
              </p:nvSpPr>
              <p:spPr bwMode="auto">
                <a:xfrm>
                  <a:off x="2157785" y="4073641"/>
                  <a:ext cx="612756" cy="591343"/>
                </a:xfrm>
                <a:prstGeom prst="ellips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353" name="Group 29"/>
              <p:cNvGrpSpPr>
                <a:grpSpLocks/>
              </p:cNvGrpSpPr>
              <p:nvPr/>
            </p:nvGrpSpPr>
            <p:grpSpPr bwMode="auto">
              <a:xfrm>
                <a:off x="7012117" y="4258866"/>
                <a:ext cx="612756" cy="591343"/>
                <a:chOff x="2157785" y="4073641"/>
                <a:chExt cx="612756" cy="591343"/>
              </a:xfrm>
            </p:grpSpPr>
            <p:pic>
              <p:nvPicPr>
                <p:cNvPr id="14368" name="Picture 30" descr="latex-image-1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08054" y="4198938"/>
                  <a:ext cx="330200" cy="355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369" name="Oval 31"/>
                <p:cNvSpPr>
                  <a:spLocks noChangeArrowheads="1"/>
                </p:cNvSpPr>
                <p:nvPr/>
              </p:nvSpPr>
              <p:spPr bwMode="auto">
                <a:xfrm>
                  <a:off x="2157785" y="4073641"/>
                  <a:ext cx="612756" cy="591343"/>
                </a:xfrm>
                <a:prstGeom prst="ellips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14354" name="Picture 32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1117" y="4522788"/>
                <a:ext cx="558800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4355" name="Straight Arrow Connector 40"/>
              <p:cNvCxnSpPr>
                <a:cxnSpLocks noChangeShapeType="1"/>
                <a:endCxn id="14371" idx="4"/>
              </p:cNvCxnSpPr>
              <p:nvPr/>
            </p:nvCxnSpPr>
            <p:spPr bwMode="auto">
              <a:xfrm flipV="1">
                <a:off x="445641" y="4850209"/>
                <a:ext cx="878563" cy="240725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6" name="Straight Arrow Connector 42"/>
              <p:cNvCxnSpPr>
                <a:cxnSpLocks noChangeShapeType="1"/>
                <a:endCxn id="14371" idx="4"/>
              </p:cNvCxnSpPr>
              <p:nvPr/>
            </p:nvCxnSpPr>
            <p:spPr bwMode="auto">
              <a:xfrm rot="5400000" flipH="1" flipV="1">
                <a:off x="1082083" y="4915654"/>
                <a:ext cx="307565" cy="176677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7" name="Straight Arrow Connector 46"/>
              <p:cNvCxnSpPr>
                <a:cxnSpLocks noChangeShapeType="1"/>
                <a:endCxn id="14371" idx="4"/>
              </p:cNvCxnSpPr>
              <p:nvPr/>
            </p:nvCxnSpPr>
            <p:spPr bwMode="auto">
              <a:xfrm rot="10800000">
                <a:off x="1324204" y="4850209"/>
                <a:ext cx="670040" cy="318704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8" name="Straight Arrow Connector 49"/>
              <p:cNvCxnSpPr>
                <a:cxnSpLocks noChangeShapeType="1"/>
              </p:cNvCxnSpPr>
              <p:nvPr/>
            </p:nvCxnSpPr>
            <p:spPr bwMode="auto">
              <a:xfrm flipV="1">
                <a:off x="2979681" y="4857790"/>
                <a:ext cx="878563" cy="240725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9" name="Straight Arrow Connector 5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616123" y="4923235"/>
                <a:ext cx="307565" cy="176677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0" name="Straight Arrow Connector 51"/>
              <p:cNvCxnSpPr>
                <a:cxnSpLocks noChangeShapeType="1"/>
              </p:cNvCxnSpPr>
              <p:nvPr/>
            </p:nvCxnSpPr>
            <p:spPr bwMode="auto">
              <a:xfrm rot="10800000">
                <a:off x="3858244" y="4857790"/>
                <a:ext cx="670040" cy="318704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1" name="Straight Arrow Connector 52"/>
              <p:cNvCxnSpPr>
                <a:cxnSpLocks noChangeShapeType="1"/>
              </p:cNvCxnSpPr>
              <p:nvPr/>
            </p:nvCxnSpPr>
            <p:spPr bwMode="auto">
              <a:xfrm flipV="1">
                <a:off x="6469363" y="4846651"/>
                <a:ext cx="878563" cy="240725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2" name="Straight Arrow Connector 53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105805" y="4912096"/>
                <a:ext cx="307565" cy="176677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3" name="Straight Arrow Connector 54"/>
              <p:cNvCxnSpPr>
                <a:cxnSpLocks noChangeShapeType="1"/>
              </p:cNvCxnSpPr>
              <p:nvPr/>
            </p:nvCxnSpPr>
            <p:spPr bwMode="auto">
              <a:xfrm rot="10800000">
                <a:off x="7347926" y="4846651"/>
                <a:ext cx="670040" cy="318704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4" name="Straight Arrow Connector 55"/>
              <p:cNvCxnSpPr>
                <a:cxnSpLocks noChangeShapeType="1"/>
                <a:endCxn id="14375" idx="4"/>
              </p:cNvCxnSpPr>
              <p:nvPr/>
            </p:nvCxnSpPr>
            <p:spPr bwMode="auto">
              <a:xfrm flipV="1">
                <a:off x="1444760" y="3799632"/>
                <a:ext cx="2827825" cy="485672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5" name="Straight Arrow Connector 57"/>
              <p:cNvCxnSpPr>
                <a:cxnSpLocks noChangeShapeType="1"/>
                <a:stCxn id="14373" idx="0"/>
                <a:endCxn id="14375" idx="4"/>
              </p:cNvCxnSpPr>
              <p:nvPr/>
            </p:nvCxnSpPr>
            <p:spPr bwMode="auto">
              <a:xfrm rot="5400000" flipH="1" flipV="1">
                <a:off x="3823929" y="3810211"/>
                <a:ext cx="459234" cy="438077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6" name="Straight Arrow Connector 60"/>
              <p:cNvCxnSpPr>
                <a:cxnSpLocks noChangeShapeType="1"/>
                <a:endCxn id="14375" idx="4"/>
              </p:cNvCxnSpPr>
              <p:nvPr/>
            </p:nvCxnSpPr>
            <p:spPr bwMode="auto">
              <a:xfrm rot="10800000">
                <a:off x="4272585" y="3799633"/>
                <a:ext cx="529202" cy="444669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7" name="Straight Arrow Connector 63"/>
              <p:cNvCxnSpPr>
                <a:cxnSpLocks noChangeShapeType="1"/>
                <a:stCxn id="14369" idx="0"/>
                <a:endCxn id="14375" idx="4"/>
              </p:cNvCxnSpPr>
              <p:nvPr/>
            </p:nvCxnSpPr>
            <p:spPr bwMode="auto">
              <a:xfrm rot="16200000" flipV="1">
                <a:off x="5565923" y="2506294"/>
                <a:ext cx="459234" cy="3045910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14347" name="Picture 7" descr="\bar{x}_1\;x_3\,\cdots x_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986" y="5531907"/>
              <a:ext cx="1920240" cy="32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8" name="Picture 9" descr="\bar{x}_2\;x_5\,\cdots x_{2w}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4907" y="5507726"/>
              <a:ext cx="2061058" cy="32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9" name="Picture 11" descr="x_7\;x_9\cdots x_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4447" y="5551391"/>
              <a:ext cx="2030104" cy="32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85800" y="1948861"/>
            <a:ext cx="8030892" cy="1383877"/>
          </a:xfrm>
          <a:prstGeom prst="rect">
            <a:avLst/>
          </a:prstGeom>
          <a:blipFill rotWithShape="1">
            <a:blip r:embed="rId9"/>
            <a:stretch>
              <a:fillRect l="-1822" t="-5727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grpSp>
        <p:nvGrpSpPr>
          <p:cNvPr id="42" name="Group 6"/>
          <p:cNvGrpSpPr>
            <a:grpSpLocks/>
          </p:cNvGrpSpPr>
          <p:nvPr/>
        </p:nvGrpSpPr>
        <p:grpSpPr bwMode="auto">
          <a:xfrm>
            <a:off x="746125" y="1887538"/>
            <a:ext cx="7599363" cy="1311275"/>
            <a:chOff x="330027" y="1771650"/>
            <a:chExt cx="7598778" cy="1311454"/>
          </a:xfrm>
        </p:grpSpPr>
        <p:sp>
          <p:nvSpPr>
            <p:cNvPr id="14343" name="TextBox 8"/>
            <p:cNvSpPr txBox="1">
              <a:spLocks noChangeArrowheads="1"/>
            </p:cNvSpPr>
            <p:nvPr/>
          </p:nvSpPr>
          <p:spPr bwMode="auto">
            <a:xfrm>
              <a:off x="330027" y="1795093"/>
              <a:ext cx="7598778" cy="1138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400" dirty="0" err="1">
                  <a:solidFill>
                    <a:schemeClr val="bg1"/>
                  </a:solidFill>
                  <a:latin typeface="Gill Sans" charset="0"/>
                </a:rPr>
                <a:t>Thm</a:t>
              </a:r>
              <a:r>
                <a:rPr lang="en-US" sz="3400" dirty="0">
                  <a:solidFill>
                    <a:schemeClr val="bg1"/>
                  </a:solidFill>
                  <a:latin typeface="Gill Sans" charset="0"/>
                </a:rPr>
                <a:t>: PRG for read-once CNFs with     seed                  . </a:t>
              </a:r>
            </a:p>
          </p:txBody>
        </p:sp>
        <p:sp>
          <p:nvSpPr>
            <p:cNvPr id="14344" name="Rectangle 6"/>
            <p:cNvSpPr>
              <a:spLocks noChangeArrowheads="1"/>
            </p:cNvSpPr>
            <p:nvPr/>
          </p:nvSpPr>
          <p:spPr bwMode="auto">
            <a:xfrm>
              <a:off x="498475" y="1771650"/>
              <a:ext cx="7129546" cy="131145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4345" name="Picture 2" descr="\tilde{O}(\log(n/\epsilon))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8826" y="2391443"/>
              <a:ext cx="2095785" cy="502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This Talk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68338" y="5635625"/>
            <a:ext cx="7772400" cy="601663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sz="2800" dirty="0" smtClean="0">
                <a:latin typeface="Gill Sans MT" charset="0"/>
              </a:rPr>
              <a:t>Comb. Rectangles similar but different</a:t>
            </a:r>
          </a:p>
        </p:txBody>
      </p:sp>
      <p:grpSp>
        <p:nvGrpSpPr>
          <p:cNvPr id="15364" name="Group 1"/>
          <p:cNvGrpSpPr>
            <a:grpSpLocks/>
          </p:cNvGrpSpPr>
          <p:nvPr/>
        </p:nvGrpSpPr>
        <p:grpSpPr bwMode="auto">
          <a:xfrm>
            <a:off x="639763" y="3357563"/>
            <a:ext cx="7991475" cy="2286000"/>
            <a:chOff x="663986" y="3586163"/>
            <a:chExt cx="7990565" cy="2285268"/>
          </a:xfrm>
        </p:grpSpPr>
        <p:grpSp>
          <p:nvGrpSpPr>
            <p:cNvPr id="15369" name="Group 66"/>
            <p:cNvGrpSpPr>
              <a:grpSpLocks/>
            </p:cNvGrpSpPr>
            <p:nvPr/>
          </p:nvGrpSpPr>
          <p:grpSpPr bwMode="auto">
            <a:xfrm>
              <a:off x="757563" y="3586163"/>
              <a:ext cx="7572425" cy="1968019"/>
              <a:chOff x="445641" y="3208289"/>
              <a:chExt cx="7572325" cy="1968205"/>
            </a:xfrm>
          </p:grpSpPr>
          <p:grpSp>
            <p:nvGrpSpPr>
              <p:cNvPr id="15373" name="Group 19"/>
              <p:cNvGrpSpPr>
                <a:grpSpLocks/>
              </p:cNvGrpSpPr>
              <p:nvPr/>
            </p:nvGrpSpPr>
            <p:grpSpPr bwMode="auto">
              <a:xfrm>
                <a:off x="3966207" y="3208289"/>
                <a:ext cx="612756" cy="591343"/>
                <a:chOff x="4278156" y="3152589"/>
                <a:chExt cx="612756" cy="591343"/>
              </a:xfrm>
            </p:grpSpPr>
            <p:pic>
              <p:nvPicPr>
                <p:cNvPr id="15397" name="Picture 14" descr="latex-image-1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2937" y="3219478"/>
                  <a:ext cx="330200" cy="355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5398" name="Oval 16"/>
                <p:cNvSpPr>
                  <a:spLocks noChangeArrowheads="1"/>
                </p:cNvSpPr>
                <p:nvPr/>
              </p:nvSpPr>
              <p:spPr bwMode="auto">
                <a:xfrm>
                  <a:off x="4278156" y="3152589"/>
                  <a:ext cx="612756" cy="591343"/>
                </a:xfrm>
                <a:prstGeom prst="ellips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374" name="Group 18"/>
              <p:cNvGrpSpPr>
                <a:grpSpLocks/>
              </p:cNvGrpSpPr>
              <p:nvPr/>
            </p:nvGrpSpPr>
            <p:grpSpPr bwMode="auto">
              <a:xfrm>
                <a:off x="3528130" y="4258866"/>
                <a:ext cx="612756" cy="591343"/>
                <a:chOff x="2157785" y="4073641"/>
                <a:chExt cx="612756" cy="591343"/>
              </a:xfrm>
            </p:grpSpPr>
            <p:pic>
              <p:nvPicPr>
                <p:cNvPr id="15395" name="Picture 15" descr="latex-image-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08054" y="4198938"/>
                  <a:ext cx="330200" cy="355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5396" name="Oval 17"/>
                <p:cNvSpPr>
                  <a:spLocks noChangeArrowheads="1"/>
                </p:cNvSpPr>
                <p:nvPr/>
              </p:nvSpPr>
              <p:spPr bwMode="auto">
                <a:xfrm>
                  <a:off x="2157785" y="4073641"/>
                  <a:ext cx="612756" cy="591343"/>
                </a:xfrm>
                <a:prstGeom prst="ellips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375" name="Group 20"/>
              <p:cNvGrpSpPr>
                <a:grpSpLocks/>
              </p:cNvGrpSpPr>
              <p:nvPr/>
            </p:nvGrpSpPr>
            <p:grpSpPr bwMode="auto">
              <a:xfrm>
                <a:off x="1017826" y="4258866"/>
                <a:ext cx="612756" cy="591343"/>
                <a:chOff x="2157785" y="4073641"/>
                <a:chExt cx="612756" cy="591343"/>
              </a:xfrm>
            </p:grpSpPr>
            <p:pic>
              <p:nvPicPr>
                <p:cNvPr id="15393" name="Picture 21" descr="latex-image-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08054" y="4198938"/>
                  <a:ext cx="330200" cy="355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5394" name="Oval 22"/>
                <p:cNvSpPr>
                  <a:spLocks noChangeArrowheads="1"/>
                </p:cNvSpPr>
                <p:nvPr/>
              </p:nvSpPr>
              <p:spPr bwMode="auto">
                <a:xfrm>
                  <a:off x="2157785" y="4073641"/>
                  <a:ext cx="612756" cy="591343"/>
                </a:xfrm>
                <a:prstGeom prst="ellips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376" name="Group 29"/>
              <p:cNvGrpSpPr>
                <a:grpSpLocks/>
              </p:cNvGrpSpPr>
              <p:nvPr/>
            </p:nvGrpSpPr>
            <p:grpSpPr bwMode="auto">
              <a:xfrm>
                <a:off x="7012117" y="4258866"/>
                <a:ext cx="612756" cy="591343"/>
                <a:chOff x="2157785" y="4073641"/>
                <a:chExt cx="612756" cy="591343"/>
              </a:xfrm>
            </p:grpSpPr>
            <p:pic>
              <p:nvPicPr>
                <p:cNvPr id="15391" name="Picture 30" descr="latex-image-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08054" y="4198938"/>
                  <a:ext cx="330200" cy="355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5392" name="Oval 31"/>
                <p:cNvSpPr>
                  <a:spLocks noChangeArrowheads="1"/>
                </p:cNvSpPr>
                <p:nvPr/>
              </p:nvSpPr>
              <p:spPr bwMode="auto">
                <a:xfrm>
                  <a:off x="2157785" y="4073641"/>
                  <a:ext cx="612756" cy="591343"/>
                </a:xfrm>
                <a:prstGeom prst="ellips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15377" name="Picture 32" descr="latex-image-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1117" y="4522788"/>
                <a:ext cx="558800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5378" name="Straight Arrow Connector 40"/>
              <p:cNvCxnSpPr>
                <a:cxnSpLocks noChangeShapeType="1"/>
                <a:endCxn id="15394" idx="4"/>
              </p:cNvCxnSpPr>
              <p:nvPr/>
            </p:nvCxnSpPr>
            <p:spPr bwMode="auto">
              <a:xfrm flipV="1">
                <a:off x="445641" y="4850209"/>
                <a:ext cx="878563" cy="240725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379" name="Straight Arrow Connector 42"/>
              <p:cNvCxnSpPr>
                <a:cxnSpLocks noChangeShapeType="1"/>
                <a:endCxn id="15394" idx="4"/>
              </p:cNvCxnSpPr>
              <p:nvPr/>
            </p:nvCxnSpPr>
            <p:spPr bwMode="auto">
              <a:xfrm rot="5400000" flipH="1" flipV="1">
                <a:off x="1082083" y="4915654"/>
                <a:ext cx="307565" cy="176677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380" name="Straight Arrow Connector 46"/>
              <p:cNvCxnSpPr>
                <a:cxnSpLocks noChangeShapeType="1"/>
                <a:endCxn id="15394" idx="4"/>
              </p:cNvCxnSpPr>
              <p:nvPr/>
            </p:nvCxnSpPr>
            <p:spPr bwMode="auto">
              <a:xfrm rot="10800000">
                <a:off x="1324204" y="4850209"/>
                <a:ext cx="670040" cy="318704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381" name="Straight Arrow Connector 49"/>
              <p:cNvCxnSpPr>
                <a:cxnSpLocks noChangeShapeType="1"/>
              </p:cNvCxnSpPr>
              <p:nvPr/>
            </p:nvCxnSpPr>
            <p:spPr bwMode="auto">
              <a:xfrm flipV="1">
                <a:off x="2979681" y="4857790"/>
                <a:ext cx="878563" cy="240725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382" name="Straight Arrow Connector 5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616123" y="4923235"/>
                <a:ext cx="307565" cy="176677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383" name="Straight Arrow Connector 51"/>
              <p:cNvCxnSpPr>
                <a:cxnSpLocks noChangeShapeType="1"/>
              </p:cNvCxnSpPr>
              <p:nvPr/>
            </p:nvCxnSpPr>
            <p:spPr bwMode="auto">
              <a:xfrm rot="10800000">
                <a:off x="3858244" y="4857790"/>
                <a:ext cx="670040" cy="318704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384" name="Straight Arrow Connector 52"/>
              <p:cNvCxnSpPr>
                <a:cxnSpLocks noChangeShapeType="1"/>
              </p:cNvCxnSpPr>
              <p:nvPr/>
            </p:nvCxnSpPr>
            <p:spPr bwMode="auto">
              <a:xfrm flipV="1">
                <a:off x="6469363" y="4846651"/>
                <a:ext cx="878563" cy="240725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385" name="Straight Arrow Connector 53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105805" y="4912096"/>
                <a:ext cx="307565" cy="176677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386" name="Straight Arrow Connector 54"/>
              <p:cNvCxnSpPr>
                <a:cxnSpLocks noChangeShapeType="1"/>
              </p:cNvCxnSpPr>
              <p:nvPr/>
            </p:nvCxnSpPr>
            <p:spPr bwMode="auto">
              <a:xfrm rot="10800000">
                <a:off x="7347926" y="4846651"/>
                <a:ext cx="670040" cy="318704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387" name="Straight Arrow Connector 55"/>
              <p:cNvCxnSpPr>
                <a:cxnSpLocks noChangeShapeType="1"/>
                <a:endCxn id="15398" idx="4"/>
              </p:cNvCxnSpPr>
              <p:nvPr/>
            </p:nvCxnSpPr>
            <p:spPr bwMode="auto">
              <a:xfrm flipV="1">
                <a:off x="1444760" y="3799632"/>
                <a:ext cx="2827825" cy="485672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388" name="Straight Arrow Connector 57"/>
              <p:cNvCxnSpPr>
                <a:cxnSpLocks noChangeShapeType="1"/>
                <a:stCxn id="15396" idx="0"/>
                <a:endCxn id="15398" idx="4"/>
              </p:cNvCxnSpPr>
              <p:nvPr/>
            </p:nvCxnSpPr>
            <p:spPr bwMode="auto">
              <a:xfrm rot="5400000" flipH="1" flipV="1">
                <a:off x="3823929" y="3810211"/>
                <a:ext cx="459234" cy="438077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389" name="Straight Arrow Connector 60"/>
              <p:cNvCxnSpPr>
                <a:cxnSpLocks noChangeShapeType="1"/>
                <a:endCxn id="15398" idx="4"/>
              </p:cNvCxnSpPr>
              <p:nvPr/>
            </p:nvCxnSpPr>
            <p:spPr bwMode="auto">
              <a:xfrm rot="10800000">
                <a:off x="4272585" y="3799633"/>
                <a:ext cx="529202" cy="444669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390" name="Straight Arrow Connector 63"/>
              <p:cNvCxnSpPr>
                <a:cxnSpLocks noChangeShapeType="1"/>
                <a:stCxn id="15392" idx="0"/>
                <a:endCxn id="15398" idx="4"/>
              </p:cNvCxnSpPr>
              <p:nvPr/>
            </p:nvCxnSpPr>
            <p:spPr bwMode="auto">
              <a:xfrm rot="16200000" flipV="1">
                <a:off x="5565923" y="2506294"/>
                <a:ext cx="459234" cy="3045910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15370" name="Picture 7" descr="\bar{x}_1\;x_3\,\cdots x_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986" y="5531907"/>
              <a:ext cx="1920240" cy="32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1" name="Picture 9" descr="\bar{x}_2\;x_5\,\cdots x_{2w}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4907" y="5507726"/>
              <a:ext cx="2061058" cy="32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2" name="Picture 11" descr="x_7\;x_9\cdots x_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4447" y="5551391"/>
              <a:ext cx="2030104" cy="32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65" name="Group 6"/>
          <p:cNvGrpSpPr>
            <a:grpSpLocks/>
          </p:cNvGrpSpPr>
          <p:nvPr/>
        </p:nvGrpSpPr>
        <p:grpSpPr bwMode="auto">
          <a:xfrm>
            <a:off x="746125" y="1887538"/>
            <a:ext cx="7599363" cy="1311275"/>
            <a:chOff x="330027" y="1771650"/>
            <a:chExt cx="7598778" cy="1311454"/>
          </a:xfrm>
        </p:grpSpPr>
        <p:sp>
          <p:nvSpPr>
            <p:cNvPr id="15366" name="TextBox 8"/>
            <p:cNvSpPr txBox="1">
              <a:spLocks noChangeArrowheads="1"/>
            </p:cNvSpPr>
            <p:nvPr/>
          </p:nvSpPr>
          <p:spPr bwMode="auto">
            <a:xfrm>
              <a:off x="330027" y="1795093"/>
              <a:ext cx="7598778" cy="1138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400">
                  <a:solidFill>
                    <a:schemeClr val="bg1"/>
                  </a:solidFill>
                  <a:latin typeface="Gill Sans" charset="0"/>
                </a:rPr>
                <a:t>Thm: PRG for read-once CNFs with     seed                  . </a:t>
              </a:r>
            </a:p>
          </p:txBody>
        </p:sp>
        <p:sp>
          <p:nvSpPr>
            <p:cNvPr id="15367" name="Rectangle 6"/>
            <p:cNvSpPr>
              <a:spLocks noChangeArrowheads="1"/>
            </p:cNvSpPr>
            <p:nvPr/>
          </p:nvSpPr>
          <p:spPr bwMode="auto">
            <a:xfrm>
              <a:off x="498475" y="1771650"/>
              <a:ext cx="7129546" cy="131145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5368" name="Picture 2" descr="\tilde{O}(\log(n/\epsilon))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8826" y="2391443"/>
              <a:ext cx="2095785" cy="502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Outline</a:t>
            </a:r>
          </a:p>
        </p:txBody>
      </p:sp>
      <p:sp>
        <p:nvSpPr>
          <p:cNvPr id="16387" name="TextBox 6"/>
          <p:cNvSpPr txBox="1">
            <a:spLocks noChangeArrowheads="1"/>
          </p:cNvSpPr>
          <p:nvPr/>
        </p:nvSpPr>
        <p:spPr bwMode="auto">
          <a:xfrm>
            <a:off x="1352550" y="2071688"/>
            <a:ext cx="6418263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>
              <a:buFont typeface="Times New Roman" charset="0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Main generator: mild (pseudo)random restrictions.</a:t>
            </a:r>
          </a:p>
          <a:p>
            <a:pPr algn="l" eaLnBrk="1" hangingPunct="1">
              <a:buFont typeface="Times New Roman" charset="0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algn="l" eaLnBrk="1" hangingPunct="1">
              <a:buFont typeface="Times New Roman" charset="0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Interlude: Small-bias spaces, Tribes</a:t>
            </a:r>
            <a:endParaRPr lang="en-US" dirty="0">
              <a:solidFill>
                <a:schemeClr val="bg1"/>
              </a:solidFill>
            </a:endParaRPr>
          </a:p>
          <a:p>
            <a:pPr algn="l" eaLnBrk="1" hangingPunct="1">
              <a:buFont typeface="Times New Roman" charset="0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algn="l" eaLnBrk="1" hangingPunct="1">
              <a:buFont typeface="Times New Roman" charset="0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Analysis: variance dampening, </a:t>
            </a:r>
            <a:r>
              <a:rPr lang="en-US" dirty="0">
                <a:solidFill>
                  <a:schemeClr val="bg1"/>
                </a:solidFill>
              </a:rPr>
              <a:t>approximating symmetric functions.</a:t>
            </a:r>
          </a:p>
          <a:p>
            <a:pPr algn="l" eaLnBrk="1" hangingPunct="1">
              <a:buFont typeface="Times New Roman" charset="0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>
            <a:spLocks noChangeArrowheads="1"/>
          </p:cNvSpPr>
          <p:nvPr/>
        </p:nvSpPr>
        <p:spPr bwMode="auto">
          <a:xfrm>
            <a:off x="217488" y="2235200"/>
            <a:ext cx="979487" cy="234950"/>
          </a:xfrm>
          <a:prstGeom prst="rightArrow">
            <a:avLst>
              <a:gd name="adj1" fmla="val 50000"/>
              <a:gd name="adj2" fmla="val 50143"/>
            </a:avLst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Cloud Callout 9"/>
          <p:cNvSpPr/>
          <p:nvPr/>
        </p:nvSpPr>
        <p:spPr bwMode="auto">
          <a:xfrm>
            <a:off x="4656138" y="5198238"/>
            <a:ext cx="4067175" cy="1177925"/>
          </a:xfrm>
          <a:prstGeom prst="cloudCallout">
            <a:avLst>
              <a:gd name="adj1" fmla="val -23831"/>
              <a:gd name="adj2" fmla="val -60281"/>
            </a:avLst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en-US" dirty="0"/>
              <a:t>The “real” stuff happens here.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Random Restrictions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5800" y="2081213"/>
            <a:ext cx="7772400" cy="811212"/>
          </a:xfrm>
        </p:spPr>
        <p:txBody>
          <a:bodyPr/>
          <a:lstStyle/>
          <a:p>
            <a:r>
              <a:rPr lang="en-US" smtClean="0">
                <a:latin typeface="Gill Sans MT" charset="0"/>
              </a:rPr>
              <a:t>Switching lemma – Ajt83, FSS84, Has86</a:t>
            </a:r>
          </a:p>
        </p:txBody>
      </p:sp>
      <p:grpSp>
        <p:nvGrpSpPr>
          <p:cNvPr id="17412" name="Group 19"/>
          <p:cNvGrpSpPr>
            <a:grpSpLocks/>
          </p:cNvGrpSpPr>
          <p:nvPr/>
        </p:nvGrpSpPr>
        <p:grpSpPr bwMode="auto">
          <a:xfrm>
            <a:off x="4149725" y="2760663"/>
            <a:ext cx="612775" cy="590550"/>
            <a:chOff x="4278156" y="3152589"/>
            <a:chExt cx="612756" cy="591343"/>
          </a:xfrm>
        </p:grpSpPr>
        <p:pic>
          <p:nvPicPr>
            <p:cNvPr id="17461" name="Picture 14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2937" y="3219478"/>
              <a:ext cx="3302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62" name="Oval 16"/>
            <p:cNvSpPr>
              <a:spLocks noChangeArrowheads="1"/>
            </p:cNvSpPr>
            <p:nvPr/>
          </p:nvSpPr>
          <p:spPr bwMode="auto">
            <a:xfrm>
              <a:off x="4278156" y="3152589"/>
              <a:ext cx="612756" cy="591343"/>
            </a:xfrm>
            <a:prstGeom prst="ellips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13" name="Group 29"/>
          <p:cNvGrpSpPr>
            <a:grpSpLocks/>
          </p:cNvGrpSpPr>
          <p:nvPr/>
        </p:nvGrpSpPr>
        <p:grpSpPr bwMode="auto">
          <a:xfrm>
            <a:off x="7196138" y="3810000"/>
            <a:ext cx="612775" cy="592138"/>
            <a:chOff x="2157785" y="4073641"/>
            <a:chExt cx="612756" cy="591343"/>
          </a:xfrm>
        </p:grpSpPr>
        <p:pic>
          <p:nvPicPr>
            <p:cNvPr id="17459" name="Picture 30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8054" y="4198938"/>
              <a:ext cx="3302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60" name="Oval 31"/>
            <p:cNvSpPr>
              <a:spLocks noChangeArrowheads="1"/>
            </p:cNvSpPr>
            <p:nvPr/>
          </p:nvSpPr>
          <p:spPr bwMode="auto">
            <a:xfrm>
              <a:off x="2157785" y="4073641"/>
              <a:ext cx="612756" cy="591343"/>
            </a:xfrm>
            <a:prstGeom prst="ellips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7414" name="Straight Arrow Connector 52"/>
          <p:cNvCxnSpPr>
            <a:cxnSpLocks noChangeShapeType="1"/>
          </p:cNvCxnSpPr>
          <p:nvPr/>
        </p:nvCxnSpPr>
        <p:spPr bwMode="auto">
          <a:xfrm flipV="1">
            <a:off x="6653213" y="4398963"/>
            <a:ext cx="877887" cy="23971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5" name="Straight Arrow Connector 53"/>
          <p:cNvCxnSpPr>
            <a:cxnSpLocks noChangeShapeType="1"/>
          </p:cNvCxnSpPr>
          <p:nvPr/>
        </p:nvCxnSpPr>
        <p:spPr bwMode="auto">
          <a:xfrm rot="5400000" flipH="1" flipV="1">
            <a:off x="7289800" y="4464051"/>
            <a:ext cx="306387" cy="17621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6" name="Straight Arrow Connector 54"/>
          <p:cNvCxnSpPr>
            <a:cxnSpLocks noChangeShapeType="1"/>
          </p:cNvCxnSpPr>
          <p:nvPr/>
        </p:nvCxnSpPr>
        <p:spPr bwMode="auto">
          <a:xfrm rot="10800000">
            <a:off x="7531100" y="4398963"/>
            <a:ext cx="669925" cy="3175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628650" y="3351212"/>
            <a:ext cx="3827463" cy="1370013"/>
            <a:chOff x="628840" y="3351524"/>
            <a:chExt cx="3826995" cy="1369150"/>
          </a:xfrm>
        </p:grpSpPr>
        <p:grpSp>
          <p:nvGrpSpPr>
            <p:cNvPr id="17452" name="Group 20"/>
            <p:cNvGrpSpPr>
              <a:grpSpLocks/>
            </p:cNvGrpSpPr>
            <p:nvPr/>
          </p:nvGrpSpPr>
          <p:grpSpPr bwMode="auto">
            <a:xfrm>
              <a:off x="1201033" y="3810713"/>
              <a:ext cx="612764" cy="591287"/>
              <a:chOff x="2157785" y="4073641"/>
              <a:chExt cx="612756" cy="591343"/>
            </a:xfrm>
          </p:grpSpPr>
          <p:pic>
            <p:nvPicPr>
              <p:cNvPr id="17457" name="Picture 21" descr="latex-image-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8054" y="4198938"/>
                <a:ext cx="330200" cy="355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458" name="Oval 22"/>
              <p:cNvSpPr>
                <a:spLocks noChangeArrowheads="1"/>
              </p:cNvSpPr>
              <p:nvPr/>
            </p:nvSpPr>
            <p:spPr bwMode="auto">
              <a:xfrm>
                <a:off x="2157785" y="4073641"/>
                <a:ext cx="612756" cy="591343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7453" name="Straight Arrow Connector 40"/>
            <p:cNvCxnSpPr>
              <a:cxnSpLocks noChangeShapeType="1"/>
              <a:endCxn id="17458" idx="4"/>
            </p:cNvCxnSpPr>
            <p:nvPr/>
          </p:nvCxnSpPr>
          <p:spPr bwMode="auto">
            <a:xfrm flipV="1">
              <a:off x="628840" y="4402000"/>
              <a:ext cx="878575" cy="240702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54" name="Straight Arrow Connector 42"/>
            <p:cNvCxnSpPr>
              <a:cxnSpLocks noChangeShapeType="1"/>
              <a:endCxn id="17458" idx="4"/>
            </p:cNvCxnSpPr>
            <p:nvPr/>
          </p:nvCxnSpPr>
          <p:spPr bwMode="auto">
            <a:xfrm flipV="1">
              <a:off x="1287899" y="4402000"/>
              <a:ext cx="219516" cy="248282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55" name="Straight Arrow Connector 46"/>
            <p:cNvCxnSpPr>
              <a:cxnSpLocks noChangeShapeType="1"/>
              <a:endCxn id="17458" idx="4"/>
            </p:cNvCxnSpPr>
            <p:nvPr/>
          </p:nvCxnSpPr>
          <p:spPr bwMode="auto">
            <a:xfrm rot="10800000">
              <a:off x="1507416" y="4402000"/>
              <a:ext cx="670049" cy="318674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56" name="Straight Arrow Connector 55"/>
            <p:cNvCxnSpPr>
              <a:cxnSpLocks noChangeShapeType="1"/>
              <a:endCxn id="17462" idx="4"/>
            </p:cNvCxnSpPr>
            <p:nvPr/>
          </p:nvCxnSpPr>
          <p:spPr bwMode="auto">
            <a:xfrm flipV="1">
              <a:off x="1627973" y="3351525"/>
              <a:ext cx="2827862" cy="485626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3162300" y="3351213"/>
            <a:ext cx="2770188" cy="1376362"/>
            <a:chOff x="3162913" y="3351526"/>
            <a:chExt cx="2770273" cy="1376728"/>
          </a:xfrm>
        </p:grpSpPr>
        <p:pic>
          <p:nvPicPr>
            <p:cNvPr id="17442" name="Picture 32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4379" y="4074610"/>
              <a:ext cx="558807" cy="63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443" name="Group 61"/>
            <p:cNvGrpSpPr>
              <a:grpSpLocks/>
            </p:cNvGrpSpPr>
            <p:nvPr/>
          </p:nvGrpSpPr>
          <p:grpSpPr bwMode="auto">
            <a:xfrm>
              <a:off x="3162913" y="3351526"/>
              <a:ext cx="1822133" cy="1376728"/>
              <a:chOff x="3162913" y="3351526"/>
              <a:chExt cx="1822133" cy="1376728"/>
            </a:xfrm>
          </p:grpSpPr>
          <p:grpSp>
            <p:nvGrpSpPr>
              <p:cNvPr id="17444" name="Group 18"/>
              <p:cNvGrpSpPr>
                <a:grpSpLocks/>
              </p:cNvGrpSpPr>
              <p:nvPr/>
            </p:nvGrpSpPr>
            <p:grpSpPr bwMode="auto">
              <a:xfrm>
                <a:off x="3711370" y="3810713"/>
                <a:ext cx="612764" cy="591287"/>
                <a:chOff x="2157785" y="4073641"/>
                <a:chExt cx="612756" cy="591343"/>
              </a:xfrm>
            </p:grpSpPr>
            <p:pic>
              <p:nvPicPr>
                <p:cNvPr id="17450" name="Picture 15" descr="latex-image-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08054" y="4198938"/>
                  <a:ext cx="330200" cy="355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451" name="Oval 17"/>
                <p:cNvSpPr>
                  <a:spLocks noChangeArrowheads="1"/>
                </p:cNvSpPr>
                <p:nvPr/>
              </p:nvSpPr>
              <p:spPr bwMode="auto">
                <a:xfrm>
                  <a:off x="2157785" y="4073641"/>
                  <a:ext cx="612756" cy="591343"/>
                </a:xfrm>
                <a:prstGeom prst="ellips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17445" name="Straight Arrow Connector 49"/>
              <p:cNvCxnSpPr>
                <a:cxnSpLocks noChangeShapeType="1"/>
              </p:cNvCxnSpPr>
              <p:nvPr/>
            </p:nvCxnSpPr>
            <p:spPr bwMode="auto">
              <a:xfrm flipV="1">
                <a:off x="3162913" y="4409580"/>
                <a:ext cx="878575" cy="240702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46" name="Straight Arrow Connector 50"/>
              <p:cNvCxnSpPr>
                <a:cxnSpLocks noChangeShapeType="1"/>
              </p:cNvCxnSpPr>
              <p:nvPr/>
            </p:nvCxnSpPr>
            <p:spPr bwMode="auto">
              <a:xfrm flipV="1">
                <a:off x="3861643" y="4409581"/>
                <a:ext cx="179844" cy="233121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47" name="Straight Arrow Connector 51"/>
              <p:cNvCxnSpPr>
                <a:cxnSpLocks noChangeShapeType="1"/>
              </p:cNvCxnSpPr>
              <p:nvPr/>
            </p:nvCxnSpPr>
            <p:spPr bwMode="auto">
              <a:xfrm rot="10800000">
                <a:off x="4041488" y="4409580"/>
                <a:ext cx="670049" cy="318674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48" name="Straight Arrow Connector 57"/>
              <p:cNvCxnSpPr>
                <a:cxnSpLocks noChangeShapeType="1"/>
                <a:stCxn id="17451" idx="0"/>
                <a:endCxn id="17462" idx="4"/>
              </p:cNvCxnSpPr>
              <p:nvPr/>
            </p:nvCxnSpPr>
            <p:spPr bwMode="auto">
              <a:xfrm rot="5400000" flipH="1" flipV="1">
                <a:off x="4007198" y="3362080"/>
                <a:ext cx="459191" cy="438083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449" name="Straight Arrow Connector 60"/>
              <p:cNvCxnSpPr>
                <a:cxnSpLocks noChangeShapeType="1"/>
                <a:endCxn id="17462" idx="4"/>
              </p:cNvCxnSpPr>
              <p:nvPr/>
            </p:nvCxnSpPr>
            <p:spPr bwMode="auto">
              <a:xfrm rot="10800000">
                <a:off x="4455837" y="3351526"/>
                <a:ext cx="529209" cy="444628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cxnSp>
        <p:nvCxnSpPr>
          <p:cNvPr id="17419" name="Straight Arrow Connector 63"/>
          <p:cNvCxnSpPr>
            <a:cxnSpLocks noChangeShapeType="1"/>
            <a:stCxn id="17460" idx="0"/>
            <a:endCxn id="17462" idx="4"/>
          </p:cNvCxnSpPr>
          <p:nvPr/>
        </p:nvCxnSpPr>
        <p:spPr bwMode="auto">
          <a:xfrm rot="16200000" flipV="1">
            <a:off x="5749925" y="2057401"/>
            <a:ext cx="458787" cy="304641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807150" y="5155564"/>
            <a:ext cx="7530733" cy="2112702"/>
          </a:xfrm>
          <a:prstGeom prst="rect">
            <a:avLst/>
          </a:prstGeom>
          <a:blipFill rotWithShape="1">
            <a:blip r:embed="rId5"/>
            <a:stretch>
              <a:fillRect l="-1456" t="-2890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7421" name="TextBox 35"/>
          <p:cNvSpPr txBox="1">
            <a:spLocks noChangeArrowheads="1"/>
          </p:cNvSpPr>
          <p:nvPr/>
        </p:nvSpPr>
        <p:spPr bwMode="auto">
          <a:xfrm>
            <a:off x="352425" y="4522788"/>
            <a:ext cx="4222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4800">
                <a:solidFill>
                  <a:srgbClr val="FFFF00"/>
                </a:solidFill>
              </a:rPr>
              <a:t>*</a:t>
            </a:r>
          </a:p>
        </p:txBody>
      </p:sp>
      <p:sp>
        <p:nvSpPr>
          <p:cNvPr id="17422" name="TextBox 37"/>
          <p:cNvSpPr txBox="1">
            <a:spLocks noChangeArrowheads="1"/>
          </p:cNvSpPr>
          <p:nvPr/>
        </p:nvSpPr>
        <p:spPr bwMode="auto">
          <a:xfrm>
            <a:off x="4449763" y="4535488"/>
            <a:ext cx="4238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4800">
                <a:solidFill>
                  <a:srgbClr val="FFFF00"/>
                </a:solidFill>
              </a:rPr>
              <a:t>*</a:t>
            </a:r>
          </a:p>
        </p:txBody>
      </p:sp>
      <p:sp>
        <p:nvSpPr>
          <p:cNvPr id="17423" name="TextBox 42"/>
          <p:cNvSpPr txBox="1">
            <a:spLocks noChangeArrowheads="1"/>
          </p:cNvSpPr>
          <p:nvPr/>
        </p:nvSpPr>
        <p:spPr bwMode="auto">
          <a:xfrm>
            <a:off x="7059613" y="4535488"/>
            <a:ext cx="4238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4800">
                <a:solidFill>
                  <a:srgbClr val="FFFF00"/>
                </a:solidFill>
              </a:rPr>
              <a:t>*</a:t>
            </a:r>
          </a:p>
        </p:txBody>
      </p:sp>
      <p:pic>
        <p:nvPicPr>
          <p:cNvPr id="17425" name="Picture 32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100" y="4800600"/>
            <a:ext cx="365125" cy="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6" name="Picture 3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63" y="4800600"/>
            <a:ext cx="366712" cy="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7" name="Picture 3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4800600"/>
            <a:ext cx="366713" cy="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1066800" y="4519613"/>
            <a:ext cx="7362825" cy="646112"/>
            <a:chOff x="1059310" y="4535424"/>
            <a:chExt cx="7362527" cy="646331"/>
          </a:xfrm>
        </p:grpSpPr>
        <p:sp>
          <p:nvSpPr>
            <p:cNvPr id="17430" name="TextBox 49"/>
            <p:cNvSpPr txBox="1">
              <a:spLocks noChangeArrowheads="1"/>
            </p:cNvSpPr>
            <p:nvPr/>
          </p:nvSpPr>
          <p:spPr bwMode="auto">
            <a:xfrm>
              <a:off x="1059310" y="4535424"/>
              <a:ext cx="44114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17431" name="TextBox 50"/>
            <p:cNvSpPr txBox="1">
              <a:spLocks noChangeArrowheads="1"/>
            </p:cNvSpPr>
            <p:nvPr/>
          </p:nvSpPr>
          <p:spPr bwMode="auto">
            <a:xfrm>
              <a:off x="3636956" y="4535424"/>
              <a:ext cx="44114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17432" name="TextBox 51"/>
            <p:cNvSpPr txBox="1">
              <a:spLocks noChangeArrowheads="1"/>
            </p:cNvSpPr>
            <p:nvPr/>
          </p:nvSpPr>
          <p:spPr bwMode="auto">
            <a:xfrm>
              <a:off x="2942339" y="4535424"/>
              <a:ext cx="44114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7433" name="TextBox 52"/>
            <p:cNvSpPr txBox="1">
              <a:spLocks noChangeArrowheads="1"/>
            </p:cNvSpPr>
            <p:nvPr/>
          </p:nvSpPr>
          <p:spPr bwMode="auto">
            <a:xfrm>
              <a:off x="1956890" y="4535424"/>
              <a:ext cx="44114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7434" name="TextBox 53"/>
            <p:cNvSpPr txBox="1">
              <a:spLocks noChangeArrowheads="1"/>
            </p:cNvSpPr>
            <p:nvPr/>
          </p:nvSpPr>
          <p:spPr bwMode="auto">
            <a:xfrm>
              <a:off x="6432068" y="4535424"/>
              <a:ext cx="44114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7435" name="TextBox 54"/>
            <p:cNvSpPr txBox="1">
              <a:spLocks noChangeArrowheads="1"/>
            </p:cNvSpPr>
            <p:nvPr/>
          </p:nvSpPr>
          <p:spPr bwMode="auto">
            <a:xfrm>
              <a:off x="7980691" y="4535424"/>
              <a:ext cx="44114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FFFF00"/>
                  </a:solidFill>
                </a:rPr>
                <a:t>0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44526" y="4665467"/>
            <a:ext cx="4740520" cy="500240"/>
            <a:chOff x="244526" y="4677499"/>
            <a:chExt cx="4740520" cy="500240"/>
          </a:xfrm>
          <a:solidFill>
            <a:schemeClr val="tx1"/>
          </a:solidFill>
          <a:effectLst/>
        </p:grpSpPr>
        <p:sp>
          <p:nvSpPr>
            <p:cNvPr id="65" name="Rectangle 64"/>
            <p:cNvSpPr/>
            <p:nvPr/>
          </p:nvSpPr>
          <p:spPr bwMode="auto">
            <a:xfrm>
              <a:off x="2771490" y="4677500"/>
              <a:ext cx="2213556" cy="500239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44526" y="4677499"/>
              <a:ext cx="2213556" cy="500239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1068388" y="4535488"/>
            <a:ext cx="7335728" cy="830262"/>
            <a:chOff x="1068127" y="4535424"/>
            <a:chExt cx="7335262" cy="830997"/>
          </a:xfrm>
        </p:grpSpPr>
        <p:sp>
          <p:nvSpPr>
            <p:cNvPr id="17440" name="TextBox 41"/>
            <p:cNvSpPr txBox="1">
              <a:spLocks noChangeArrowheads="1"/>
            </p:cNvSpPr>
            <p:nvPr/>
          </p:nvSpPr>
          <p:spPr bwMode="auto">
            <a:xfrm>
              <a:off x="6440885" y="4535424"/>
              <a:ext cx="42351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4800" dirty="0">
                  <a:solidFill>
                    <a:srgbClr val="FFFF00"/>
                  </a:solidFill>
                </a:rPr>
                <a:t>*</a:t>
              </a:r>
            </a:p>
          </p:txBody>
        </p:sp>
        <p:sp>
          <p:nvSpPr>
            <p:cNvPr id="17436" name="TextBox 36"/>
            <p:cNvSpPr txBox="1">
              <a:spLocks noChangeArrowheads="1"/>
            </p:cNvSpPr>
            <p:nvPr/>
          </p:nvSpPr>
          <p:spPr bwMode="auto">
            <a:xfrm>
              <a:off x="1068127" y="4535424"/>
              <a:ext cx="42351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4800">
                  <a:solidFill>
                    <a:srgbClr val="FFFF00"/>
                  </a:solidFill>
                </a:rPr>
                <a:t>*</a:t>
              </a:r>
            </a:p>
          </p:txBody>
        </p:sp>
        <p:sp>
          <p:nvSpPr>
            <p:cNvPr id="17437" name="TextBox 38"/>
            <p:cNvSpPr txBox="1">
              <a:spLocks noChangeArrowheads="1"/>
            </p:cNvSpPr>
            <p:nvPr/>
          </p:nvSpPr>
          <p:spPr bwMode="auto">
            <a:xfrm>
              <a:off x="3645773" y="4535424"/>
              <a:ext cx="42351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4800">
                  <a:solidFill>
                    <a:srgbClr val="FFFF00"/>
                  </a:solidFill>
                </a:rPr>
                <a:t>*</a:t>
              </a:r>
            </a:p>
          </p:txBody>
        </p:sp>
        <p:sp>
          <p:nvSpPr>
            <p:cNvPr id="17438" name="TextBox 39"/>
            <p:cNvSpPr txBox="1">
              <a:spLocks noChangeArrowheads="1"/>
            </p:cNvSpPr>
            <p:nvPr/>
          </p:nvSpPr>
          <p:spPr bwMode="auto">
            <a:xfrm>
              <a:off x="2951156" y="4535424"/>
              <a:ext cx="42351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4800">
                  <a:solidFill>
                    <a:srgbClr val="FFFF00"/>
                  </a:solidFill>
                </a:rPr>
                <a:t>*</a:t>
              </a:r>
            </a:p>
          </p:txBody>
        </p:sp>
        <p:sp>
          <p:nvSpPr>
            <p:cNvPr id="17439" name="TextBox 40"/>
            <p:cNvSpPr txBox="1">
              <a:spLocks noChangeArrowheads="1"/>
            </p:cNvSpPr>
            <p:nvPr/>
          </p:nvSpPr>
          <p:spPr bwMode="auto">
            <a:xfrm>
              <a:off x="1965707" y="4535424"/>
              <a:ext cx="42351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4800">
                  <a:solidFill>
                    <a:srgbClr val="FFFF00"/>
                  </a:solidFill>
                </a:rPr>
                <a:t>*</a:t>
              </a:r>
            </a:p>
          </p:txBody>
        </p:sp>
        <p:sp>
          <p:nvSpPr>
            <p:cNvPr id="17441" name="TextBox 43"/>
            <p:cNvSpPr txBox="1">
              <a:spLocks noChangeArrowheads="1"/>
            </p:cNvSpPr>
            <p:nvPr/>
          </p:nvSpPr>
          <p:spPr bwMode="auto">
            <a:xfrm>
              <a:off x="7999138" y="4535424"/>
              <a:ext cx="404251" cy="770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4400" dirty="0">
                  <a:solidFill>
                    <a:srgbClr val="FFFF00"/>
                  </a:solidFill>
                </a:rPr>
                <a:t>*</a:t>
              </a:r>
            </a:p>
          </p:txBody>
        </p:sp>
      </p:grp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807150" y="5155564"/>
            <a:ext cx="7530733" cy="2112702"/>
          </a:xfrm>
          <a:prstGeom prst="rect">
            <a:avLst/>
          </a:prstGeom>
          <a:blipFill rotWithShape="1">
            <a:blip r:embed="rId2"/>
            <a:stretch>
              <a:fillRect l="-1456" t="-2890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57" name="Content Placeholder 2"/>
          <p:cNvSpPr txBox="1">
            <a:spLocks/>
          </p:cNvSpPr>
          <p:nvPr/>
        </p:nvSpPr>
        <p:spPr bwMode="auto">
          <a:xfrm>
            <a:off x="815975" y="5154613"/>
            <a:ext cx="753110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chemeClr val="bg1"/>
                </a:solidFill>
                <a:latin typeface="Gill Sans MT" charset="0"/>
              </a:rPr>
              <a:t>Problem: No strong </a:t>
            </a:r>
            <a:r>
              <a:rPr lang="en-US" dirty="0" err="1">
                <a:solidFill>
                  <a:schemeClr val="bg1"/>
                </a:solidFill>
                <a:latin typeface="Gill Sans MT" charset="0"/>
              </a:rPr>
              <a:t>derandomized</a:t>
            </a:r>
            <a:r>
              <a:rPr lang="en-US" dirty="0">
                <a:solidFill>
                  <a:schemeClr val="bg1"/>
                </a:solidFill>
                <a:latin typeface="Gill Sans MT" charset="0"/>
              </a:rPr>
              <a:t> switching lemmas.</a:t>
            </a: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PRGs from Random Restrictions</a:t>
            </a:r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>
          <a:xfrm>
            <a:off x="685800" y="2081213"/>
            <a:ext cx="7772400" cy="811212"/>
          </a:xfrm>
        </p:spPr>
        <p:txBody>
          <a:bodyPr/>
          <a:lstStyle/>
          <a:p>
            <a:r>
              <a:rPr lang="en-US" smtClean="0">
                <a:latin typeface="Gill Sans MT" charset="0"/>
              </a:rPr>
              <a:t>AW85: Use “pseudorandom restrictions”.</a:t>
            </a:r>
          </a:p>
        </p:txBody>
      </p:sp>
      <p:grpSp>
        <p:nvGrpSpPr>
          <p:cNvPr id="18437" name="Group 19"/>
          <p:cNvGrpSpPr>
            <a:grpSpLocks/>
          </p:cNvGrpSpPr>
          <p:nvPr/>
        </p:nvGrpSpPr>
        <p:grpSpPr bwMode="auto">
          <a:xfrm>
            <a:off x="4149725" y="2760663"/>
            <a:ext cx="612775" cy="590550"/>
            <a:chOff x="4278156" y="3152589"/>
            <a:chExt cx="612756" cy="591343"/>
          </a:xfrm>
        </p:grpSpPr>
        <p:pic>
          <p:nvPicPr>
            <p:cNvPr id="18478" name="Picture 14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2937" y="3219478"/>
              <a:ext cx="3302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79" name="Oval 16"/>
            <p:cNvSpPr>
              <a:spLocks noChangeArrowheads="1"/>
            </p:cNvSpPr>
            <p:nvPr/>
          </p:nvSpPr>
          <p:spPr bwMode="auto">
            <a:xfrm>
              <a:off x="4278156" y="3152589"/>
              <a:ext cx="612756" cy="591343"/>
            </a:xfrm>
            <a:prstGeom prst="ellips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38" name="Group 29"/>
          <p:cNvGrpSpPr>
            <a:grpSpLocks/>
          </p:cNvGrpSpPr>
          <p:nvPr/>
        </p:nvGrpSpPr>
        <p:grpSpPr bwMode="auto">
          <a:xfrm>
            <a:off x="7196138" y="3810000"/>
            <a:ext cx="612775" cy="592138"/>
            <a:chOff x="2157785" y="4073641"/>
            <a:chExt cx="612756" cy="591343"/>
          </a:xfrm>
        </p:grpSpPr>
        <p:pic>
          <p:nvPicPr>
            <p:cNvPr id="18476" name="Picture 30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8054" y="4198938"/>
              <a:ext cx="3302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77" name="Oval 31"/>
            <p:cNvSpPr>
              <a:spLocks noChangeArrowheads="1"/>
            </p:cNvSpPr>
            <p:nvPr/>
          </p:nvSpPr>
          <p:spPr bwMode="auto">
            <a:xfrm>
              <a:off x="2157785" y="4073641"/>
              <a:ext cx="612756" cy="591343"/>
            </a:xfrm>
            <a:prstGeom prst="ellips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8439" name="Straight Arrow Connector 52"/>
          <p:cNvCxnSpPr>
            <a:cxnSpLocks noChangeShapeType="1"/>
          </p:cNvCxnSpPr>
          <p:nvPr/>
        </p:nvCxnSpPr>
        <p:spPr bwMode="auto">
          <a:xfrm flipV="1">
            <a:off x="6653213" y="4398963"/>
            <a:ext cx="877887" cy="23971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0" name="Straight Arrow Connector 53"/>
          <p:cNvCxnSpPr>
            <a:cxnSpLocks noChangeShapeType="1"/>
          </p:cNvCxnSpPr>
          <p:nvPr/>
        </p:nvCxnSpPr>
        <p:spPr bwMode="auto">
          <a:xfrm rot="5400000" flipH="1" flipV="1">
            <a:off x="7289800" y="4464051"/>
            <a:ext cx="306387" cy="17621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1" name="Straight Arrow Connector 54"/>
          <p:cNvCxnSpPr>
            <a:cxnSpLocks noChangeShapeType="1"/>
          </p:cNvCxnSpPr>
          <p:nvPr/>
        </p:nvCxnSpPr>
        <p:spPr bwMode="auto">
          <a:xfrm rot="10800000">
            <a:off x="7531100" y="4398963"/>
            <a:ext cx="669925" cy="3175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8442" name="Group 60"/>
          <p:cNvGrpSpPr>
            <a:grpSpLocks/>
          </p:cNvGrpSpPr>
          <p:nvPr/>
        </p:nvGrpSpPr>
        <p:grpSpPr bwMode="auto">
          <a:xfrm>
            <a:off x="628650" y="3351213"/>
            <a:ext cx="3827463" cy="1370012"/>
            <a:chOff x="628840" y="3351525"/>
            <a:chExt cx="3826995" cy="1369149"/>
          </a:xfrm>
        </p:grpSpPr>
        <p:grpSp>
          <p:nvGrpSpPr>
            <p:cNvPr id="18469" name="Group 20"/>
            <p:cNvGrpSpPr>
              <a:grpSpLocks/>
            </p:cNvGrpSpPr>
            <p:nvPr/>
          </p:nvGrpSpPr>
          <p:grpSpPr bwMode="auto">
            <a:xfrm>
              <a:off x="1201033" y="3810713"/>
              <a:ext cx="612764" cy="591287"/>
              <a:chOff x="2157785" y="4073641"/>
              <a:chExt cx="612756" cy="591343"/>
            </a:xfrm>
          </p:grpSpPr>
          <p:pic>
            <p:nvPicPr>
              <p:cNvPr id="18474" name="Picture 21" descr="latex-image-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8054" y="4198938"/>
                <a:ext cx="330200" cy="355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475" name="Oval 22"/>
              <p:cNvSpPr>
                <a:spLocks noChangeArrowheads="1"/>
              </p:cNvSpPr>
              <p:nvPr/>
            </p:nvSpPr>
            <p:spPr bwMode="auto">
              <a:xfrm>
                <a:off x="2157785" y="4073641"/>
                <a:ext cx="612756" cy="591343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8470" name="Straight Arrow Connector 40"/>
            <p:cNvCxnSpPr>
              <a:cxnSpLocks noChangeShapeType="1"/>
              <a:endCxn id="18475" idx="4"/>
            </p:cNvCxnSpPr>
            <p:nvPr/>
          </p:nvCxnSpPr>
          <p:spPr bwMode="auto">
            <a:xfrm flipV="1">
              <a:off x="628840" y="4402000"/>
              <a:ext cx="878575" cy="240702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1" name="Straight Arrow Connector 42"/>
            <p:cNvCxnSpPr>
              <a:cxnSpLocks noChangeShapeType="1"/>
              <a:endCxn id="18475" idx="4"/>
            </p:cNvCxnSpPr>
            <p:nvPr/>
          </p:nvCxnSpPr>
          <p:spPr bwMode="auto">
            <a:xfrm flipV="1">
              <a:off x="1287899" y="4402000"/>
              <a:ext cx="219516" cy="248282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2" name="Straight Arrow Connector 46"/>
            <p:cNvCxnSpPr>
              <a:cxnSpLocks noChangeShapeType="1"/>
              <a:endCxn id="18475" idx="4"/>
            </p:cNvCxnSpPr>
            <p:nvPr/>
          </p:nvCxnSpPr>
          <p:spPr bwMode="auto">
            <a:xfrm rot="10800000">
              <a:off x="1507416" y="4402000"/>
              <a:ext cx="670049" cy="318674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73" name="Straight Arrow Connector 55"/>
            <p:cNvCxnSpPr>
              <a:cxnSpLocks noChangeShapeType="1"/>
              <a:endCxn id="18479" idx="4"/>
            </p:cNvCxnSpPr>
            <p:nvPr/>
          </p:nvCxnSpPr>
          <p:spPr bwMode="auto">
            <a:xfrm flipV="1">
              <a:off x="1627973" y="3351525"/>
              <a:ext cx="2827862" cy="485626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443" name="Group 62"/>
          <p:cNvGrpSpPr>
            <a:grpSpLocks/>
          </p:cNvGrpSpPr>
          <p:nvPr/>
        </p:nvGrpSpPr>
        <p:grpSpPr bwMode="auto">
          <a:xfrm>
            <a:off x="3162300" y="3351213"/>
            <a:ext cx="2770188" cy="1376362"/>
            <a:chOff x="3162913" y="3351526"/>
            <a:chExt cx="2770273" cy="1376728"/>
          </a:xfrm>
        </p:grpSpPr>
        <p:pic>
          <p:nvPicPr>
            <p:cNvPr id="18459" name="Picture 32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4379" y="4074610"/>
              <a:ext cx="558807" cy="63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460" name="Group 61"/>
            <p:cNvGrpSpPr>
              <a:grpSpLocks/>
            </p:cNvGrpSpPr>
            <p:nvPr/>
          </p:nvGrpSpPr>
          <p:grpSpPr bwMode="auto">
            <a:xfrm>
              <a:off x="3162913" y="3351526"/>
              <a:ext cx="1822133" cy="1376728"/>
              <a:chOff x="3162913" y="3351526"/>
              <a:chExt cx="1822133" cy="1376728"/>
            </a:xfrm>
          </p:grpSpPr>
          <p:grpSp>
            <p:nvGrpSpPr>
              <p:cNvPr id="18461" name="Group 18"/>
              <p:cNvGrpSpPr>
                <a:grpSpLocks/>
              </p:cNvGrpSpPr>
              <p:nvPr/>
            </p:nvGrpSpPr>
            <p:grpSpPr bwMode="auto">
              <a:xfrm>
                <a:off x="3711370" y="3810713"/>
                <a:ext cx="612764" cy="591287"/>
                <a:chOff x="2157785" y="4073641"/>
                <a:chExt cx="612756" cy="591343"/>
              </a:xfrm>
            </p:grpSpPr>
            <p:pic>
              <p:nvPicPr>
                <p:cNvPr id="18467" name="Picture 15" descr="latex-image-1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08054" y="4198938"/>
                  <a:ext cx="330200" cy="355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468" name="Oval 17"/>
                <p:cNvSpPr>
                  <a:spLocks noChangeArrowheads="1"/>
                </p:cNvSpPr>
                <p:nvPr/>
              </p:nvSpPr>
              <p:spPr bwMode="auto">
                <a:xfrm>
                  <a:off x="2157785" y="4073641"/>
                  <a:ext cx="612756" cy="591343"/>
                </a:xfrm>
                <a:prstGeom prst="ellips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18462" name="Straight Arrow Connector 49"/>
              <p:cNvCxnSpPr>
                <a:cxnSpLocks noChangeShapeType="1"/>
              </p:cNvCxnSpPr>
              <p:nvPr/>
            </p:nvCxnSpPr>
            <p:spPr bwMode="auto">
              <a:xfrm flipV="1">
                <a:off x="3162913" y="4409580"/>
                <a:ext cx="878575" cy="240702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463" name="Straight Arrow Connector 50"/>
              <p:cNvCxnSpPr>
                <a:cxnSpLocks noChangeShapeType="1"/>
              </p:cNvCxnSpPr>
              <p:nvPr/>
            </p:nvCxnSpPr>
            <p:spPr bwMode="auto">
              <a:xfrm flipV="1">
                <a:off x="3861643" y="4409581"/>
                <a:ext cx="179844" cy="233121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464" name="Straight Arrow Connector 51"/>
              <p:cNvCxnSpPr>
                <a:cxnSpLocks noChangeShapeType="1"/>
              </p:cNvCxnSpPr>
              <p:nvPr/>
            </p:nvCxnSpPr>
            <p:spPr bwMode="auto">
              <a:xfrm rot="10800000">
                <a:off x="4041488" y="4409580"/>
                <a:ext cx="670049" cy="318674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465" name="Straight Arrow Connector 57"/>
              <p:cNvCxnSpPr>
                <a:cxnSpLocks noChangeShapeType="1"/>
                <a:stCxn id="18468" idx="0"/>
                <a:endCxn id="18479" idx="4"/>
              </p:cNvCxnSpPr>
              <p:nvPr/>
            </p:nvCxnSpPr>
            <p:spPr bwMode="auto">
              <a:xfrm rot="5400000" flipH="1" flipV="1">
                <a:off x="4007198" y="3362080"/>
                <a:ext cx="459191" cy="438083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466" name="Straight Arrow Connector 60"/>
              <p:cNvCxnSpPr>
                <a:cxnSpLocks noChangeShapeType="1"/>
                <a:endCxn id="18479" idx="4"/>
              </p:cNvCxnSpPr>
              <p:nvPr/>
            </p:nvCxnSpPr>
            <p:spPr bwMode="auto">
              <a:xfrm rot="10800000">
                <a:off x="4455837" y="3351526"/>
                <a:ext cx="529209" cy="444628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cxnSp>
        <p:nvCxnSpPr>
          <p:cNvPr id="18444" name="Straight Arrow Connector 63"/>
          <p:cNvCxnSpPr>
            <a:cxnSpLocks noChangeShapeType="1"/>
            <a:stCxn id="18477" idx="0"/>
            <a:endCxn id="18479" idx="4"/>
          </p:cNvCxnSpPr>
          <p:nvPr/>
        </p:nvCxnSpPr>
        <p:spPr bwMode="auto">
          <a:xfrm rot="16200000" flipV="1">
            <a:off x="5749925" y="2057401"/>
            <a:ext cx="458787" cy="304641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6" name="TextBox 35"/>
          <p:cNvSpPr txBox="1">
            <a:spLocks noChangeArrowheads="1"/>
          </p:cNvSpPr>
          <p:nvPr/>
        </p:nvSpPr>
        <p:spPr bwMode="auto">
          <a:xfrm>
            <a:off x="352425" y="4522788"/>
            <a:ext cx="4222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4800">
                <a:solidFill>
                  <a:srgbClr val="FFFF00"/>
                </a:solidFill>
              </a:rPr>
              <a:t>*</a:t>
            </a:r>
          </a:p>
        </p:txBody>
      </p:sp>
      <p:sp>
        <p:nvSpPr>
          <p:cNvPr id="18447" name="TextBox 37"/>
          <p:cNvSpPr txBox="1">
            <a:spLocks noChangeArrowheads="1"/>
          </p:cNvSpPr>
          <p:nvPr/>
        </p:nvSpPr>
        <p:spPr bwMode="auto">
          <a:xfrm>
            <a:off x="4449763" y="4535488"/>
            <a:ext cx="4238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4800">
                <a:solidFill>
                  <a:srgbClr val="FFFF00"/>
                </a:solidFill>
              </a:rPr>
              <a:t>*</a:t>
            </a:r>
          </a:p>
        </p:txBody>
      </p:sp>
      <p:sp>
        <p:nvSpPr>
          <p:cNvPr id="18448" name="TextBox 42"/>
          <p:cNvSpPr txBox="1">
            <a:spLocks noChangeArrowheads="1"/>
          </p:cNvSpPr>
          <p:nvPr/>
        </p:nvSpPr>
        <p:spPr bwMode="auto">
          <a:xfrm>
            <a:off x="7059613" y="4535488"/>
            <a:ext cx="4238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4800">
                <a:solidFill>
                  <a:srgbClr val="FFFF00"/>
                </a:solidFill>
              </a:rPr>
              <a:t>*</a:t>
            </a:r>
          </a:p>
        </p:txBody>
      </p:sp>
      <p:grpSp>
        <p:nvGrpSpPr>
          <p:cNvPr id="18449" name="Group 47"/>
          <p:cNvGrpSpPr>
            <a:grpSpLocks/>
          </p:cNvGrpSpPr>
          <p:nvPr/>
        </p:nvGrpSpPr>
        <p:grpSpPr bwMode="auto">
          <a:xfrm>
            <a:off x="1068388" y="4535488"/>
            <a:ext cx="7345362" cy="830262"/>
            <a:chOff x="1068127" y="4535424"/>
            <a:chExt cx="7344895" cy="830997"/>
          </a:xfrm>
        </p:grpSpPr>
        <p:sp>
          <p:nvSpPr>
            <p:cNvPr id="18453" name="TextBox 36"/>
            <p:cNvSpPr txBox="1">
              <a:spLocks noChangeArrowheads="1"/>
            </p:cNvSpPr>
            <p:nvPr/>
          </p:nvSpPr>
          <p:spPr bwMode="auto">
            <a:xfrm>
              <a:off x="1068127" y="4535424"/>
              <a:ext cx="42351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4800">
                  <a:solidFill>
                    <a:srgbClr val="FFFF00"/>
                  </a:solidFill>
                </a:rPr>
                <a:t>*</a:t>
              </a:r>
            </a:p>
          </p:txBody>
        </p:sp>
        <p:sp>
          <p:nvSpPr>
            <p:cNvPr id="18454" name="TextBox 38"/>
            <p:cNvSpPr txBox="1">
              <a:spLocks noChangeArrowheads="1"/>
            </p:cNvSpPr>
            <p:nvPr/>
          </p:nvSpPr>
          <p:spPr bwMode="auto">
            <a:xfrm>
              <a:off x="3645773" y="4535424"/>
              <a:ext cx="42351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4800">
                  <a:solidFill>
                    <a:srgbClr val="FFFF00"/>
                  </a:solidFill>
                </a:rPr>
                <a:t>*</a:t>
              </a:r>
            </a:p>
          </p:txBody>
        </p:sp>
        <p:sp>
          <p:nvSpPr>
            <p:cNvPr id="18455" name="TextBox 39"/>
            <p:cNvSpPr txBox="1">
              <a:spLocks noChangeArrowheads="1"/>
            </p:cNvSpPr>
            <p:nvPr/>
          </p:nvSpPr>
          <p:spPr bwMode="auto">
            <a:xfrm>
              <a:off x="2951156" y="4535424"/>
              <a:ext cx="42351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4800">
                  <a:solidFill>
                    <a:srgbClr val="FFFF00"/>
                  </a:solidFill>
                </a:rPr>
                <a:t>*</a:t>
              </a:r>
            </a:p>
          </p:txBody>
        </p:sp>
        <p:sp>
          <p:nvSpPr>
            <p:cNvPr id="18456" name="TextBox 40"/>
            <p:cNvSpPr txBox="1">
              <a:spLocks noChangeArrowheads="1"/>
            </p:cNvSpPr>
            <p:nvPr/>
          </p:nvSpPr>
          <p:spPr bwMode="auto">
            <a:xfrm>
              <a:off x="1965707" y="4535424"/>
              <a:ext cx="42351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4800">
                  <a:solidFill>
                    <a:srgbClr val="FFFF00"/>
                  </a:solidFill>
                </a:rPr>
                <a:t>*</a:t>
              </a:r>
            </a:p>
          </p:txBody>
        </p:sp>
        <p:sp>
          <p:nvSpPr>
            <p:cNvPr id="18457" name="TextBox 41"/>
            <p:cNvSpPr txBox="1">
              <a:spLocks noChangeArrowheads="1"/>
            </p:cNvSpPr>
            <p:nvPr/>
          </p:nvSpPr>
          <p:spPr bwMode="auto">
            <a:xfrm>
              <a:off x="6440885" y="4535424"/>
              <a:ext cx="42351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4800">
                  <a:solidFill>
                    <a:srgbClr val="FFFF00"/>
                  </a:solidFill>
                </a:rPr>
                <a:t>*</a:t>
              </a:r>
            </a:p>
          </p:txBody>
        </p:sp>
        <p:sp>
          <p:nvSpPr>
            <p:cNvPr id="18458" name="TextBox 43"/>
            <p:cNvSpPr txBox="1">
              <a:spLocks noChangeArrowheads="1"/>
            </p:cNvSpPr>
            <p:nvPr/>
          </p:nvSpPr>
          <p:spPr bwMode="auto">
            <a:xfrm>
              <a:off x="7989508" y="4535424"/>
              <a:ext cx="42351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4800">
                  <a:solidFill>
                    <a:srgbClr val="FFFF00"/>
                  </a:solidFill>
                </a:rPr>
                <a:t>*</a:t>
              </a:r>
            </a:p>
          </p:txBody>
        </p:sp>
      </p:grpSp>
      <p:pic>
        <p:nvPicPr>
          <p:cNvPr id="18450" name="Picture 32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100" y="4800600"/>
            <a:ext cx="365125" cy="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1" name="Picture 3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63" y="4800600"/>
            <a:ext cx="366712" cy="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2" name="Picture 3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4800600"/>
            <a:ext cx="366713" cy="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Can we generate random bits?</a:t>
            </a:r>
          </a:p>
        </p:txBody>
      </p:sp>
      <p:pic>
        <p:nvPicPr>
          <p:cNvPr id="3075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0" y="2170113"/>
            <a:ext cx="5230813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84" y="5064492"/>
            <a:ext cx="1394849" cy="1097280"/>
          </a:xfrm>
          <a:prstGeom prst="ellipse">
            <a:avLst/>
          </a:prstGeom>
          <a:effectLst>
            <a:softEdge rad="112500"/>
          </a:effectLst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/>
          <p:cNvGrpSpPr>
            <a:grpSpLocks/>
          </p:cNvGrpSpPr>
          <p:nvPr/>
        </p:nvGrpSpPr>
        <p:grpSpPr bwMode="auto">
          <a:xfrm>
            <a:off x="1565275" y="4384675"/>
            <a:ext cx="6848475" cy="660400"/>
            <a:chOff x="1564800" y="4384302"/>
            <a:chExt cx="6849502" cy="660762"/>
          </a:xfrm>
        </p:grpSpPr>
        <p:sp>
          <p:nvSpPr>
            <p:cNvPr id="19495" name="TextBox 81"/>
            <p:cNvSpPr txBox="1">
              <a:spLocks noChangeArrowheads="1"/>
            </p:cNvSpPr>
            <p:nvPr/>
          </p:nvSpPr>
          <p:spPr bwMode="auto">
            <a:xfrm>
              <a:off x="3950231" y="4396645"/>
              <a:ext cx="97975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FFFF00"/>
                  </a:solidFill>
                </a:rPr>
                <a:t>* * *</a:t>
              </a:r>
            </a:p>
          </p:txBody>
        </p:sp>
        <p:sp>
          <p:nvSpPr>
            <p:cNvPr id="19496" name="TextBox 87"/>
            <p:cNvSpPr txBox="1">
              <a:spLocks noChangeArrowheads="1"/>
            </p:cNvSpPr>
            <p:nvPr/>
          </p:nvSpPr>
          <p:spPr bwMode="auto">
            <a:xfrm>
              <a:off x="7434547" y="4398733"/>
              <a:ext cx="97975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FFFF00"/>
                  </a:solidFill>
                </a:rPr>
                <a:t>* * *</a:t>
              </a:r>
            </a:p>
          </p:txBody>
        </p:sp>
        <p:sp>
          <p:nvSpPr>
            <p:cNvPr id="19497" name="TextBox 105"/>
            <p:cNvSpPr txBox="1">
              <a:spLocks noChangeArrowheads="1"/>
            </p:cNvSpPr>
            <p:nvPr/>
          </p:nvSpPr>
          <p:spPr bwMode="auto">
            <a:xfrm>
              <a:off x="1564800" y="4384302"/>
              <a:ext cx="97975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FFFF00"/>
                  </a:solidFill>
                </a:rPr>
                <a:t>* * *</a:t>
              </a:r>
            </a:p>
          </p:txBody>
        </p:sp>
      </p:grpSp>
      <p:grpSp>
        <p:nvGrpSpPr>
          <p:cNvPr id="111" name="Group 110"/>
          <p:cNvGrpSpPr>
            <a:grpSpLocks/>
          </p:cNvGrpSpPr>
          <p:nvPr/>
        </p:nvGrpSpPr>
        <p:grpSpPr bwMode="auto">
          <a:xfrm>
            <a:off x="1565275" y="4324350"/>
            <a:ext cx="6853238" cy="536575"/>
            <a:chOff x="1564482" y="4323760"/>
            <a:chExt cx="6854312" cy="537651"/>
          </a:xfrm>
        </p:grpSpPr>
        <p:grpSp>
          <p:nvGrpSpPr>
            <p:cNvPr id="19486" name="Group 82"/>
            <p:cNvGrpSpPr>
              <a:grpSpLocks/>
            </p:cNvGrpSpPr>
            <p:nvPr/>
          </p:nvGrpSpPr>
          <p:grpSpPr bwMode="auto">
            <a:xfrm>
              <a:off x="3949913" y="4336103"/>
              <a:ext cx="984565" cy="523220"/>
              <a:chOff x="1279787" y="4346541"/>
              <a:chExt cx="984565" cy="523220"/>
            </a:xfrm>
          </p:grpSpPr>
          <p:sp>
            <p:nvSpPr>
              <p:cNvPr id="19493" name="TextBox 83"/>
              <p:cNvSpPr txBox="1">
                <a:spLocks noChangeArrowheads="1"/>
              </p:cNvSpPr>
              <p:nvPr/>
            </p:nvSpPr>
            <p:spPr bwMode="auto">
              <a:xfrm>
                <a:off x="1279787" y="4346541"/>
                <a:ext cx="98456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chemeClr val="bg1"/>
                    </a:solidFill>
                  </a:rPr>
                  <a:t>0 0 1</a:t>
                </a:r>
              </a:p>
            </p:txBody>
          </p:sp>
          <p:cxnSp>
            <p:nvCxnSpPr>
              <p:cNvPr id="19494" name="Straight Connector 84"/>
              <p:cNvCxnSpPr>
                <a:cxnSpLocks noChangeShapeType="1"/>
              </p:cNvCxnSpPr>
              <p:nvPr/>
            </p:nvCxnSpPr>
            <p:spPr bwMode="auto">
              <a:xfrm>
                <a:off x="1280105" y="4417521"/>
                <a:ext cx="0" cy="443404"/>
              </a:xfrm>
              <a:prstGeom prst="line">
                <a:avLst/>
              </a:prstGeom>
              <a:noFill/>
              <a:ln w="12700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9487" name="Group 88"/>
            <p:cNvGrpSpPr>
              <a:grpSpLocks/>
            </p:cNvGrpSpPr>
            <p:nvPr/>
          </p:nvGrpSpPr>
          <p:grpSpPr bwMode="auto">
            <a:xfrm>
              <a:off x="7434230" y="4338191"/>
              <a:ext cx="984564" cy="523220"/>
              <a:chOff x="1279788" y="4346541"/>
              <a:chExt cx="984564" cy="523220"/>
            </a:xfrm>
          </p:grpSpPr>
          <p:sp>
            <p:nvSpPr>
              <p:cNvPr id="19491" name="TextBox 89"/>
              <p:cNvSpPr txBox="1">
                <a:spLocks noChangeArrowheads="1"/>
              </p:cNvSpPr>
              <p:nvPr/>
            </p:nvSpPr>
            <p:spPr bwMode="auto">
              <a:xfrm>
                <a:off x="1279788" y="4346541"/>
                <a:ext cx="98456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chemeClr val="bg1"/>
                    </a:solidFill>
                  </a:rPr>
                  <a:t>0 0 0</a:t>
                </a:r>
              </a:p>
            </p:txBody>
          </p:sp>
          <p:cxnSp>
            <p:nvCxnSpPr>
              <p:cNvPr id="19492" name="Straight Connector 90"/>
              <p:cNvCxnSpPr>
                <a:cxnSpLocks noChangeShapeType="1"/>
              </p:cNvCxnSpPr>
              <p:nvPr/>
            </p:nvCxnSpPr>
            <p:spPr bwMode="auto">
              <a:xfrm>
                <a:off x="1280105" y="4417521"/>
                <a:ext cx="0" cy="443404"/>
              </a:xfrm>
              <a:prstGeom prst="line">
                <a:avLst/>
              </a:prstGeom>
              <a:noFill/>
              <a:ln w="12700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9488" name="Group 106"/>
            <p:cNvGrpSpPr>
              <a:grpSpLocks/>
            </p:cNvGrpSpPr>
            <p:nvPr/>
          </p:nvGrpSpPr>
          <p:grpSpPr bwMode="auto">
            <a:xfrm>
              <a:off x="1564482" y="4323760"/>
              <a:ext cx="984565" cy="523220"/>
              <a:chOff x="1279787" y="4346541"/>
              <a:chExt cx="984565" cy="523220"/>
            </a:xfrm>
          </p:grpSpPr>
          <p:sp>
            <p:nvSpPr>
              <p:cNvPr id="19489" name="TextBox 107"/>
              <p:cNvSpPr txBox="1">
                <a:spLocks noChangeArrowheads="1"/>
              </p:cNvSpPr>
              <p:nvPr/>
            </p:nvSpPr>
            <p:spPr bwMode="auto">
              <a:xfrm>
                <a:off x="1279787" y="4346541"/>
                <a:ext cx="98456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chemeClr val="bg1"/>
                    </a:solidFill>
                  </a:rPr>
                  <a:t>0 0 0</a:t>
                </a:r>
              </a:p>
            </p:txBody>
          </p:sp>
          <p:cxnSp>
            <p:nvCxnSpPr>
              <p:cNvPr id="19490" name="Straight Connector 108"/>
              <p:cNvCxnSpPr>
                <a:cxnSpLocks noChangeShapeType="1"/>
              </p:cNvCxnSpPr>
              <p:nvPr/>
            </p:nvCxnSpPr>
            <p:spPr bwMode="auto">
              <a:xfrm>
                <a:off x="1280105" y="4417521"/>
                <a:ext cx="0" cy="443404"/>
              </a:xfrm>
              <a:prstGeom prst="line">
                <a:avLst/>
              </a:prstGeom>
              <a:noFill/>
              <a:ln w="12700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94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Mild Psedorandom Restrictions</a:t>
            </a:r>
          </a:p>
        </p:txBody>
      </p:sp>
      <p:sp>
        <p:nvSpPr>
          <p:cNvPr id="19461" name="Content Placeholder 2"/>
          <p:cNvSpPr>
            <a:spLocks noGrp="1"/>
          </p:cNvSpPr>
          <p:nvPr>
            <p:ph idx="1"/>
          </p:nvPr>
        </p:nvSpPr>
        <p:spPr>
          <a:xfrm>
            <a:off x="685800" y="2081213"/>
            <a:ext cx="7772400" cy="811212"/>
          </a:xfrm>
        </p:spPr>
        <p:txBody>
          <a:bodyPr/>
          <a:lstStyle/>
          <a:p>
            <a:r>
              <a:rPr lang="en-US" dirty="0" smtClean="0">
                <a:latin typeface="Gill Sans MT" charset="0"/>
              </a:rPr>
              <a:t>Restrict half the bits (</a:t>
            </a:r>
            <a:r>
              <a:rPr lang="en-US" dirty="0" err="1" smtClean="0">
                <a:latin typeface="Gill Sans MT" charset="0"/>
              </a:rPr>
              <a:t>pseudorandomly</a:t>
            </a:r>
            <a:r>
              <a:rPr lang="en-US" dirty="0" smtClean="0">
                <a:latin typeface="Gill Sans MT" charset="0"/>
              </a:rPr>
              <a:t>).</a:t>
            </a:r>
          </a:p>
        </p:txBody>
      </p:sp>
      <p:grpSp>
        <p:nvGrpSpPr>
          <p:cNvPr id="19462" name="Group 19"/>
          <p:cNvGrpSpPr>
            <a:grpSpLocks/>
          </p:cNvGrpSpPr>
          <p:nvPr/>
        </p:nvGrpSpPr>
        <p:grpSpPr bwMode="auto">
          <a:xfrm>
            <a:off x="4270375" y="2760663"/>
            <a:ext cx="612775" cy="590550"/>
            <a:chOff x="4278156" y="3152589"/>
            <a:chExt cx="612756" cy="591343"/>
          </a:xfrm>
        </p:grpSpPr>
        <p:pic>
          <p:nvPicPr>
            <p:cNvPr id="19484" name="Picture 14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2937" y="3219478"/>
              <a:ext cx="3302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85" name="Oval 16"/>
            <p:cNvSpPr>
              <a:spLocks noChangeArrowheads="1"/>
            </p:cNvSpPr>
            <p:nvPr/>
          </p:nvSpPr>
          <p:spPr bwMode="auto">
            <a:xfrm>
              <a:off x="4278156" y="3152589"/>
              <a:ext cx="612756" cy="591343"/>
            </a:xfrm>
            <a:prstGeom prst="ellips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63" name="Group 57"/>
          <p:cNvGrpSpPr>
            <a:grpSpLocks/>
          </p:cNvGrpSpPr>
          <p:nvPr/>
        </p:nvGrpSpPr>
        <p:grpSpPr bwMode="auto">
          <a:xfrm>
            <a:off x="3582988" y="3592513"/>
            <a:ext cx="612775" cy="592137"/>
            <a:chOff x="1201033" y="3810713"/>
            <a:chExt cx="612764" cy="591287"/>
          </a:xfrm>
        </p:grpSpPr>
        <p:sp>
          <p:nvSpPr>
            <p:cNvPr id="19482" name="Oval 22"/>
            <p:cNvSpPr>
              <a:spLocks noChangeArrowheads="1"/>
            </p:cNvSpPr>
            <p:nvPr/>
          </p:nvSpPr>
          <p:spPr bwMode="auto">
            <a:xfrm>
              <a:off x="1201033" y="3810713"/>
              <a:ext cx="612764" cy="591287"/>
            </a:xfrm>
            <a:prstGeom prst="ellips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9483" name="Picture 21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1304" y="3935998"/>
              <a:ext cx="330204" cy="355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64" name="Group 63"/>
          <p:cNvGrpSpPr>
            <a:grpSpLocks/>
          </p:cNvGrpSpPr>
          <p:nvPr/>
        </p:nvGrpSpPr>
        <p:grpSpPr bwMode="auto">
          <a:xfrm>
            <a:off x="1230313" y="3568700"/>
            <a:ext cx="612775" cy="592138"/>
            <a:chOff x="1201033" y="3810713"/>
            <a:chExt cx="612764" cy="591287"/>
          </a:xfrm>
        </p:grpSpPr>
        <p:sp>
          <p:nvSpPr>
            <p:cNvPr id="19480" name="Oval 22"/>
            <p:cNvSpPr>
              <a:spLocks noChangeArrowheads="1"/>
            </p:cNvSpPr>
            <p:nvPr/>
          </p:nvSpPr>
          <p:spPr bwMode="auto">
            <a:xfrm>
              <a:off x="1201033" y="3810713"/>
              <a:ext cx="612764" cy="591287"/>
            </a:xfrm>
            <a:prstGeom prst="ellips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9481" name="Picture 21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1304" y="3935998"/>
              <a:ext cx="330204" cy="355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465" name="Group 66"/>
          <p:cNvGrpSpPr>
            <a:grpSpLocks/>
          </p:cNvGrpSpPr>
          <p:nvPr/>
        </p:nvGrpSpPr>
        <p:grpSpPr bwMode="auto">
          <a:xfrm>
            <a:off x="7105650" y="3600450"/>
            <a:ext cx="612775" cy="592138"/>
            <a:chOff x="1201033" y="3810713"/>
            <a:chExt cx="612764" cy="591287"/>
          </a:xfrm>
        </p:grpSpPr>
        <p:sp>
          <p:nvSpPr>
            <p:cNvPr id="19478" name="Oval 22"/>
            <p:cNvSpPr>
              <a:spLocks noChangeArrowheads="1"/>
            </p:cNvSpPr>
            <p:nvPr/>
          </p:nvSpPr>
          <p:spPr bwMode="auto">
            <a:xfrm>
              <a:off x="1201033" y="3810713"/>
              <a:ext cx="612764" cy="591287"/>
            </a:xfrm>
            <a:prstGeom prst="ellips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9479" name="Picture 21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1304" y="3935998"/>
              <a:ext cx="330204" cy="355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66" name="Rectangle 79"/>
          <p:cNvSpPr>
            <a:spLocks noChangeArrowheads="1"/>
          </p:cNvSpPr>
          <p:nvPr/>
        </p:nvSpPr>
        <p:spPr bwMode="auto">
          <a:xfrm>
            <a:off x="3008313" y="4392613"/>
            <a:ext cx="1935162" cy="457200"/>
          </a:xfrm>
          <a:prstGeom prst="rect">
            <a:avLst/>
          </a:prstGeom>
          <a:noFill/>
          <a:ln w="12700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19467" name="TextBox 80"/>
          <p:cNvSpPr txBox="1">
            <a:spLocks noChangeArrowheads="1"/>
          </p:cNvSpPr>
          <p:nvPr/>
        </p:nvSpPr>
        <p:spPr bwMode="auto">
          <a:xfrm>
            <a:off x="2995613" y="4406900"/>
            <a:ext cx="981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3600">
                <a:solidFill>
                  <a:srgbClr val="FFFF00"/>
                </a:solidFill>
              </a:rPr>
              <a:t>* * *</a:t>
            </a:r>
          </a:p>
        </p:txBody>
      </p:sp>
      <p:sp>
        <p:nvSpPr>
          <p:cNvPr id="19468" name="Rectangle 85"/>
          <p:cNvSpPr>
            <a:spLocks noChangeArrowheads="1"/>
          </p:cNvSpPr>
          <p:nvPr/>
        </p:nvSpPr>
        <p:spPr bwMode="auto">
          <a:xfrm>
            <a:off x="6492875" y="4395788"/>
            <a:ext cx="1935163" cy="457200"/>
          </a:xfrm>
          <a:prstGeom prst="rect">
            <a:avLst/>
          </a:prstGeom>
          <a:noFill/>
          <a:ln w="12700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19469" name="TextBox 86"/>
          <p:cNvSpPr txBox="1">
            <a:spLocks noChangeArrowheads="1"/>
          </p:cNvSpPr>
          <p:nvPr/>
        </p:nvSpPr>
        <p:spPr bwMode="auto">
          <a:xfrm>
            <a:off x="6480175" y="4408488"/>
            <a:ext cx="9794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3600">
                <a:solidFill>
                  <a:srgbClr val="FFFF00"/>
                </a:solidFill>
              </a:rPr>
              <a:t>* * *</a:t>
            </a:r>
          </a:p>
        </p:txBody>
      </p:sp>
      <p:pic>
        <p:nvPicPr>
          <p:cNvPr id="19470" name="Picture 3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50" y="4098925"/>
            <a:ext cx="558800" cy="6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471" name="Straight Arrow Connector 55"/>
          <p:cNvCxnSpPr>
            <a:cxnSpLocks noChangeShapeType="1"/>
            <a:stCxn id="19480" idx="7"/>
            <a:endCxn id="19485" idx="4"/>
          </p:cNvCxnSpPr>
          <p:nvPr/>
        </p:nvCxnSpPr>
        <p:spPr bwMode="auto">
          <a:xfrm flipV="1">
            <a:off x="1752600" y="3351213"/>
            <a:ext cx="2824163" cy="3048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2" name="Straight Arrow Connector 57"/>
          <p:cNvCxnSpPr>
            <a:cxnSpLocks noChangeShapeType="1"/>
            <a:stCxn id="19482" idx="7"/>
          </p:cNvCxnSpPr>
          <p:nvPr/>
        </p:nvCxnSpPr>
        <p:spPr bwMode="auto">
          <a:xfrm flipV="1">
            <a:off x="4105275" y="3375025"/>
            <a:ext cx="495300" cy="3048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3" name="Straight Arrow Connector 60"/>
          <p:cNvCxnSpPr>
            <a:cxnSpLocks noChangeShapeType="1"/>
          </p:cNvCxnSpPr>
          <p:nvPr/>
        </p:nvCxnSpPr>
        <p:spPr bwMode="auto">
          <a:xfrm flipH="1" flipV="1">
            <a:off x="4600575" y="3375025"/>
            <a:ext cx="596900" cy="3048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4" name="Straight Arrow Connector 63"/>
          <p:cNvCxnSpPr>
            <a:cxnSpLocks noChangeShapeType="1"/>
            <a:stCxn id="19478" idx="1"/>
          </p:cNvCxnSpPr>
          <p:nvPr/>
        </p:nvCxnSpPr>
        <p:spPr bwMode="auto">
          <a:xfrm flipH="1" flipV="1">
            <a:off x="4600575" y="3375025"/>
            <a:ext cx="2595563" cy="312738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" name="Rectangle 7"/>
          <p:cNvSpPr>
            <a:spLocks noChangeArrowheads="1"/>
          </p:cNvSpPr>
          <p:nvPr/>
        </p:nvSpPr>
        <p:spPr bwMode="auto">
          <a:xfrm>
            <a:off x="1592263" y="5195723"/>
            <a:ext cx="5957887" cy="1024605"/>
          </a:xfrm>
          <a:prstGeom prst="rect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“Simplification”: Can be fooled by small-bias spaces.</a:t>
            </a:r>
          </a:p>
        </p:txBody>
      </p:sp>
      <p:sp>
        <p:nvSpPr>
          <p:cNvPr id="19476" name="Rectangle 103"/>
          <p:cNvSpPr>
            <a:spLocks noChangeArrowheads="1"/>
          </p:cNvSpPr>
          <p:nvPr/>
        </p:nvSpPr>
        <p:spPr bwMode="auto">
          <a:xfrm>
            <a:off x="622300" y="4381500"/>
            <a:ext cx="1936750" cy="457200"/>
          </a:xfrm>
          <a:prstGeom prst="rect">
            <a:avLst/>
          </a:prstGeom>
          <a:noFill/>
          <a:ln w="12700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19477" name="TextBox 104"/>
          <p:cNvSpPr txBox="1">
            <a:spLocks noChangeArrowheads="1"/>
          </p:cNvSpPr>
          <p:nvPr/>
        </p:nvSpPr>
        <p:spPr bwMode="auto">
          <a:xfrm>
            <a:off x="611188" y="4394200"/>
            <a:ext cx="9794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3600">
                <a:solidFill>
                  <a:srgbClr val="FFFF00"/>
                </a:solidFill>
              </a:rPr>
              <a:t>* * *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46125" y="5184305"/>
            <a:ext cx="7599363" cy="1162213"/>
            <a:chOff x="746125" y="5184305"/>
            <a:chExt cx="7599363" cy="1162213"/>
          </a:xfrm>
        </p:grpSpPr>
        <p:sp>
          <p:nvSpPr>
            <p:cNvPr id="34" name="TextBox 8"/>
            <p:cNvSpPr txBox="1">
              <a:spLocks noChangeArrowheads="1"/>
            </p:cNvSpPr>
            <p:nvPr/>
          </p:nvSpPr>
          <p:spPr bwMode="auto">
            <a:xfrm>
              <a:off x="746125" y="5207745"/>
              <a:ext cx="7599363" cy="1138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400" dirty="0" err="1" smtClean="0">
                  <a:solidFill>
                    <a:schemeClr val="bg1"/>
                  </a:solidFill>
                  <a:latin typeface="Gill Sans" charset="0"/>
                </a:rPr>
                <a:t>Thm</a:t>
              </a:r>
              <a:r>
                <a:rPr lang="en-US" sz="3400" dirty="0">
                  <a:solidFill>
                    <a:schemeClr val="bg1"/>
                  </a:solidFill>
                  <a:latin typeface="Gill Sans" charset="0"/>
                </a:rPr>
                <a:t>: PRG for read-once CNFs with     seed                  . 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974746" y="5184305"/>
              <a:ext cx="7130095" cy="1162213"/>
              <a:chOff x="974746" y="5184305"/>
              <a:chExt cx="7130095" cy="1162213"/>
            </a:xfrm>
          </p:grpSpPr>
          <p:sp>
            <p:nvSpPr>
              <p:cNvPr id="36" name="Rectangle 6"/>
              <p:cNvSpPr>
                <a:spLocks noChangeArrowheads="1"/>
              </p:cNvSpPr>
              <p:nvPr/>
            </p:nvSpPr>
            <p:spPr bwMode="auto">
              <a:xfrm>
                <a:off x="974746" y="5184305"/>
                <a:ext cx="7130095" cy="1162213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8" name="Picture 2" descr="\tilde{O}(\log(n/\epsilon))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85173" y="5791981"/>
                <a:ext cx="2095946" cy="502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9" name="Group 6"/>
          <p:cNvGrpSpPr>
            <a:grpSpLocks/>
          </p:cNvGrpSpPr>
          <p:nvPr/>
        </p:nvGrpSpPr>
        <p:grpSpPr bwMode="auto">
          <a:xfrm>
            <a:off x="742109" y="5180289"/>
            <a:ext cx="7599363" cy="1162213"/>
            <a:chOff x="330027" y="1771650"/>
            <a:chExt cx="7598778" cy="11623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8"/>
                <p:cNvSpPr txBox="1">
                  <a:spLocks noChangeArrowheads="1"/>
                </p:cNvSpPr>
                <p:nvPr/>
              </p:nvSpPr>
              <p:spPr bwMode="auto">
                <a:xfrm>
                  <a:off x="330027" y="1795093"/>
                  <a:ext cx="7598778" cy="954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dirty="0" smtClean="0">
                      <a:solidFill>
                        <a:schemeClr val="bg1"/>
                      </a:solidFill>
                      <a:latin typeface="Gill Sans" charset="0"/>
                    </a:rPr>
                    <a:t>Repeat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) </m:t>
                              </m:r>
                            </m:e>
                          </m:func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𝑡𝑖𝑚𝑒𝑠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.</m:t>
                      </m:r>
                    </m:oMath>
                  </a14:m>
                  <a:endParaRPr lang="en-US" b="0" dirty="0" smtClean="0">
                    <a:solidFill>
                      <a:schemeClr val="bg1"/>
                    </a:solidFill>
                    <a:latin typeface="Gill Sans" charset="0"/>
                  </a:endParaRPr>
                </a:p>
                <a:p>
                  <a:pPr eaLnBrk="1" hangingPunct="1"/>
                  <a:r>
                    <a:rPr lang="en-US" dirty="0">
                      <a:solidFill>
                        <a:schemeClr val="bg1"/>
                      </a:solidFill>
                      <a:latin typeface="Gill Sans" charset="0"/>
                    </a:rPr>
                    <a:t>R</a:t>
                  </a:r>
                  <a:r>
                    <a:rPr lang="en-US" dirty="0" smtClean="0">
                      <a:solidFill>
                        <a:schemeClr val="bg1"/>
                      </a:solidFill>
                      <a:latin typeface="Gill Sans" charset="0"/>
                    </a:rPr>
                    <a:t>andomness: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((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)(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)).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a14:m>
                  <a:endParaRPr lang="en-US" dirty="0">
                    <a:solidFill>
                      <a:schemeClr val="bg1"/>
                    </a:solidFill>
                    <a:latin typeface="Gill Sans" charset="0"/>
                  </a:endParaRPr>
                </a:p>
              </p:txBody>
            </p:sp>
          </mc:Choice>
          <mc:Fallback xmlns="">
            <p:sp>
              <p:nvSpPr>
                <p:cNvPr id="41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0027" y="1795093"/>
                  <a:ext cx="7598778" cy="95423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6410" b="-1730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>
              <a:off x="558630" y="1771650"/>
              <a:ext cx="7129546" cy="1162372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Full Generator Construction</a:t>
            </a:r>
          </a:p>
        </p:txBody>
      </p:sp>
      <p:grpSp>
        <p:nvGrpSpPr>
          <p:cNvPr id="20484" name="Group 6"/>
          <p:cNvGrpSpPr>
            <a:grpSpLocks/>
          </p:cNvGrpSpPr>
          <p:nvPr/>
        </p:nvGrpSpPr>
        <p:grpSpPr bwMode="auto">
          <a:xfrm>
            <a:off x="1239838" y="1844675"/>
            <a:ext cx="6664325" cy="646113"/>
            <a:chOff x="1239272" y="2950876"/>
            <a:chExt cx="6665495" cy="646331"/>
          </a:xfrm>
        </p:grpSpPr>
        <p:sp>
          <p:nvSpPr>
            <p:cNvPr id="20508" name="Rectangle 3"/>
            <p:cNvSpPr>
              <a:spLocks noChangeArrowheads="1"/>
            </p:cNvSpPr>
            <p:nvPr/>
          </p:nvSpPr>
          <p:spPr bwMode="auto">
            <a:xfrm>
              <a:off x="1239272" y="2961218"/>
              <a:ext cx="6665495" cy="457200"/>
            </a:xfrm>
            <a:prstGeom prst="rect">
              <a:avLst/>
            </a:prstGeom>
            <a:noFill/>
            <a:ln w="12700" algn="ctr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" name="TextBox 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280895" y="2950876"/>
              <a:ext cx="6582251" cy="646331"/>
            </a:xfrm>
            <a:prstGeom prst="rect">
              <a:avLst/>
            </a:prstGeom>
            <a:blipFill rotWithShape="1">
              <a:blip r:embed="rId4"/>
              <a:stretch>
                <a:fillRect l="-2315" t="-14019" r="-2315" b="-33645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</p:grpSp>
      <p:sp>
        <p:nvSpPr>
          <p:cNvPr id="8" name="Down Arrow 7"/>
          <p:cNvSpPr/>
          <p:nvPr/>
        </p:nvSpPr>
        <p:spPr>
          <a:xfrm>
            <a:off x="4329113" y="2614613"/>
            <a:ext cx="485775" cy="457200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562600" y="2432050"/>
            <a:ext cx="3141663" cy="75565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Gill Sans"/>
              </a:rPr>
              <a:t>Pick half using almost k-wise</a:t>
            </a: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943600" y="3235325"/>
            <a:ext cx="2630488" cy="1609725"/>
            <a:chOff x="6092012" y="3740918"/>
            <a:chExt cx="2630884" cy="1609231"/>
          </a:xfrm>
        </p:grpSpPr>
        <p:grpSp>
          <p:nvGrpSpPr>
            <p:cNvPr id="20503" name="Group 17"/>
            <p:cNvGrpSpPr>
              <a:grpSpLocks/>
            </p:cNvGrpSpPr>
            <p:nvPr/>
          </p:nvGrpSpPr>
          <p:grpSpPr bwMode="auto">
            <a:xfrm>
              <a:off x="6102945" y="3740918"/>
              <a:ext cx="2518639" cy="646331"/>
              <a:chOff x="3312701" y="2950876"/>
              <a:chExt cx="2518639" cy="646331"/>
            </a:xfrm>
          </p:grpSpPr>
          <p:sp>
            <p:nvSpPr>
              <p:cNvPr id="20506" name="TextBox 21"/>
              <p:cNvSpPr txBox="1">
                <a:spLocks noChangeArrowheads="1"/>
              </p:cNvSpPr>
              <p:nvPr/>
            </p:nvSpPr>
            <p:spPr bwMode="auto">
              <a:xfrm>
                <a:off x="3312702" y="2950876"/>
                <a:ext cx="2518638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sz="3600">
                    <a:solidFill>
                      <a:schemeClr val="bg1"/>
                    </a:solidFill>
                  </a:rPr>
                  <a:t>* * * * * * * *</a:t>
                </a:r>
              </a:p>
            </p:txBody>
          </p:sp>
          <p:sp>
            <p:nvSpPr>
              <p:cNvPr id="20507" name="Rectangle 20"/>
              <p:cNvSpPr>
                <a:spLocks noChangeArrowheads="1"/>
              </p:cNvSpPr>
              <p:nvPr/>
            </p:nvSpPr>
            <p:spPr bwMode="auto">
              <a:xfrm>
                <a:off x="3312701" y="2961218"/>
                <a:ext cx="2518639" cy="457200"/>
              </a:xfrm>
              <a:prstGeom prst="rect">
                <a:avLst/>
              </a:prstGeom>
              <a:noFill/>
              <a:ln w="12700" algn="ctr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19" name="Right Brace 18"/>
            <p:cNvSpPr/>
            <p:nvPr/>
          </p:nvSpPr>
          <p:spPr>
            <a:xfrm rot="5400000">
              <a:off x="7205110" y="3241994"/>
              <a:ext cx="404688" cy="2630884"/>
            </a:xfrm>
            <a:prstGeom prst="rightBrac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20505" name="TextBox 19"/>
            <p:cNvSpPr txBox="1">
              <a:spLocks noChangeArrowheads="1"/>
            </p:cNvSpPr>
            <p:nvPr/>
          </p:nvSpPr>
          <p:spPr bwMode="auto">
            <a:xfrm>
              <a:off x="6468353" y="4888484"/>
              <a:ext cx="1917651" cy="4616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2400">
                  <a:latin typeface="Gill Sans" charset="0"/>
                </a:rPr>
                <a:t>Small-bias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3751263" y="3246438"/>
            <a:ext cx="1643062" cy="1609725"/>
            <a:chOff x="6586146" y="3740918"/>
            <a:chExt cx="1643438" cy="1609231"/>
          </a:xfrm>
        </p:grpSpPr>
        <p:grpSp>
          <p:nvGrpSpPr>
            <p:cNvPr id="20498" name="Group 23"/>
            <p:cNvGrpSpPr>
              <a:grpSpLocks/>
            </p:cNvGrpSpPr>
            <p:nvPr/>
          </p:nvGrpSpPr>
          <p:grpSpPr bwMode="auto">
            <a:xfrm>
              <a:off x="6754594" y="3740918"/>
              <a:ext cx="1287532" cy="646331"/>
              <a:chOff x="3964350" y="2950876"/>
              <a:chExt cx="1287532" cy="646331"/>
            </a:xfrm>
          </p:grpSpPr>
          <p:sp>
            <p:nvSpPr>
              <p:cNvPr id="20501" name="TextBox 26"/>
              <p:cNvSpPr txBox="1">
                <a:spLocks noChangeArrowheads="1"/>
              </p:cNvSpPr>
              <p:nvPr/>
            </p:nvSpPr>
            <p:spPr bwMode="auto">
              <a:xfrm>
                <a:off x="3964350" y="2950876"/>
                <a:ext cx="1287532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sz="3600">
                    <a:solidFill>
                      <a:schemeClr val="bg1"/>
                    </a:solidFill>
                  </a:rPr>
                  <a:t>* * * *</a:t>
                </a:r>
              </a:p>
            </p:txBody>
          </p:sp>
          <p:sp>
            <p:nvSpPr>
              <p:cNvPr id="20502" name="Rectangle 27"/>
              <p:cNvSpPr>
                <a:spLocks noChangeArrowheads="1"/>
              </p:cNvSpPr>
              <p:nvPr/>
            </p:nvSpPr>
            <p:spPr bwMode="auto">
              <a:xfrm>
                <a:off x="4012478" y="2961218"/>
                <a:ext cx="1182229" cy="457200"/>
              </a:xfrm>
              <a:prstGeom prst="rect">
                <a:avLst/>
              </a:prstGeom>
              <a:noFill/>
              <a:ln w="12700" algn="ctr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5" name="Right Brace 24"/>
            <p:cNvSpPr/>
            <p:nvPr/>
          </p:nvSpPr>
          <p:spPr>
            <a:xfrm rot="5400000">
              <a:off x="7205520" y="3783353"/>
              <a:ext cx="404689" cy="1548166"/>
            </a:xfrm>
            <a:prstGeom prst="rightBrac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20500" name="TextBox 25"/>
            <p:cNvSpPr txBox="1">
              <a:spLocks noChangeArrowheads="1"/>
            </p:cNvSpPr>
            <p:nvPr/>
          </p:nvSpPr>
          <p:spPr bwMode="auto">
            <a:xfrm>
              <a:off x="6586146" y="4888484"/>
              <a:ext cx="1643438" cy="4616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2400">
                  <a:latin typeface="Gill Sans" charset="0"/>
                </a:rPr>
                <a:t>Small-bias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666750" y="3246438"/>
            <a:ext cx="1427163" cy="1547812"/>
            <a:chOff x="6659008" y="3740918"/>
            <a:chExt cx="1426192" cy="1547676"/>
          </a:xfrm>
        </p:grpSpPr>
        <p:grpSp>
          <p:nvGrpSpPr>
            <p:cNvPr id="20493" name="Group 29"/>
            <p:cNvGrpSpPr>
              <a:grpSpLocks/>
            </p:cNvGrpSpPr>
            <p:nvPr/>
          </p:nvGrpSpPr>
          <p:grpSpPr bwMode="auto">
            <a:xfrm>
              <a:off x="6998250" y="3740918"/>
              <a:ext cx="800219" cy="646331"/>
              <a:chOff x="4208006" y="2950876"/>
              <a:chExt cx="800219" cy="646331"/>
            </a:xfrm>
          </p:grpSpPr>
          <p:sp>
            <p:nvSpPr>
              <p:cNvPr id="20496" name="TextBox 32"/>
              <p:cNvSpPr txBox="1">
                <a:spLocks noChangeArrowheads="1"/>
              </p:cNvSpPr>
              <p:nvPr/>
            </p:nvSpPr>
            <p:spPr bwMode="auto">
              <a:xfrm>
                <a:off x="4208006" y="2950876"/>
                <a:ext cx="80021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sz="3600">
                    <a:solidFill>
                      <a:schemeClr val="bg1"/>
                    </a:solidFill>
                  </a:rPr>
                  <a:t>* * </a:t>
                </a:r>
              </a:p>
            </p:txBody>
          </p:sp>
          <p:sp>
            <p:nvSpPr>
              <p:cNvPr id="20497" name="Rectangle 33"/>
              <p:cNvSpPr>
                <a:spLocks noChangeArrowheads="1"/>
              </p:cNvSpPr>
              <p:nvPr/>
            </p:nvSpPr>
            <p:spPr bwMode="auto">
              <a:xfrm>
                <a:off x="4208007" y="2961218"/>
                <a:ext cx="641792" cy="457200"/>
              </a:xfrm>
              <a:prstGeom prst="rect">
                <a:avLst/>
              </a:prstGeom>
              <a:noFill/>
              <a:ln w="12700" algn="ctr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31" name="Right Brace 30"/>
            <p:cNvSpPr/>
            <p:nvPr/>
          </p:nvSpPr>
          <p:spPr>
            <a:xfrm rot="5400000">
              <a:off x="7169715" y="3844519"/>
              <a:ext cx="404777" cy="1426192"/>
            </a:xfrm>
            <a:prstGeom prst="rightBrac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20495" name="TextBox 31"/>
            <p:cNvSpPr txBox="1">
              <a:spLocks noChangeArrowheads="1"/>
            </p:cNvSpPr>
            <p:nvPr/>
          </p:nvSpPr>
          <p:spPr bwMode="auto">
            <a:xfrm>
              <a:off x="6671042" y="4888484"/>
              <a:ext cx="1414158" cy="4001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2000">
                  <a:latin typeface="Gill Sans" charset="0"/>
                </a:rPr>
                <a:t>Small-bias</a:t>
              </a:r>
            </a:p>
          </p:txBody>
        </p:sp>
      </p:grpSp>
      <p:pic>
        <p:nvPicPr>
          <p:cNvPr id="35" name="Picture 3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0" y="3452813"/>
            <a:ext cx="558800" cy="6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ounded Rectangular Callout 1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4439663" y="5170643"/>
            <a:ext cx="4375457" cy="676692"/>
          </a:xfrm>
          <a:prstGeom prst="wedgeRoundRectCallout">
            <a:avLst>
              <a:gd name="adj1" fmla="val 21945"/>
              <a:gd name="adj2" fmla="val -95718"/>
              <a:gd name="adj3" fmla="val 16667"/>
            </a:avLst>
          </a:prstGeom>
          <a:blipFill rotWithShape="1">
            <a:blip r:embed="rId6"/>
            <a:stretch>
              <a:fillRect r="-696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Outline</a:t>
            </a:r>
          </a:p>
        </p:txBody>
      </p:sp>
      <p:sp>
        <p:nvSpPr>
          <p:cNvPr id="22531" name="TextBox 6"/>
          <p:cNvSpPr txBox="1">
            <a:spLocks noChangeArrowheads="1"/>
          </p:cNvSpPr>
          <p:nvPr/>
        </p:nvSpPr>
        <p:spPr bwMode="auto">
          <a:xfrm>
            <a:off x="1352550" y="2071688"/>
            <a:ext cx="6418263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>
              <a:buFont typeface="Times New Roman" charset="0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Main generator: mild (pseudo)-random restrictions.</a:t>
            </a:r>
          </a:p>
          <a:p>
            <a:pPr algn="l" eaLnBrk="1" hangingPunct="1">
              <a:buFont typeface="Times New Roman" charset="0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algn="l" eaLnBrk="1" hangingPunct="1">
              <a:buFont typeface="Times New Roman" charset="0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Interlude: Small-bias spaces, Tribes</a:t>
            </a:r>
            <a:endParaRPr lang="en-US" dirty="0">
              <a:solidFill>
                <a:schemeClr val="bg1"/>
              </a:solidFill>
            </a:endParaRPr>
          </a:p>
          <a:p>
            <a:pPr algn="l" eaLnBrk="1" hangingPunct="1">
              <a:buFont typeface="Times New Roman" charset="0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algn="l" eaLnBrk="1" hangingPunct="1">
              <a:buFont typeface="Times New Roman" charset="0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Analysis: variance dampening, approximating </a:t>
            </a:r>
            <a:r>
              <a:rPr lang="en-US" dirty="0">
                <a:solidFill>
                  <a:schemeClr val="bg1"/>
                </a:solidFill>
              </a:rPr>
              <a:t>symmetric functions.</a:t>
            </a:r>
          </a:p>
          <a:p>
            <a:pPr algn="l" eaLnBrk="1" hangingPunct="1">
              <a:buFont typeface="Times New Roman" charset="0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>
            <a:spLocks noChangeArrowheads="1"/>
          </p:cNvSpPr>
          <p:nvPr/>
        </p:nvSpPr>
        <p:spPr bwMode="auto">
          <a:xfrm>
            <a:off x="217488" y="2235200"/>
            <a:ext cx="979487" cy="234950"/>
          </a:xfrm>
          <a:prstGeom prst="rightArrow">
            <a:avLst>
              <a:gd name="adj1" fmla="val 50000"/>
              <a:gd name="adj2" fmla="val 50143"/>
            </a:avLst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0.00139 0.18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Toy example: Tribes</a:t>
            </a:r>
          </a:p>
        </p:txBody>
      </p:sp>
      <p:pic>
        <p:nvPicPr>
          <p:cNvPr id="23555" name="Picture 8" descr=" (x_1 \vee \cdots \vee x_w) \wedge (x_{w+1} \vee \cdots \vee x_{2w}) \wedge \cdots \wedge (x_{()}\cdots \vee x_{mw}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776413"/>
            <a:ext cx="86042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56" name="Group 34"/>
          <p:cNvGrpSpPr>
            <a:grpSpLocks/>
          </p:cNvGrpSpPr>
          <p:nvPr/>
        </p:nvGrpSpPr>
        <p:grpSpPr bwMode="auto">
          <a:xfrm>
            <a:off x="525463" y="2266950"/>
            <a:ext cx="8105775" cy="2281238"/>
            <a:chOff x="630484" y="3489907"/>
            <a:chExt cx="8104820" cy="2280479"/>
          </a:xfrm>
        </p:grpSpPr>
        <p:grpSp>
          <p:nvGrpSpPr>
            <p:cNvPr id="23561" name="Group 66"/>
            <p:cNvGrpSpPr>
              <a:grpSpLocks/>
            </p:cNvGrpSpPr>
            <p:nvPr/>
          </p:nvGrpSpPr>
          <p:grpSpPr bwMode="auto">
            <a:xfrm>
              <a:off x="733499" y="3489907"/>
              <a:ext cx="7572425" cy="1968019"/>
              <a:chOff x="445641" y="3208289"/>
              <a:chExt cx="7572325" cy="1968205"/>
            </a:xfrm>
          </p:grpSpPr>
          <p:grpSp>
            <p:nvGrpSpPr>
              <p:cNvPr id="23565" name="Group 19"/>
              <p:cNvGrpSpPr>
                <a:grpSpLocks/>
              </p:cNvGrpSpPr>
              <p:nvPr/>
            </p:nvGrpSpPr>
            <p:grpSpPr bwMode="auto">
              <a:xfrm>
                <a:off x="3966207" y="3208289"/>
                <a:ext cx="612756" cy="591343"/>
                <a:chOff x="4278156" y="3152589"/>
                <a:chExt cx="612756" cy="591343"/>
              </a:xfrm>
            </p:grpSpPr>
            <p:pic>
              <p:nvPicPr>
                <p:cNvPr id="23589" name="Picture 14" descr="latex-image-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2937" y="3219478"/>
                  <a:ext cx="330200" cy="355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590" name="Oval 16"/>
                <p:cNvSpPr>
                  <a:spLocks noChangeArrowheads="1"/>
                </p:cNvSpPr>
                <p:nvPr/>
              </p:nvSpPr>
              <p:spPr bwMode="auto">
                <a:xfrm>
                  <a:off x="4278156" y="3152589"/>
                  <a:ext cx="612756" cy="591343"/>
                </a:xfrm>
                <a:prstGeom prst="ellips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566" name="Group 18"/>
              <p:cNvGrpSpPr>
                <a:grpSpLocks/>
              </p:cNvGrpSpPr>
              <p:nvPr/>
            </p:nvGrpSpPr>
            <p:grpSpPr bwMode="auto">
              <a:xfrm>
                <a:off x="3528130" y="4258866"/>
                <a:ext cx="612756" cy="591343"/>
                <a:chOff x="2157785" y="4073641"/>
                <a:chExt cx="612756" cy="591343"/>
              </a:xfrm>
            </p:grpSpPr>
            <p:pic>
              <p:nvPicPr>
                <p:cNvPr id="23587" name="Picture 15" descr="latex-image-1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08054" y="4198938"/>
                  <a:ext cx="330200" cy="355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588" name="Oval 17"/>
                <p:cNvSpPr>
                  <a:spLocks noChangeArrowheads="1"/>
                </p:cNvSpPr>
                <p:nvPr/>
              </p:nvSpPr>
              <p:spPr bwMode="auto">
                <a:xfrm>
                  <a:off x="2157785" y="4073641"/>
                  <a:ext cx="612756" cy="591343"/>
                </a:xfrm>
                <a:prstGeom prst="ellips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567" name="Group 20"/>
              <p:cNvGrpSpPr>
                <a:grpSpLocks/>
              </p:cNvGrpSpPr>
              <p:nvPr/>
            </p:nvGrpSpPr>
            <p:grpSpPr bwMode="auto">
              <a:xfrm>
                <a:off x="1017826" y="4258866"/>
                <a:ext cx="612756" cy="591343"/>
                <a:chOff x="2157785" y="4073641"/>
                <a:chExt cx="612756" cy="591343"/>
              </a:xfrm>
            </p:grpSpPr>
            <p:pic>
              <p:nvPicPr>
                <p:cNvPr id="23585" name="Picture 21" descr="latex-image-1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08054" y="4198938"/>
                  <a:ext cx="330200" cy="355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586" name="Oval 22"/>
                <p:cNvSpPr>
                  <a:spLocks noChangeArrowheads="1"/>
                </p:cNvSpPr>
                <p:nvPr/>
              </p:nvSpPr>
              <p:spPr bwMode="auto">
                <a:xfrm>
                  <a:off x="2157785" y="4073641"/>
                  <a:ext cx="612756" cy="591343"/>
                </a:xfrm>
                <a:prstGeom prst="ellips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568" name="Group 29"/>
              <p:cNvGrpSpPr>
                <a:grpSpLocks/>
              </p:cNvGrpSpPr>
              <p:nvPr/>
            </p:nvGrpSpPr>
            <p:grpSpPr bwMode="auto">
              <a:xfrm>
                <a:off x="7012117" y="4258866"/>
                <a:ext cx="612756" cy="591343"/>
                <a:chOff x="2157785" y="4073641"/>
                <a:chExt cx="612756" cy="591343"/>
              </a:xfrm>
            </p:grpSpPr>
            <p:pic>
              <p:nvPicPr>
                <p:cNvPr id="23583" name="Picture 30" descr="latex-image-1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08054" y="4198938"/>
                  <a:ext cx="330200" cy="355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584" name="Oval 31"/>
                <p:cNvSpPr>
                  <a:spLocks noChangeArrowheads="1"/>
                </p:cNvSpPr>
                <p:nvPr/>
              </p:nvSpPr>
              <p:spPr bwMode="auto">
                <a:xfrm>
                  <a:off x="2157785" y="4073641"/>
                  <a:ext cx="612756" cy="591343"/>
                </a:xfrm>
                <a:prstGeom prst="ellips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23569" name="Picture 32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1117" y="4522788"/>
                <a:ext cx="558800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3570" name="Straight Arrow Connector 40"/>
              <p:cNvCxnSpPr>
                <a:cxnSpLocks noChangeShapeType="1"/>
                <a:endCxn id="23586" idx="4"/>
              </p:cNvCxnSpPr>
              <p:nvPr/>
            </p:nvCxnSpPr>
            <p:spPr bwMode="auto">
              <a:xfrm flipV="1">
                <a:off x="445641" y="4850209"/>
                <a:ext cx="878563" cy="240725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571" name="Straight Arrow Connector 42"/>
              <p:cNvCxnSpPr>
                <a:cxnSpLocks noChangeShapeType="1"/>
                <a:endCxn id="23586" idx="4"/>
              </p:cNvCxnSpPr>
              <p:nvPr/>
            </p:nvCxnSpPr>
            <p:spPr bwMode="auto">
              <a:xfrm rot="5400000" flipH="1" flipV="1">
                <a:off x="1082083" y="4915654"/>
                <a:ext cx="307565" cy="176677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572" name="Straight Arrow Connector 46"/>
              <p:cNvCxnSpPr>
                <a:cxnSpLocks noChangeShapeType="1"/>
                <a:endCxn id="23586" idx="4"/>
              </p:cNvCxnSpPr>
              <p:nvPr/>
            </p:nvCxnSpPr>
            <p:spPr bwMode="auto">
              <a:xfrm rot="10800000">
                <a:off x="1324204" y="4850209"/>
                <a:ext cx="670040" cy="318704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573" name="Straight Arrow Connector 49"/>
              <p:cNvCxnSpPr>
                <a:cxnSpLocks noChangeShapeType="1"/>
              </p:cNvCxnSpPr>
              <p:nvPr/>
            </p:nvCxnSpPr>
            <p:spPr bwMode="auto">
              <a:xfrm flipV="1">
                <a:off x="2979681" y="4857790"/>
                <a:ext cx="878563" cy="240725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574" name="Straight Arrow Connector 5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616123" y="4923235"/>
                <a:ext cx="307565" cy="176677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575" name="Straight Arrow Connector 51"/>
              <p:cNvCxnSpPr>
                <a:cxnSpLocks noChangeShapeType="1"/>
              </p:cNvCxnSpPr>
              <p:nvPr/>
            </p:nvCxnSpPr>
            <p:spPr bwMode="auto">
              <a:xfrm rot="10800000">
                <a:off x="3858244" y="4857790"/>
                <a:ext cx="670040" cy="318704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576" name="Straight Arrow Connector 52"/>
              <p:cNvCxnSpPr>
                <a:cxnSpLocks noChangeShapeType="1"/>
              </p:cNvCxnSpPr>
              <p:nvPr/>
            </p:nvCxnSpPr>
            <p:spPr bwMode="auto">
              <a:xfrm flipV="1">
                <a:off x="6469363" y="4846651"/>
                <a:ext cx="878563" cy="240725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577" name="Straight Arrow Connector 53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105805" y="4912096"/>
                <a:ext cx="307565" cy="176677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578" name="Straight Arrow Connector 54"/>
              <p:cNvCxnSpPr>
                <a:cxnSpLocks noChangeShapeType="1"/>
              </p:cNvCxnSpPr>
              <p:nvPr/>
            </p:nvCxnSpPr>
            <p:spPr bwMode="auto">
              <a:xfrm rot="10800000">
                <a:off x="7347926" y="4846651"/>
                <a:ext cx="670040" cy="318704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579" name="Straight Arrow Connector 55"/>
              <p:cNvCxnSpPr>
                <a:cxnSpLocks noChangeShapeType="1"/>
                <a:endCxn id="23590" idx="4"/>
              </p:cNvCxnSpPr>
              <p:nvPr/>
            </p:nvCxnSpPr>
            <p:spPr bwMode="auto">
              <a:xfrm flipV="1">
                <a:off x="1444760" y="3799632"/>
                <a:ext cx="2827825" cy="485672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580" name="Straight Arrow Connector 57"/>
              <p:cNvCxnSpPr>
                <a:cxnSpLocks noChangeShapeType="1"/>
                <a:stCxn id="23588" idx="0"/>
                <a:endCxn id="23590" idx="4"/>
              </p:cNvCxnSpPr>
              <p:nvPr/>
            </p:nvCxnSpPr>
            <p:spPr bwMode="auto">
              <a:xfrm rot="5400000" flipH="1" flipV="1">
                <a:off x="3823929" y="3810211"/>
                <a:ext cx="459234" cy="438077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581" name="Straight Arrow Connector 60"/>
              <p:cNvCxnSpPr>
                <a:cxnSpLocks noChangeShapeType="1"/>
                <a:endCxn id="23590" idx="4"/>
              </p:cNvCxnSpPr>
              <p:nvPr/>
            </p:nvCxnSpPr>
            <p:spPr bwMode="auto">
              <a:xfrm rot="10800000">
                <a:off x="4272585" y="3799633"/>
                <a:ext cx="529202" cy="444669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582" name="Straight Arrow Connector 63"/>
              <p:cNvCxnSpPr>
                <a:cxnSpLocks noChangeShapeType="1"/>
                <a:stCxn id="23584" idx="0"/>
                <a:endCxn id="23590" idx="4"/>
              </p:cNvCxnSpPr>
              <p:nvPr/>
            </p:nvCxnSpPr>
            <p:spPr bwMode="auto">
              <a:xfrm rot="16200000" flipV="1">
                <a:off x="5565923" y="2506294"/>
                <a:ext cx="459234" cy="3045910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23562" name="Picture 10" descr="x_1\;x_2 \cdots x_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484" y="5432875"/>
              <a:ext cx="2068318" cy="32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3" name="Picture 12" descr="x_{w+1} \cdots x_{2w}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193" y="5447530"/>
              <a:ext cx="1992782" cy="32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4" name="Picture 14" descr="x_{(m-1)w+1}\cdots x_{mw}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1722" y="5450346"/>
              <a:ext cx="2633582" cy="32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227138" y="4810125"/>
            <a:ext cx="6664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Gill Sans" charset="0"/>
              </a:rPr>
              <a:t>Read-once CNF and a Comb. Rectangle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649711" y="4701595"/>
            <a:ext cx="3792708" cy="1303635"/>
            <a:chOff x="2649389" y="4604782"/>
            <a:chExt cx="3792469" cy="1303645"/>
          </a:xfrm>
        </p:grpSpPr>
        <p:pic>
          <p:nvPicPr>
            <p:cNvPr id="23559" name="Picture 22" descr="\text{Assume }m = 2^w.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2714" y="5588385"/>
              <a:ext cx="2701157" cy="320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0" name="Picture 2" descr="\pr[f = 1] = \left(1 - \frac{1}{2^w}\right)^m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9389" y="4604782"/>
              <a:ext cx="3792469" cy="914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Small-bias Spaces</a:t>
            </a:r>
          </a:p>
        </p:txBody>
      </p:sp>
      <p:grpSp>
        <p:nvGrpSpPr>
          <p:cNvPr id="24580" name="Group 3"/>
          <p:cNvGrpSpPr>
            <a:grpSpLocks/>
          </p:cNvGrpSpPr>
          <p:nvPr/>
        </p:nvGrpSpPr>
        <p:grpSpPr bwMode="auto">
          <a:xfrm>
            <a:off x="1395663" y="1868488"/>
            <a:ext cx="6304548" cy="2101933"/>
            <a:chOff x="1396006" y="1867906"/>
            <a:chExt cx="6304812" cy="2102700"/>
          </a:xfrm>
        </p:grpSpPr>
        <p:pic>
          <p:nvPicPr>
            <p:cNvPr id="24581" name="Picture 4" descr="\mathcal{D} \text{ on }\zo^n \text{ $\delta$-biased if }\forall I \subseteq [n],\\&#10;\pr_{X \lfta \mathcal{D}}\left[\bigoplus_{i \in I} X_i = 1\right] = \frac{1}{2} \pm \delta.\;\;\;\;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1774" y="1999355"/>
              <a:ext cx="5851423" cy="1829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1396006" y="1867906"/>
              <a:ext cx="6304812" cy="2102700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4379325"/>
                <a:ext cx="7772400" cy="2093736"/>
              </a:xfrm>
            </p:spPr>
            <p:txBody>
              <a:bodyPr/>
              <a:lstStyle/>
              <a:p>
                <a:pPr marL="457200" indent="-457200">
                  <a:buFont typeface="Arial" pitchFamily="34" charset="0"/>
                  <a:buChar char="•"/>
                </a:pPr>
                <a:r>
                  <a:rPr lang="en-US" dirty="0"/>
                  <a:t>Fundamental objects in </a:t>
                </a:r>
                <a:r>
                  <a:rPr lang="en-US" dirty="0" err="1"/>
                  <a:t>pseudorandomness</a:t>
                </a:r>
                <a:endParaRPr lang="en-US" dirty="0"/>
              </a:p>
              <a:p>
                <a:pPr marL="457200" indent="-457200">
                  <a:buFont typeface="Arial" pitchFamily="34" charset="0"/>
                  <a:buChar char="•"/>
                </a:pPr>
                <a:r>
                  <a:rPr lang="en-US" sz="3000" dirty="0"/>
                  <a:t>NN93, AGHP92</a:t>
                </a:r>
                <a:r>
                  <a:rPr lang="en-US" dirty="0"/>
                  <a:t>: can sample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(1/</m:t>
                            </m:r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  <m:r>
                              <a:rPr lang="en-US" i="1">
                                <a:latin typeface="Cambria Math"/>
                              </a:rPr>
                              <m:t>))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bits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4379325"/>
                <a:ext cx="7772400" cy="2093736"/>
              </a:xfrm>
              <a:blipFill rotWithShape="1">
                <a:blip r:embed="rId3"/>
                <a:stretch>
                  <a:fillRect l="-1804" t="-3779" r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charset="0"/>
              </a:rPr>
              <a:t>Small-bias Spaces</a:t>
            </a:r>
          </a:p>
        </p:txBody>
      </p:sp>
      <p:grpSp>
        <p:nvGrpSpPr>
          <p:cNvPr id="25603" name="Group 6"/>
          <p:cNvGrpSpPr>
            <a:grpSpLocks/>
          </p:cNvGrpSpPr>
          <p:nvPr/>
        </p:nvGrpSpPr>
        <p:grpSpPr bwMode="auto">
          <a:xfrm>
            <a:off x="457200" y="2000250"/>
            <a:ext cx="8397875" cy="1311275"/>
            <a:chOff x="84484" y="1771650"/>
            <a:chExt cx="7844321" cy="1311454"/>
          </a:xfrm>
        </p:grpSpPr>
        <p:sp>
          <p:nvSpPr>
            <p:cNvPr id="5" name="TextBox 8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30027" y="1795093"/>
              <a:ext cx="7598778" cy="1200493"/>
            </a:xfrm>
            <a:prstGeom prst="rect">
              <a:avLst/>
            </a:prstGeom>
            <a:blipFill rotWithShape="1">
              <a:blip r:embed="rId2"/>
              <a:stretch>
                <a:fillRect l="-2097" t="-7614" r="-3446" b="-18274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84484" y="1771650"/>
              <a:ext cx="7844321" cy="1311454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5604" name="Picture 5" descr="n^{-O(\log(1/\epsilon))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5" y="2627313"/>
            <a:ext cx="25050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4126653"/>
                <a:ext cx="7772400" cy="1841082"/>
              </a:xfrm>
            </p:spPr>
            <p:txBody>
              <a:bodyPr/>
              <a:lstStyle/>
              <a:p>
                <a:r>
                  <a:rPr lang="en-US" dirty="0" smtClean="0"/>
                  <a:t>PRG with seed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)(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1/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))</m:t>
                            </m:r>
                          </m:e>
                        </m:func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FFFF00"/>
                    </a:solidFill>
                  </a:rPr>
                  <a:t>Tight</a:t>
                </a:r>
                <a:r>
                  <a:rPr lang="en-US" dirty="0" smtClean="0"/>
                  <a:t>: need bias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Ω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(1/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))</m:t>
                            </m:r>
                          </m:e>
                        </m:func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4126653"/>
                <a:ext cx="7772400" cy="1841082"/>
              </a:xfrm>
              <a:blipFill rotWithShape="1">
                <a:blip r:embed="rId4"/>
                <a:stretch>
                  <a:fillRect l="-1882" t="-4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Callout 4"/>
          <p:cNvSpPr/>
          <p:nvPr/>
        </p:nvSpPr>
        <p:spPr bwMode="auto">
          <a:xfrm>
            <a:off x="4802188" y="5202936"/>
            <a:ext cx="4067175" cy="1179513"/>
          </a:xfrm>
          <a:prstGeom prst="cloudCallout">
            <a:avLst>
              <a:gd name="adj1" fmla="val -23831"/>
              <a:gd name="adj2" fmla="val -60281"/>
            </a:avLst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en-US" dirty="0"/>
              <a:t>The “real” stuff happens here.</a:t>
            </a:r>
          </a:p>
        </p:txBody>
      </p:sp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Outline</a:t>
            </a:r>
          </a:p>
        </p:txBody>
      </p:sp>
      <p:sp>
        <p:nvSpPr>
          <p:cNvPr id="26628" name="TextBox 6"/>
          <p:cNvSpPr txBox="1">
            <a:spLocks noChangeArrowheads="1"/>
          </p:cNvSpPr>
          <p:nvPr/>
        </p:nvSpPr>
        <p:spPr bwMode="auto">
          <a:xfrm>
            <a:off x="1352550" y="2071688"/>
            <a:ext cx="6418263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>
              <a:buFont typeface="Times New Roman" charset="0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Main generator: mild (pseudo)-random restrictions.</a:t>
            </a:r>
          </a:p>
          <a:p>
            <a:pPr algn="l" eaLnBrk="1" hangingPunct="1">
              <a:buFont typeface="Times New Roman" charset="0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algn="l" eaLnBrk="1" hangingPunct="1">
              <a:buFont typeface="Times New Roman" charset="0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Interlude: Small-bias spaces, </a:t>
            </a:r>
            <a:r>
              <a:rPr lang="en-US" dirty="0">
                <a:solidFill>
                  <a:schemeClr val="bg1"/>
                </a:solidFill>
              </a:rPr>
              <a:t>Tribes</a:t>
            </a:r>
          </a:p>
          <a:p>
            <a:pPr algn="l" eaLnBrk="1" hangingPunct="1">
              <a:buFont typeface="Times New Roman" charset="0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algn="l" eaLnBrk="1" hangingPunct="1">
              <a:buFont typeface="Times New Roman" charset="0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Analysis: variance dampening, approximating </a:t>
            </a:r>
            <a:r>
              <a:rPr lang="en-US" dirty="0">
                <a:solidFill>
                  <a:schemeClr val="bg1"/>
                </a:solidFill>
              </a:rPr>
              <a:t>symmetric functions.</a:t>
            </a:r>
          </a:p>
          <a:p>
            <a:pPr algn="l" eaLnBrk="1" hangingPunct="1">
              <a:buFont typeface="Times New Roman" charset="0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>
            <a:spLocks noChangeArrowheads="1"/>
          </p:cNvSpPr>
          <p:nvPr/>
        </p:nvSpPr>
        <p:spPr bwMode="auto">
          <a:xfrm>
            <a:off x="217488" y="3486150"/>
            <a:ext cx="979487" cy="234950"/>
          </a:xfrm>
          <a:prstGeom prst="rightArrow">
            <a:avLst>
              <a:gd name="adj1" fmla="val 50000"/>
              <a:gd name="adj2" fmla="val 50143"/>
            </a:avLst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0983796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-0.00139 0.120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charset="0"/>
              </a:rPr>
              <a:t>Analysis Sketch</a:t>
            </a:r>
          </a:p>
        </p:txBody>
      </p:sp>
      <p:grpSp>
        <p:nvGrpSpPr>
          <p:cNvPr id="21507" name="Group 6"/>
          <p:cNvGrpSpPr>
            <a:grpSpLocks/>
          </p:cNvGrpSpPr>
          <p:nvPr/>
        </p:nvGrpSpPr>
        <p:grpSpPr bwMode="auto">
          <a:xfrm>
            <a:off x="1239838" y="1844675"/>
            <a:ext cx="6664325" cy="646113"/>
            <a:chOff x="1239272" y="2950876"/>
            <a:chExt cx="6665495" cy="646331"/>
          </a:xfrm>
        </p:grpSpPr>
        <p:sp>
          <p:nvSpPr>
            <p:cNvPr id="21542" name="Rectangle 3"/>
            <p:cNvSpPr>
              <a:spLocks noChangeArrowheads="1"/>
            </p:cNvSpPr>
            <p:nvPr/>
          </p:nvSpPr>
          <p:spPr bwMode="auto">
            <a:xfrm>
              <a:off x="1239272" y="2961218"/>
              <a:ext cx="6665495" cy="457200"/>
            </a:xfrm>
            <a:prstGeom prst="rect">
              <a:avLst/>
            </a:prstGeom>
            <a:noFill/>
            <a:ln w="12700" algn="ctr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5" name="TextBox 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280895" y="2950876"/>
              <a:ext cx="6582251" cy="646331"/>
            </a:xfrm>
            <a:prstGeom prst="rect">
              <a:avLst/>
            </a:prstGeom>
            <a:blipFill rotWithShape="1">
              <a:blip r:embed="rId2"/>
              <a:stretch>
                <a:fillRect l="-2315" t="-14019" r="-2315" b="-33645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</p:grpSp>
      <p:sp>
        <p:nvSpPr>
          <p:cNvPr id="8" name="Down Arrow 7"/>
          <p:cNvSpPr/>
          <p:nvPr/>
        </p:nvSpPr>
        <p:spPr>
          <a:xfrm>
            <a:off x="4329113" y="2711450"/>
            <a:ext cx="485775" cy="457200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562600" y="2492375"/>
            <a:ext cx="3141663" cy="75565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Gill Sans"/>
              </a:rPr>
              <a:t>Pick half using almost k-wise</a:t>
            </a:r>
          </a:p>
        </p:txBody>
      </p:sp>
      <p:grpSp>
        <p:nvGrpSpPr>
          <p:cNvPr id="21510" name="Group 35"/>
          <p:cNvGrpSpPr>
            <a:grpSpLocks/>
          </p:cNvGrpSpPr>
          <p:nvPr/>
        </p:nvGrpSpPr>
        <p:grpSpPr bwMode="auto">
          <a:xfrm>
            <a:off x="5943600" y="3387725"/>
            <a:ext cx="2630488" cy="1609725"/>
            <a:chOff x="6092012" y="3740918"/>
            <a:chExt cx="2630884" cy="1609231"/>
          </a:xfrm>
        </p:grpSpPr>
        <p:grpSp>
          <p:nvGrpSpPr>
            <p:cNvPr id="21537" name="Group 37"/>
            <p:cNvGrpSpPr>
              <a:grpSpLocks/>
            </p:cNvGrpSpPr>
            <p:nvPr/>
          </p:nvGrpSpPr>
          <p:grpSpPr bwMode="auto">
            <a:xfrm>
              <a:off x="6102945" y="3740918"/>
              <a:ext cx="2518639" cy="646331"/>
              <a:chOff x="3312701" y="2950876"/>
              <a:chExt cx="2518639" cy="646331"/>
            </a:xfrm>
          </p:grpSpPr>
          <p:sp>
            <p:nvSpPr>
              <p:cNvPr id="21540" name="TextBox 41"/>
              <p:cNvSpPr txBox="1">
                <a:spLocks noChangeArrowheads="1"/>
              </p:cNvSpPr>
              <p:nvPr/>
            </p:nvSpPr>
            <p:spPr bwMode="auto">
              <a:xfrm>
                <a:off x="3312702" y="2950876"/>
                <a:ext cx="2518638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sz="3600">
                    <a:solidFill>
                      <a:schemeClr val="bg1"/>
                    </a:solidFill>
                  </a:rPr>
                  <a:t>* * * * * * * *</a:t>
                </a:r>
              </a:p>
            </p:txBody>
          </p:sp>
          <p:sp>
            <p:nvSpPr>
              <p:cNvPr id="21541" name="Rectangle 42"/>
              <p:cNvSpPr>
                <a:spLocks noChangeArrowheads="1"/>
              </p:cNvSpPr>
              <p:nvPr/>
            </p:nvSpPr>
            <p:spPr bwMode="auto">
              <a:xfrm>
                <a:off x="3312701" y="2961218"/>
                <a:ext cx="2518639" cy="457200"/>
              </a:xfrm>
              <a:prstGeom prst="rect">
                <a:avLst/>
              </a:prstGeom>
              <a:noFill/>
              <a:ln w="12700" algn="ctr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39" name="Right Brace 38"/>
            <p:cNvSpPr/>
            <p:nvPr/>
          </p:nvSpPr>
          <p:spPr>
            <a:xfrm rot="5400000">
              <a:off x="7205110" y="3241994"/>
              <a:ext cx="404688" cy="2630884"/>
            </a:xfrm>
            <a:prstGeom prst="rightBrac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21539" name="TextBox 40"/>
            <p:cNvSpPr txBox="1">
              <a:spLocks noChangeArrowheads="1"/>
            </p:cNvSpPr>
            <p:nvPr/>
          </p:nvSpPr>
          <p:spPr bwMode="auto">
            <a:xfrm>
              <a:off x="6468353" y="4888484"/>
              <a:ext cx="1917651" cy="4616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2400">
                  <a:latin typeface="Gill Sans" charset="0"/>
                </a:rPr>
                <a:t>Small-bias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416050" y="5183188"/>
            <a:ext cx="4575175" cy="457200"/>
            <a:chOff x="1415951" y="5183802"/>
            <a:chExt cx="4575777" cy="457200"/>
          </a:xfrm>
        </p:grpSpPr>
        <p:sp>
          <p:nvSpPr>
            <p:cNvPr id="45" name="Right Arrow 44"/>
            <p:cNvSpPr>
              <a:spLocks noChangeArrowheads="1"/>
            </p:cNvSpPr>
            <p:nvPr/>
          </p:nvSpPr>
          <p:spPr bwMode="auto">
            <a:xfrm>
              <a:off x="1415951" y="5326677"/>
              <a:ext cx="979617" cy="234950"/>
            </a:xfrm>
            <a:prstGeom prst="rightArrow">
              <a:avLst>
                <a:gd name="adj1" fmla="val 50000"/>
                <a:gd name="adj2" fmla="val 50143"/>
              </a:avLst>
            </a:prstGeom>
            <a:solidFill>
              <a:srgbClr val="3366FF"/>
            </a:solidFill>
            <a:ln w="9525">
              <a:solidFill>
                <a:srgbClr val="3366FF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1536" name="Rectangle 11"/>
            <p:cNvSpPr>
              <a:spLocks noChangeArrowheads="1"/>
            </p:cNvSpPr>
            <p:nvPr/>
          </p:nvSpPr>
          <p:spPr bwMode="auto">
            <a:xfrm>
              <a:off x="2521462" y="5183802"/>
              <a:ext cx="3470266" cy="457200"/>
            </a:xfrm>
            <a:prstGeom prst="rect">
              <a:avLst/>
            </a:prstGeom>
            <a:noFill/>
            <a:ln w="12700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666750" y="3392488"/>
            <a:ext cx="4727575" cy="1609725"/>
            <a:chOff x="667292" y="3378509"/>
            <a:chExt cx="4726860" cy="1609231"/>
          </a:xfrm>
        </p:grpSpPr>
        <p:grpSp>
          <p:nvGrpSpPr>
            <p:cNvPr id="21522" name="Group 45"/>
            <p:cNvGrpSpPr>
              <a:grpSpLocks/>
            </p:cNvGrpSpPr>
            <p:nvPr/>
          </p:nvGrpSpPr>
          <p:grpSpPr bwMode="auto">
            <a:xfrm>
              <a:off x="3750714" y="3378509"/>
              <a:ext cx="1643438" cy="1609231"/>
              <a:chOff x="6586146" y="3740918"/>
              <a:chExt cx="1643438" cy="1609231"/>
            </a:xfrm>
          </p:grpSpPr>
          <p:grpSp>
            <p:nvGrpSpPr>
              <p:cNvPr id="21530" name="Group 46"/>
              <p:cNvGrpSpPr>
                <a:grpSpLocks/>
              </p:cNvGrpSpPr>
              <p:nvPr/>
            </p:nvGrpSpPr>
            <p:grpSpPr bwMode="auto">
              <a:xfrm>
                <a:off x="6754594" y="3740918"/>
                <a:ext cx="1287532" cy="646331"/>
                <a:chOff x="3964350" y="2950876"/>
                <a:chExt cx="1287532" cy="646331"/>
              </a:xfrm>
            </p:grpSpPr>
            <p:sp>
              <p:nvSpPr>
                <p:cNvPr id="21533" name="TextBox 49"/>
                <p:cNvSpPr txBox="1">
                  <a:spLocks noChangeArrowheads="1"/>
                </p:cNvSpPr>
                <p:nvPr/>
              </p:nvSpPr>
              <p:spPr bwMode="auto">
                <a:xfrm>
                  <a:off x="3964350" y="2950876"/>
                  <a:ext cx="1287532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sz="3600" dirty="0">
                      <a:solidFill>
                        <a:schemeClr val="bg1"/>
                      </a:solidFill>
                    </a:rPr>
                    <a:t>* * * *</a:t>
                  </a:r>
                </a:p>
              </p:txBody>
            </p:sp>
            <p:sp>
              <p:nvSpPr>
                <p:cNvPr id="21534" name="Rectangle 50"/>
                <p:cNvSpPr>
                  <a:spLocks noChangeArrowheads="1"/>
                </p:cNvSpPr>
                <p:nvPr/>
              </p:nvSpPr>
              <p:spPr bwMode="auto">
                <a:xfrm>
                  <a:off x="4012478" y="2961218"/>
                  <a:ext cx="1182229" cy="457200"/>
                </a:xfrm>
                <a:prstGeom prst="rect">
                  <a:avLst/>
                </a:prstGeom>
                <a:noFill/>
                <a:ln w="12700" algn="ctr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FFFF00"/>
                    </a:solidFill>
                  </a:endParaRPr>
                </a:p>
              </p:txBody>
            </p:sp>
          </p:grpSp>
          <p:sp>
            <p:nvSpPr>
              <p:cNvPr id="48" name="Right Brace 47"/>
              <p:cNvSpPr/>
              <p:nvPr/>
            </p:nvSpPr>
            <p:spPr>
              <a:xfrm rot="5400000">
                <a:off x="7205833" y="3783648"/>
                <a:ext cx="404689" cy="1547578"/>
              </a:xfrm>
              <a:prstGeom prst="rightBrace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sp>
          <p:sp>
            <p:nvSpPr>
              <p:cNvPr id="21532" name="TextBox 48"/>
              <p:cNvSpPr txBox="1">
                <a:spLocks noChangeArrowheads="1"/>
              </p:cNvSpPr>
              <p:nvPr/>
            </p:nvSpPr>
            <p:spPr bwMode="auto">
              <a:xfrm>
                <a:off x="6586146" y="4888484"/>
                <a:ext cx="1643438" cy="46166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sz="2400">
                    <a:latin typeface="Gill Sans" charset="0"/>
                  </a:rPr>
                  <a:t>Small-bias</a:t>
                </a:r>
              </a:p>
            </p:txBody>
          </p:sp>
        </p:grpSp>
        <p:grpSp>
          <p:nvGrpSpPr>
            <p:cNvPr id="21523" name="Group 51"/>
            <p:cNvGrpSpPr>
              <a:grpSpLocks/>
            </p:cNvGrpSpPr>
            <p:nvPr/>
          </p:nvGrpSpPr>
          <p:grpSpPr bwMode="auto">
            <a:xfrm>
              <a:off x="667292" y="3378509"/>
              <a:ext cx="1426192" cy="1547676"/>
              <a:chOff x="6659008" y="3740918"/>
              <a:chExt cx="1426192" cy="1547676"/>
            </a:xfrm>
          </p:grpSpPr>
          <p:grpSp>
            <p:nvGrpSpPr>
              <p:cNvPr id="21525" name="Group 52"/>
              <p:cNvGrpSpPr>
                <a:grpSpLocks/>
              </p:cNvGrpSpPr>
              <p:nvPr/>
            </p:nvGrpSpPr>
            <p:grpSpPr bwMode="auto">
              <a:xfrm>
                <a:off x="6998250" y="3740918"/>
                <a:ext cx="800219" cy="646331"/>
                <a:chOff x="4208006" y="2950876"/>
                <a:chExt cx="800219" cy="646331"/>
              </a:xfrm>
            </p:grpSpPr>
            <p:sp>
              <p:nvSpPr>
                <p:cNvPr id="21528" name="TextBox 55"/>
                <p:cNvSpPr txBox="1">
                  <a:spLocks noChangeArrowheads="1"/>
                </p:cNvSpPr>
                <p:nvPr/>
              </p:nvSpPr>
              <p:spPr bwMode="auto">
                <a:xfrm>
                  <a:off x="4208006" y="2950876"/>
                  <a:ext cx="80021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sz="3600">
                      <a:solidFill>
                        <a:schemeClr val="bg1"/>
                      </a:solidFill>
                    </a:rPr>
                    <a:t>* * </a:t>
                  </a:r>
                </a:p>
              </p:txBody>
            </p:sp>
            <p:sp>
              <p:nvSpPr>
                <p:cNvPr id="21529" name="Rectangle 56"/>
                <p:cNvSpPr>
                  <a:spLocks noChangeArrowheads="1"/>
                </p:cNvSpPr>
                <p:nvPr/>
              </p:nvSpPr>
              <p:spPr bwMode="auto">
                <a:xfrm>
                  <a:off x="4208007" y="2961218"/>
                  <a:ext cx="641792" cy="457200"/>
                </a:xfrm>
                <a:prstGeom prst="rect">
                  <a:avLst/>
                </a:prstGeom>
                <a:noFill/>
                <a:ln w="12700" algn="ctr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FFFF00"/>
                    </a:solidFill>
                  </a:endParaRPr>
                </a:p>
              </p:txBody>
            </p:sp>
          </p:grpSp>
          <p:sp>
            <p:nvSpPr>
              <p:cNvPr id="54" name="Right Brace 53"/>
              <p:cNvSpPr/>
              <p:nvPr/>
            </p:nvSpPr>
            <p:spPr>
              <a:xfrm rot="5400000">
                <a:off x="7170137" y="3843962"/>
                <a:ext cx="404689" cy="1426947"/>
              </a:xfrm>
              <a:prstGeom prst="rightBrace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sp>
          <p:sp>
            <p:nvSpPr>
              <p:cNvPr id="21527" name="TextBox 54"/>
              <p:cNvSpPr txBox="1">
                <a:spLocks noChangeArrowheads="1"/>
              </p:cNvSpPr>
              <p:nvPr/>
            </p:nvSpPr>
            <p:spPr bwMode="auto">
              <a:xfrm>
                <a:off x="6671042" y="4888484"/>
                <a:ext cx="1414158" cy="40011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sz="2000">
                    <a:latin typeface="Gill Sans" charset="0"/>
                  </a:rPr>
                  <a:t>Small-bias</a:t>
                </a:r>
              </a:p>
            </p:txBody>
          </p:sp>
        </p:grpSp>
        <p:pic>
          <p:nvPicPr>
            <p:cNvPr id="21524" name="Picture 3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8495" y="3585704"/>
              <a:ext cx="558807" cy="63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709613" y="3273425"/>
            <a:ext cx="4200525" cy="1724025"/>
            <a:chOff x="709864" y="3405566"/>
            <a:chExt cx="4200727" cy="1724232"/>
          </a:xfrm>
        </p:grpSpPr>
        <p:grpSp>
          <p:nvGrpSpPr>
            <p:cNvPr id="21515" name="Group 16"/>
            <p:cNvGrpSpPr>
              <a:grpSpLocks/>
            </p:cNvGrpSpPr>
            <p:nvPr/>
          </p:nvGrpSpPr>
          <p:grpSpPr bwMode="auto">
            <a:xfrm>
              <a:off x="709864" y="3520567"/>
              <a:ext cx="2630884" cy="1609231"/>
              <a:chOff x="6092012" y="3740918"/>
              <a:chExt cx="2630884" cy="1609231"/>
            </a:xfrm>
          </p:grpSpPr>
          <p:grpSp>
            <p:nvGrpSpPr>
              <p:cNvPr id="21517" name="Group 17"/>
              <p:cNvGrpSpPr>
                <a:grpSpLocks/>
              </p:cNvGrpSpPr>
              <p:nvPr/>
            </p:nvGrpSpPr>
            <p:grpSpPr bwMode="auto">
              <a:xfrm>
                <a:off x="6102945" y="3740918"/>
                <a:ext cx="2518639" cy="646331"/>
                <a:chOff x="3312701" y="2950876"/>
                <a:chExt cx="2518639" cy="646331"/>
              </a:xfrm>
            </p:grpSpPr>
            <p:sp>
              <p:nvSpPr>
                <p:cNvPr id="21520" name="TextBox 21"/>
                <p:cNvSpPr txBox="1">
                  <a:spLocks noChangeArrowheads="1"/>
                </p:cNvSpPr>
                <p:nvPr/>
              </p:nvSpPr>
              <p:spPr bwMode="auto">
                <a:xfrm>
                  <a:off x="3312702" y="2950876"/>
                  <a:ext cx="2518638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sz="3600">
                      <a:solidFill>
                        <a:srgbClr val="FFFF00"/>
                      </a:solidFill>
                    </a:rPr>
                    <a:t>* * * * * * * *</a:t>
                  </a:r>
                </a:p>
              </p:txBody>
            </p:sp>
            <p:sp>
              <p:nvSpPr>
                <p:cNvPr id="21521" name="Rectangle 20"/>
                <p:cNvSpPr>
                  <a:spLocks noChangeArrowheads="1"/>
                </p:cNvSpPr>
                <p:nvPr/>
              </p:nvSpPr>
              <p:spPr bwMode="auto">
                <a:xfrm>
                  <a:off x="3312701" y="2961218"/>
                  <a:ext cx="2518639" cy="457200"/>
                </a:xfrm>
                <a:prstGeom prst="rect">
                  <a:avLst/>
                </a:prstGeom>
                <a:noFill/>
                <a:ln w="12700" algn="ctr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>
                    <a:solidFill>
                      <a:srgbClr val="FFFF00"/>
                    </a:solidFill>
                  </a:endParaRPr>
                </a:p>
              </p:txBody>
            </p:sp>
          </p:grpSp>
          <p:sp>
            <p:nvSpPr>
              <p:cNvPr id="19" name="Right Brace 18"/>
              <p:cNvSpPr/>
              <p:nvPr/>
            </p:nvSpPr>
            <p:spPr>
              <a:xfrm rot="5400000">
                <a:off x="7204889" y="3241790"/>
                <a:ext cx="404861" cy="2630614"/>
              </a:xfrm>
              <a:prstGeom prst="rightBrace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sp>
          <p:sp>
            <p:nvSpPr>
              <p:cNvPr id="21519" name="TextBox 19"/>
              <p:cNvSpPr txBox="1">
                <a:spLocks noChangeArrowheads="1"/>
              </p:cNvSpPr>
              <p:nvPr/>
            </p:nvSpPr>
            <p:spPr bwMode="auto">
              <a:xfrm>
                <a:off x="6468353" y="4888484"/>
                <a:ext cx="1917651" cy="46166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sz="2400">
                    <a:latin typeface="Gill Sans" charset="0"/>
                  </a:rPr>
                  <a:t>Uniform</a:t>
                </a:r>
              </a:p>
            </p:txBody>
          </p:sp>
        </p:grpSp>
        <p:sp>
          <p:nvSpPr>
            <p:cNvPr id="6" name="TextBox 5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378204" y="3405566"/>
              <a:ext cx="532387" cy="707886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20620" y="5135052"/>
                <a:ext cx="4243726" cy="9862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514350" indent="-514350" algn="l">
                  <a:buAutoNum type="arabicPeriod"/>
                </a:pPr>
                <a:r>
                  <a:rPr lang="en-US" dirty="0" smtClean="0">
                    <a:solidFill>
                      <a:schemeClr val="bg1"/>
                    </a:solidFill>
                  </a:rPr>
                  <a:t>Error is small</a:t>
                </a:r>
              </a:p>
              <a:p>
                <a:pPr marL="514350" indent="-514350" algn="l">
                  <a:buAutoNum type="arabicPeriod"/>
                </a:pPr>
                <a:r>
                  <a:rPr lang="en-US" dirty="0" smtClean="0">
                    <a:solidFill>
                      <a:schemeClr val="bg1"/>
                    </a:solidFill>
                  </a:rPr>
                  <a:t>Size reduces: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→√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620" y="5135052"/>
                <a:ext cx="4243726" cy="986232"/>
              </a:xfrm>
              <a:prstGeom prst="rect">
                <a:avLst/>
              </a:prstGeom>
              <a:blipFill rotWithShape="1">
                <a:blip r:embed="rId5"/>
                <a:stretch>
                  <a:fillRect l="-2439" t="-6173" b="-16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760297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173"/>
          <p:cNvGrpSpPr>
            <a:grpSpLocks/>
          </p:cNvGrpSpPr>
          <p:nvPr/>
        </p:nvGrpSpPr>
        <p:grpSpPr bwMode="auto">
          <a:xfrm>
            <a:off x="1512888" y="5221213"/>
            <a:ext cx="6099175" cy="954108"/>
            <a:chOff x="4213909" y="4925001"/>
            <a:chExt cx="6098455" cy="953492"/>
          </a:xfrm>
        </p:grpSpPr>
        <p:sp>
          <p:nvSpPr>
            <p:cNvPr id="27671" name="TextBox 174"/>
            <p:cNvSpPr txBox="1">
              <a:spLocks noChangeArrowheads="1"/>
            </p:cNvSpPr>
            <p:nvPr/>
          </p:nvSpPr>
          <p:spPr bwMode="auto">
            <a:xfrm>
              <a:off x="4213909" y="4925001"/>
              <a:ext cx="6098454" cy="953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dirty="0">
                  <a:solidFill>
                    <a:schemeClr val="bg1"/>
                  </a:solidFill>
                  <a:latin typeface="Gill Sans" charset="0"/>
                </a:rPr>
                <a:t>Main idea: Average over uniform to </a:t>
              </a:r>
              <a:r>
                <a:rPr lang="en-US" dirty="0" smtClean="0">
                  <a:solidFill>
                    <a:schemeClr val="bg1"/>
                  </a:solidFill>
                  <a:latin typeface="Gill Sans" charset="0"/>
                </a:rPr>
                <a:t>study </a:t>
              </a:r>
              <a:r>
                <a:rPr lang="en-US" dirty="0">
                  <a:solidFill>
                    <a:schemeClr val="bg1"/>
                  </a:solidFill>
                  <a:latin typeface="Gill Sans" charset="0"/>
                </a:rPr>
                <a:t>“bias function”.</a:t>
              </a:r>
            </a:p>
          </p:txBody>
        </p:sp>
        <p:sp>
          <p:nvSpPr>
            <p:cNvPr id="27672" name="Rectangle 175"/>
            <p:cNvSpPr>
              <a:spLocks noChangeArrowheads="1"/>
            </p:cNvSpPr>
            <p:nvPr/>
          </p:nvSpPr>
          <p:spPr bwMode="auto">
            <a:xfrm>
              <a:off x="4213910" y="4925001"/>
              <a:ext cx="6098454" cy="932928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116" y="5065548"/>
            <a:ext cx="7430399" cy="1053094"/>
          </a:xfrm>
        </p:spPr>
        <p:txBody>
          <a:bodyPr/>
          <a:lstStyle/>
          <a:p>
            <a:r>
              <a:rPr lang="en-US" sz="2800" dirty="0" smtClean="0">
                <a:latin typeface="Gill Sans MT" charset="0"/>
              </a:rPr>
              <a:t>First try: fix </a:t>
            </a:r>
            <a:r>
              <a:rPr lang="en-US" sz="2800" dirty="0" smtClean="0">
                <a:solidFill>
                  <a:srgbClr val="FFFF00"/>
                </a:solidFill>
                <a:latin typeface="Gill Sans MT" charset="0"/>
              </a:rPr>
              <a:t>uniform</a:t>
            </a:r>
            <a:r>
              <a:rPr lang="en-US" sz="2800" dirty="0" smtClean="0">
                <a:latin typeface="Gill Sans MT" charset="0"/>
              </a:rPr>
              <a:t> bits (averaging argument)</a:t>
            </a:r>
          </a:p>
          <a:p>
            <a:r>
              <a:rPr lang="en-US" sz="2800" dirty="0" smtClean="0">
                <a:latin typeface="Gill Sans MT" charset="0"/>
              </a:rPr>
              <a:t>Problem: still Tribes</a:t>
            </a:r>
          </a:p>
        </p:txBody>
      </p: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654970" y="2039369"/>
            <a:ext cx="7807325" cy="711200"/>
            <a:chOff x="726662" y="2934852"/>
            <a:chExt cx="7806020" cy="710484"/>
          </a:xfrm>
        </p:grpSpPr>
        <p:grpSp>
          <p:nvGrpSpPr>
            <p:cNvPr id="86" name="Group 162"/>
            <p:cNvGrpSpPr>
              <a:grpSpLocks/>
            </p:cNvGrpSpPr>
            <p:nvPr/>
          </p:nvGrpSpPr>
          <p:grpSpPr bwMode="auto">
            <a:xfrm>
              <a:off x="2066584" y="2984574"/>
              <a:ext cx="6054477" cy="660762"/>
              <a:chOff x="1962312" y="4384302"/>
              <a:chExt cx="6054477" cy="660762"/>
            </a:xfrm>
          </p:grpSpPr>
          <p:sp>
            <p:nvSpPr>
              <p:cNvPr id="93" name="TextBox 169"/>
              <p:cNvSpPr txBox="1">
                <a:spLocks noChangeArrowheads="1"/>
              </p:cNvSpPr>
              <p:nvPr/>
            </p:nvSpPr>
            <p:spPr bwMode="auto">
              <a:xfrm>
                <a:off x="4347743" y="4396645"/>
                <a:ext cx="18473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sz="3600">
                  <a:solidFill>
                    <a:srgbClr val="FFFF00"/>
                  </a:solidFill>
                </a:endParaRPr>
              </a:p>
            </p:txBody>
          </p:sp>
          <p:sp>
            <p:nvSpPr>
              <p:cNvPr id="94" name="TextBox 170"/>
              <p:cNvSpPr txBox="1">
                <a:spLocks noChangeArrowheads="1"/>
              </p:cNvSpPr>
              <p:nvPr/>
            </p:nvSpPr>
            <p:spPr bwMode="auto">
              <a:xfrm>
                <a:off x="7832059" y="4398733"/>
                <a:ext cx="18473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sz="3600">
                  <a:solidFill>
                    <a:srgbClr val="FFFF00"/>
                  </a:solidFill>
                </a:endParaRPr>
              </a:p>
            </p:txBody>
          </p:sp>
          <p:sp>
            <p:nvSpPr>
              <p:cNvPr id="95" name="TextBox 171"/>
              <p:cNvSpPr txBox="1">
                <a:spLocks noChangeArrowheads="1"/>
              </p:cNvSpPr>
              <p:nvPr/>
            </p:nvSpPr>
            <p:spPr bwMode="auto">
              <a:xfrm>
                <a:off x="1962312" y="4384302"/>
                <a:ext cx="18473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sz="360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87" name="Rectangle 163"/>
            <p:cNvSpPr>
              <a:spLocks noChangeArrowheads="1"/>
            </p:cNvSpPr>
            <p:nvPr/>
          </p:nvSpPr>
          <p:spPr bwMode="auto">
            <a:xfrm>
              <a:off x="3112093" y="2981527"/>
              <a:ext cx="1936273" cy="457200"/>
            </a:xfrm>
            <a:prstGeom prst="rect">
              <a:avLst/>
            </a:prstGeom>
            <a:noFill/>
            <a:ln w="12700" algn="ctr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88" name="TextBox 164"/>
            <p:cNvSpPr txBox="1">
              <a:spLocks noChangeArrowheads="1"/>
            </p:cNvSpPr>
            <p:nvPr/>
          </p:nvSpPr>
          <p:spPr bwMode="auto">
            <a:xfrm>
              <a:off x="3134131" y="2947195"/>
              <a:ext cx="9845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FFFF00"/>
                  </a:solidFill>
                </a:rPr>
                <a:t>0 1 0</a:t>
              </a:r>
            </a:p>
          </p:txBody>
        </p:sp>
        <p:sp>
          <p:nvSpPr>
            <p:cNvPr id="89" name="Rectangle 165"/>
            <p:cNvSpPr>
              <a:spLocks noChangeArrowheads="1"/>
            </p:cNvSpPr>
            <p:nvPr/>
          </p:nvSpPr>
          <p:spPr bwMode="auto">
            <a:xfrm>
              <a:off x="6596409" y="2983615"/>
              <a:ext cx="1936273" cy="457200"/>
            </a:xfrm>
            <a:prstGeom prst="rect">
              <a:avLst/>
            </a:prstGeom>
            <a:noFill/>
            <a:ln w="12700" algn="ctr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90" name="TextBox 166"/>
            <p:cNvSpPr txBox="1">
              <a:spLocks noChangeArrowheads="1"/>
            </p:cNvSpPr>
            <p:nvPr/>
          </p:nvSpPr>
          <p:spPr bwMode="auto">
            <a:xfrm>
              <a:off x="6618447" y="2949283"/>
              <a:ext cx="9845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FFFF00"/>
                  </a:solidFill>
                </a:rPr>
                <a:t>0 0 1</a:t>
              </a:r>
            </a:p>
          </p:txBody>
        </p:sp>
        <p:sp>
          <p:nvSpPr>
            <p:cNvPr id="91" name="Rectangle 167"/>
            <p:cNvSpPr>
              <a:spLocks noChangeArrowheads="1"/>
            </p:cNvSpPr>
            <p:nvPr/>
          </p:nvSpPr>
          <p:spPr bwMode="auto">
            <a:xfrm>
              <a:off x="726662" y="2969184"/>
              <a:ext cx="1936273" cy="457200"/>
            </a:xfrm>
            <a:prstGeom prst="rect">
              <a:avLst/>
            </a:prstGeom>
            <a:noFill/>
            <a:ln w="12700" algn="ctr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92" name="TextBox 168"/>
            <p:cNvSpPr txBox="1">
              <a:spLocks noChangeArrowheads="1"/>
            </p:cNvSpPr>
            <p:nvPr/>
          </p:nvSpPr>
          <p:spPr bwMode="auto">
            <a:xfrm>
              <a:off x="748700" y="2934852"/>
              <a:ext cx="9845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FFFF00"/>
                  </a:solidFill>
                </a:rPr>
                <a:t>0 0 0</a:t>
              </a:r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5562600" y="2636838"/>
            <a:ext cx="3141663" cy="75565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Gill Sans"/>
              </a:rPr>
              <a:t>Pick half using almost k-wise</a:t>
            </a:r>
          </a:p>
        </p:txBody>
      </p: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663575" y="3459163"/>
            <a:ext cx="7816850" cy="674687"/>
            <a:chOff x="715008" y="2969184"/>
            <a:chExt cx="7817674" cy="676152"/>
          </a:xfrm>
        </p:grpSpPr>
        <p:grpSp>
          <p:nvGrpSpPr>
            <p:cNvPr id="27721" name="Group 24"/>
            <p:cNvGrpSpPr>
              <a:grpSpLocks/>
            </p:cNvGrpSpPr>
            <p:nvPr/>
          </p:nvGrpSpPr>
          <p:grpSpPr bwMode="auto">
            <a:xfrm>
              <a:off x="2066584" y="2984574"/>
              <a:ext cx="6054477" cy="660762"/>
              <a:chOff x="1962312" y="4384302"/>
              <a:chExt cx="6054477" cy="660762"/>
            </a:xfrm>
          </p:grpSpPr>
          <p:sp>
            <p:nvSpPr>
              <p:cNvPr id="27728" name="TextBox 31"/>
              <p:cNvSpPr txBox="1">
                <a:spLocks noChangeArrowheads="1"/>
              </p:cNvSpPr>
              <p:nvPr/>
            </p:nvSpPr>
            <p:spPr bwMode="auto">
              <a:xfrm>
                <a:off x="4347743" y="4396645"/>
                <a:ext cx="18473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sz="3600">
                  <a:solidFill>
                    <a:srgbClr val="FFFF00"/>
                  </a:solidFill>
                </a:endParaRPr>
              </a:p>
            </p:txBody>
          </p:sp>
          <p:sp>
            <p:nvSpPr>
              <p:cNvPr id="27729" name="TextBox 32"/>
              <p:cNvSpPr txBox="1">
                <a:spLocks noChangeArrowheads="1"/>
              </p:cNvSpPr>
              <p:nvPr/>
            </p:nvSpPr>
            <p:spPr bwMode="auto">
              <a:xfrm>
                <a:off x="7832059" y="4398733"/>
                <a:ext cx="18473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sz="3600">
                  <a:solidFill>
                    <a:srgbClr val="FFFF00"/>
                  </a:solidFill>
                </a:endParaRPr>
              </a:p>
            </p:txBody>
          </p:sp>
          <p:sp>
            <p:nvSpPr>
              <p:cNvPr id="27730" name="TextBox 33"/>
              <p:cNvSpPr txBox="1">
                <a:spLocks noChangeArrowheads="1"/>
              </p:cNvSpPr>
              <p:nvPr/>
            </p:nvSpPr>
            <p:spPr bwMode="auto">
              <a:xfrm>
                <a:off x="1962312" y="4384302"/>
                <a:ext cx="18473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sz="360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7722" name="Rectangle 25"/>
            <p:cNvSpPr>
              <a:spLocks noChangeArrowheads="1"/>
            </p:cNvSpPr>
            <p:nvPr/>
          </p:nvSpPr>
          <p:spPr bwMode="auto">
            <a:xfrm>
              <a:off x="3112093" y="2981527"/>
              <a:ext cx="1936273" cy="457200"/>
            </a:xfrm>
            <a:prstGeom prst="rect">
              <a:avLst/>
            </a:prstGeom>
            <a:noFill/>
            <a:ln w="12700" algn="ctr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7723" name="TextBox 26"/>
            <p:cNvSpPr txBox="1">
              <a:spLocks noChangeArrowheads="1"/>
            </p:cNvSpPr>
            <p:nvPr/>
          </p:nvSpPr>
          <p:spPr bwMode="auto">
            <a:xfrm>
              <a:off x="3100439" y="2995323"/>
              <a:ext cx="97975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FFFF00"/>
                  </a:solidFill>
                </a:rPr>
                <a:t>* * *</a:t>
              </a:r>
            </a:p>
          </p:txBody>
        </p:sp>
        <p:sp>
          <p:nvSpPr>
            <p:cNvPr id="27724" name="Rectangle 27"/>
            <p:cNvSpPr>
              <a:spLocks noChangeArrowheads="1"/>
            </p:cNvSpPr>
            <p:nvPr/>
          </p:nvSpPr>
          <p:spPr bwMode="auto">
            <a:xfrm>
              <a:off x="6596409" y="2983615"/>
              <a:ext cx="1936273" cy="457200"/>
            </a:xfrm>
            <a:prstGeom prst="rect">
              <a:avLst/>
            </a:prstGeom>
            <a:noFill/>
            <a:ln w="12700" algn="ctr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7725" name="TextBox 28"/>
            <p:cNvSpPr txBox="1">
              <a:spLocks noChangeArrowheads="1"/>
            </p:cNvSpPr>
            <p:nvPr/>
          </p:nvSpPr>
          <p:spPr bwMode="auto">
            <a:xfrm>
              <a:off x="6584755" y="2997411"/>
              <a:ext cx="97975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FFFF00"/>
                  </a:solidFill>
                </a:rPr>
                <a:t>* * *</a:t>
              </a:r>
            </a:p>
          </p:txBody>
        </p:sp>
        <p:sp>
          <p:nvSpPr>
            <p:cNvPr id="27726" name="Rectangle 29"/>
            <p:cNvSpPr>
              <a:spLocks noChangeArrowheads="1"/>
            </p:cNvSpPr>
            <p:nvPr/>
          </p:nvSpPr>
          <p:spPr bwMode="auto">
            <a:xfrm>
              <a:off x="726662" y="2969184"/>
              <a:ext cx="1936273" cy="457200"/>
            </a:xfrm>
            <a:prstGeom prst="rect">
              <a:avLst/>
            </a:prstGeom>
            <a:noFill/>
            <a:ln w="12700" algn="ctr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7727" name="TextBox 30"/>
            <p:cNvSpPr txBox="1">
              <a:spLocks noChangeArrowheads="1"/>
            </p:cNvSpPr>
            <p:nvPr/>
          </p:nvSpPr>
          <p:spPr bwMode="auto">
            <a:xfrm>
              <a:off x="715008" y="2982980"/>
              <a:ext cx="97975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FFFF00"/>
                  </a:solidFill>
                </a:rPr>
                <a:t>* * *</a:t>
              </a:r>
            </a:p>
          </p:txBody>
        </p:sp>
      </p:grpSp>
      <p:sp>
        <p:nvSpPr>
          <p:cNvPr id="276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Analysis for Tribes</a:t>
            </a:r>
          </a:p>
        </p:txBody>
      </p:sp>
      <p:grpSp>
        <p:nvGrpSpPr>
          <p:cNvPr id="27711" name="Group 4"/>
          <p:cNvGrpSpPr>
            <a:grpSpLocks/>
          </p:cNvGrpSpPr>
          <p:nvPr/>
        </p:nvGrpSpPr>
        <p:grpSpPr bwMode="auto">
          <a:xfrm>
            <a:off x="1596901" y="2069618"/>
            <a:ext cx="6848780" cy="660882"/>
            <a:chOff x="1564800" y="4384302"/>
            <a:chExt cx="6849502" cy="660762"/>
          </a:xfrm>
        </p:grpSpPr>
        <p:sp>
          <p:nvSpPr>
            <p:cNvPr id="27718" name="TextBox 11"/>
            <p:cNvSpPr txBox="1">
              <a:spLocks noChangeArrowheads="1"/>
            </p:cNvSpPr>
            <p:nvPr/>
          </p:nvSpPr>
          <p:spPr bwMode="auto">
            <a:xfrm>
              <a:off x="3950231" y="4396645"/>
              <a:ext cx="97975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FFFF00"/>
                  </a:solidFill>
                </a:rPr>
                <a:t>* * *</a:t>
              </a:r>
            </a:p>
          </p:txBody>
        </p:sp>
        <p:sp>
          <p:nvSpPr>
            <p:cNvPr id="27719" name="TextBox 12"/>
            <p:cNvSpPr txBox="1">
              <a:spLocks noChangeArrowheads="1"/>
            </p:cNvSpPr>
            <p:nvPr/>
          </p:nvSpPr>
          <p:spPr bwMode="auto">
            <a:xfrm>
              <a:off x="7434547" y="4398733"/>
              <a:ext cx="97975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FFFF00"/>
                  </a:solidFill>
                </a:rPr>
                <a:t>* * *</a:t>
              </a:r>
            </a:p>
          </p:txBody>
        </p:sp>
        <p:sp>
          <p:nvSpPr>
            <p:cNvPr id="27720" name="TextBox 13"/>
            <p:cNvSpPr txBox="1">
              <a:spLocks noChangeArrowheads="1"/>
            </p:cNvSpPr>
            <p:nvPr/>
          </p:nvSpPr>
          <p:spPr bwMode="auto">
            <a:xfrm>
              <a:off x="1564800" y="4384302"/>
              <a:ext cx="97975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FF00"/>
                  </a:solidFill>
                </a:rPr>
                <a:t>* * *</a:t>
              </a:r>
            </a:p>
          </p:txBody>
        </p:sp>
      </p:grpSp>
      <p:sp>
        <p:nvSpPr>
          <p:cNvPr id="27712" name="Rectangle 5"/>
          <p:cNvSpPr>
            <a:spLocks noChangeArrowheads="1"/>
          </p:cNvSpPr>
          <p:nvPr/>
        </p:nvSpPr>
        <p:spPr bwMode="auto">
          <a:xfrm>
            <a:off x="3039770" y="2078602"/>
            <a:ext cx="1936069" cy="457283"/>
          </a:xfrm>
          <a:prstGeom prst="rect">
            <a:avLst/>
          </a:prstGeom>
          <a:noFill/>
          <a:ln w="12700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27714" name="Rectangle 7"/>
          <p:cNvSpPr>
            <a:spLocks noChangeArrowheads="1"/>
          </p:cNvSpPr>
          <p:nvPr/>
        </p:nvSpPr>
        <p:spPr bwMode="auto">
          <a:xfrm>
            <a:off x="6523719" y="2080691"/>
            <a:ext cx="1936069" cy="457283"/>
          </a:xfrm>
          <a:prstGeom prst="rect">
            <a:avLst/>
          </a:prstGeom>
          <a:noFill/>
          <a:ln w="12700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27716" name="Rectangle 9"/>
          <p:cNvSpPr>
            <a:spLocks noChangeArrowheads="1"/>
          </p:cNvSpPr>
          <p:nvPr/>
        </p:nvSpPr>
        <p:spPr bwMode="auto">
          <a:xfrm>
            <a:off x="654591" y="2066257"/>
            <a:ext cx="1936069" cy="457283"/>
          </a:xfrm>
          <a:prstGeom prst="rect">
            <a:avLst/>
          </a:prstGeom>
          <a:noFill/>
          <a:ln w="12700" algn="ctr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FF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42938" y="2068024"/>
            <a:ext cx="6848780" cy="660882"/>
            <a:chOff x="642938" y="2068024"/>
            <a:chExt cx="6848780" cy="660882"/>
          </a:xfrm>
        </p:grpSpPr>
        <p:sp>
          <p:nvSpPr>
            <p:cNvPr id="27713" name="TextBox 6"/>
            <p:cNvSpPr txBox="1">
              <a:spLocks noChangeArrowheads="1"/>
            </p:cNvSpPr>
            <p:nvPr/>
          </p:nvSpPr>
          <p:spPr bwMode="auto">
            <a:xfrm>
              <a:off x="3028118" y="2080369"/>
              <a:ext cx="979652" cy="646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FF00"/>
                  </a:solidFill>
                </a:rPr>
                <a:t>* * *</a:t>
              </a:r>
            </a:p>
          </p:txBody>
        </p:sp>
        <p:sp>
          <p:nvSpPr>
            <p:cNvPr id="27715" name="TextBox 8"/>
            <p:cNvSpPr txBox="1">
              <a:spLocks noChangeArrowheads="1"/>
            </p:cNvSpPr>
            <p:nvPr/>
          </p:nvSpPr>
          <p:spPr bwMode="auto">
            <a:xfrm>
              <a:off x="6512066" y="2082457"/>
              <a:ext cx="979652" cy="646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FF00"/>
                  </a:solidFill>
                </a:rPr>
                <a:t>* * *</a:t>
              </a:r>
            </a:p>
          </p:txBody>
        </p:sp>
        <p:sp>
          <p:nvSpPr>
            <p:cNvPr id="27717" name="TextBox 10"/>
            <p:cNvSpPr txBox="1">
              <a:spLocks noChangeArrowheads="1"/>
            </p:cNvSpPr>
            <p:nvPr/>
          </p:nvSpPr>
          <p:spPr bwMode="auto">
            <a:xfrm>
              <a:off x="642938" y="2068024"/>
              <a:ext cx="979652" cy="646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FF00"/>
                  </a:solidFill>
                </a:rPr>
                <a:t>* * *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328613" y="1617663"/>
            <a:ext cx="6107112" cy="849312"/>
            <a:chOff x="327902" y="1617078"/>
            <a:chExt cx="6108381" cy="850151"/>
          </a:xfrm>
        </p:grpSpPr>
        <p:grpSp>
          <p:nvGrpSpPr>
            <p:cNvPr id="27706" name="Group 17"/>
            <p:cNvGrpSpPr>
              <a:grpSpLocks/>
            </p:cNvGrpSpPr>
            <p:nvPr/>
          </p:nvGrpSpPr>
          <p:grpSpPr bwMode="auto">
            <a:xfrm>
              <a:off x="327902" y="2166864"/>
              <a:ext cx="6108381" cy="300365"/>
              <a:chOff x="327902" y="2166864"/>
              <a:chExt cx="6108381" cy="300365"/>
            </a:xfrm>
          </p:grpSpPr>
          <p:pic>
            <p:nvPicPr>
              <p:cNvPr id="27708" name="Picture 21" descr="latex-image-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902" y="2166864"/>
                <a:ext cx="254754" cy="274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09" name="Picture 21" descr="latex-image-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0164" y="2182104"/>
                <a:ext cx="254754" cy="274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710" name="Picture 21" descr="latex-image-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81529" y="2192909"/>
                <a:ext cx="254754" cy="274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7707" name="Picture 14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2268" y="1617078"/>
              <a:ext cx="254753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656" name="Picture 3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688" y="2271713"/>
            <a:ext cx="558800" cy="6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ounded Rectangle 22"/>
          <p:cNvSpPr/>
          <p:nvPr/>
        </p:nvSpPr>
        <p:spPr>
          <a:xfrm>
            <a:off x="5575300" y="2636838"/>
            <a:ext cx="3141663" cy="75565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Gill Sans"/>
              </a:rPr>
              <a:t>Pick exactly half from each </a:t>
            </a:r>
            <a:r>
              <a:rPr lang="en-US" sz="2400" dirty="0" smtClean="0">
                <a:solidFill>
                  <a:schemeClr val="bg1"/>
                </a:solidFill>
                <a:latin typeface="Gill Sans"/>
              </a:rPr>
              <a:t>clause</a:t>
            </a:r>
            <a:endParaRPr lang="en-US" sz="2400" dirty="0">
              <a:solidFill>
                <a:schemeClr val="bg1"/>
              </a:solidFill>
              <a:latin typeface="Gill Sans"/>
            </a:endParaRPr>
          </a:p>
        </p:txBody>
      </p: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6380163" y="5851525"/>
            <a:ext cx="2708275" cy="830263"/>
            <a:chOff x="6054560" y="5839526"/>
            <a:chExt cx="2709395" cy="830997"/>
          </a:xfrm>
        </p:grpSpPr>
        <p:sp>
          <p:nvSpPr>
            <p:cNvPr id="27704" name="TextBox 46"/>
            <p:cNvSpPr txBox="1">
              <a:spLocks noChangeArrowheads="1"/>
            </p:cNvSpPr>
            <p:nvPr/>
          </p:nvSpPr>
          <p:spPr bwMode="auto">
            <a:xfrm>
              <a:off x="6054560" y="5839526"/>
              <a:ext cx="270939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2400">
                  <a:solidFill>
                    <a:schemeClr val="bg1"/>
                  </a:solidFill>
                  <a:latin typeface="Gill Sans" charset="0"/>
                </a:rPr>
                <a:t>White = small-bias</a:t>
              </a:r>
            </a:p>
            <a:p>
              <a:pPr eaLnBrk="1" hangingPunct="1"/>
              <a:r>
                <a:rPr lang="en-US" sz="2400">
                  <a:solidFill>
                    <a:srgbClr val="FFFF00"/>
                  </a:solidFill>
                  <a:latin typeface="Gill Sans" charset="0"/>
                </a:rPr>
                <a:t>Yellow = uniform </a:t>
              </a:r>
            </a:p>
          </p:txBody>
        </p:sp>
        <p:sp>
          <p:nvSpPr>
            <p:cNvPr id="27705" name="Rectangle 47"/>
            <p:cNvSpPr>
              <a:spLocks noChangeArrowheads="1"/>
            </p:cNvSpPr>
            <p:nvPr/>
          </p:nvSpPr>
          <p:spPr bwMode="auto">
            <a:xfrm>
              <a:off x="6054560" y="5859378"/>
              <a:ext cx="2709395" cy="811145"/>
            </a:xfrm>
            <a:prstGeom prst="rect">
              <a:avLst/>
            </a:prstGeom>
            <a:noFill/>
            <a:ln w="9525" algn="ctr">
              <a:solidFill>
                <a:srgbClr val="FFFF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677863" y="3448050"/>
            <a:ext cx="7807325" cy="690563"/>
            <a:chOff x="670502" y="4402781"/>
            <a:chExt cx="7806020" cy="690395"/>
          </a:xfrm>
        </p:grpSpPr>
        <p:grpSp>
          <p:nvGrpSpPr>
            <p:cNvPr id="27683" name="Group 82"/>
            <p:cNvGrpSpPr>
              <a:grpSpLocks/>
            </p:cNvGrpSpPr>
            <p:nvPr/>
          </p:nvGrpSpPr>
          <p:grpSpPr bwMode="auto">
            <a:xfrm>
              <a:off x="1608912" y="4402781"/>
              <a:ext cx="6851592" cy="672794"/>
              <a:chOff x="1564800" y="4371888"/>
              <a:chExt cx="6851592" cy="672794"/>
            </a:xfrm>
          </p:grpSpPr>
          <p:grpSp>
            <p:nvGrpSpPr>
              <p:cNvPr id="27695" name="Group 94"/>
              <p:cNvGrpSpPr>
                <a:grpSpLocks/>
              </p:cNvGrpSpPr>
              <p:nvPr/>
            </p:nvGrpSpPr>
            <p:grpSpPr bwMode="auto">
              <a:xfrm>
                <a:off x="3950231" y="4396263"/>
                <a:ext cx="981844" cy="646331"/>
                <a:chOff x="1280105" y="4406701"/>
                <a:chExt cx="981844" cy="646331"/>
              </a:xfrm>
            </p:grpSpPr>
            <p:sp>
              <p:nvSpPr>
                <p:cNvPr id="27702" name="TextBox 101"/>
                <p:cNvSpPr txBox="1">
                  <a:spLocks noChangeArrowheads="1"/>
                </p:cNvSpPr>
                <p:nvPr/>
              </p:nvSpPr>
              <p:spPr bwMode="auto">
                <a:xfrm>
                  <a:off x="1282193" y="4406701"/>
                  <a:ext cx="979756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sz="3600">
                      <a:solidFill>
                        <a:schemeClr val="bg1"/>
                      </a:solidFill>
                    </a:rPr>
                    <a:t>* * *</a:t>
                  </a:r>
                </a:p>
              </p:txBody>
            </p:sp>
            <p:cxnSp>
              <p:nvCxnSpPr>
                <p:cNvPr id="27703" name="Straight Connector 102"/>
                <p:cNvCxnSpPr>
                  <a:cxnSpLocks noChangeShapeType="1"/>
                </p:cNvCxnSpPr>
                <p:nvPr/>
              </p:nvCxnSpPr>
              <p:spPr bwMode="auto">
                <a:xfrm>
                  <a:off x="1280105" y="4417521"/>
                  <a:ext cx="0" cy="443404"/>
                </a:xfrm>
                <a:prstGeom prst="line">
                  <a:avLst/>
                </a:prstGeom>
                <a:noFill/>
                <a:ln w="12700" algn="ctr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7696" name="Group 95"/>
              <p:cNvGrpSpPr>
                <a:grpSpLocks/>
              </p:cNvGrpSpPr>
              <p:nvPr/>
            </p:nvGrpSpPr>
            <p:grpSpPr bwMode="auto">
              <a:xfrm>
                <a:off x="7434547" y="4398351"/>
                <a:ext cx="981845" cy="646331"/>
                <a:chOff x="1280105" y="4406701"/>
                <a:chExt cx="981845" cy="646331"/>
              </a:xfrm>
            </p:grpSpPr>
            <p:sp>
              <p:nvSpPr>
                <p:cNvPr id="27700" name="TextBox 99"/>
                <p:cNvSpPr txBox="1">
                  <a:spLocks noChangeArrowheads="1"/>
                </p:cNvSpPr>
                <p:nvPr/>
              </p:nvSpPr>
              <p:spPr bwMode="auto">
                <a:xfrm>
                  <a:off x="1282194" y="4406701"/>
                  <a:ext cx="979756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sz="3600">
                      <a:solidFill>
                        <a:schemeClr val="bg1"/>
                      </a:solidFill>
                    </a:rPr>
                    <a:t>* * *</a:t>
                  </a:r>
                </a:p>
              </p:txBody>
            </p:sp>
            <p:cxnSp>
              <p:nvCxnSpPr>
                <p:cNvPr id="27701" name="Straight Connector 100"/>
                <p:cNvCxnSpPr>
                  <a:cxnSpLocks noChangeShapeType="1"/>
                </p:cNvCxnSpPr>
                <p:nvPr/>
              </p:nvCxnSpPr>
              <p:spPr bwMode="auto">
                <a:xfrm>
                  <a:off x="1280105" y="4417521"/>
                  <a:ext cx="0" cy="443404"/>
                </a:xfrm>
                <a:prstGeom prst="line">
                  <a:avLst/>
                </a:prstGeom>
                <a:noFill/>
                <a:ln w="12700" algn="ctr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7697" name="Group 96"/>
              <p:cNvGrpSpPr>
                <a:grpSpLocks/>
              </p:cNvGrpSpPr>
              <p:nvPr/>
            </p:nvGrpSpPr>
            <p:grpSpPr bwMode="auto">
              <a:xfrm>
                <a:off x="1564800" y="4371888"/>
                <a:ext cx="981844" cy="646331"/>
                <a:chOff x="1280105" y="4394669"/>
                <a:chExt cx="981844" cy="646331"/>
              </a:xfrm>
            </p:grpSpPr>
            <p:sp>
              <p:nvSpPr>
                <p:cNvPr id="27698" name="TextBox 97"/>
                <p:cNvSpPr txBox="1">
                  <a:spLocks noChangeArrowheads="1"/>
                </p:cNvSpPr>
                <p:nvPr/>
              </p:nvSpPr>
              <p:spPr bwMode="auto">
                <a:xfrm>
                  <a:off x="1282193" y="4394669"/>
                  <a:ext cx="979756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sz="3600">
                      <a:solidFill>
                        <a:schemeClr val="bg1"/>
                      </a:solidFill>
                    </a:rPr>
                    <a:t>* * *</a:t>
                  </a:r>
                </a:p>
              </p:txBody>
            </p:sp>
            <p:cxnSp>
              <p:nvCxnSpPr>
                <p:cNvPr id="27699" name="Straight Connector 98"/>
                <p:cNvCxnSpPr>
                  <a:cxnSpLocks noChangeShapeType="1"/>
                </p:cNvCxnSpPr>
                <p:nvPr/>
              </p:nvCxnSpPr>
              <p:spPr bwMode="auto">
                <a:xfrm>
                  <a:off x="1280105" y="4417521"/>
                  <a:ext cx="0" cy="443404"/>
                </a:xfrm>
                <a:prstGeom prst="line">
                  <a:avLst/>
                </a:prstGeom>
                <a:noFill/>
                <a:ln w="12700" algn="ctr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27684" name="Group 83"/>
            <p:cNvGrpSpPr>
              <a:grpSpLocks/>
            </p:cNvGrpSpPr>
            <p:nvPr/>
          </p:nvGrpSpPr>
          <p:grpSpPr bwMode="auto">
            <a:xfrm>
              <a:off x="670502" y="4417024"/>
              <a:ext cx="7806020" cy="676152"/>
              <a:chOff x="726662" y="2969184"/>
              <a:chExt cx="7806020" cy="676152"/>
            </a:xfrm>
          </p:grpSpPr>
          <p:grpSp>
            <p:nvGrpSpPr>
              <p:cNvPr id="27685" name="Group 84"/>
              <p:cNvGrpSpPr>
                <a:grpSpLocks/>
              </p:cNvGrpSpPr>
              <p:nvPr/>
            </p:nvGrpSpPr>
            <p:grpSpPr bwMode="auto">
              <a:xfrm>
                <a:off x="2066584" y="2984574"/>
                <a:ext cx="6054477" cy="660762"/>
                <a:chOff x="1962312" y="4384302"/>
                <a:chExt cx="6054477" cy="660762"/>
              </a:xfrm>
            </p:grpSpPr>
            <p:sp>
              <p:nvSpPr>
                <p:cNvPr id="27692" name="TextBox 91"/>
                <p:cNvSpPr txBox="1">
                  <a:spLocks noChangeArrowheads="1"/>
                </p:cNvSpPr>
                <p:nvPr/>
              </p:nvSpPr>
              <p:spPr bwMode="auto">
                <a:xfrm>
                  <a:off x="4347743" y="4396645"/>
                  <a:ext cx="184730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sz="3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27693" name="TextBox 92"/>
                <p:cNvSpPr txBox="1">
                  <a:spLocks noChangeArrowheads="1"/>
                </p:cNvSpPr>
                <p:nvPr/>
              </p:nvSpPr>
              <p:spPr bwMode="auto">
                <a:xfrm>
                  <a:off x="7832059" y="4398733"/>
                  <a:ext cx="184730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sz="3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27694" name="TextBox 93"/>
                <p:cNvSpPr txBox="1">
                  <a:spLocks noChangeArrowheads="1"/>
                </p:cNvSpPr>
                <p:nvPr/>
              </p:nvSpPr>
              <p:spPr bwMode="auto">
                <a:xfrm>
                  <a:off x="1962312" y="4384302"/>
                  <a:ext cx="184730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en-US" sz="3600">
                    <a:solidFill>
                      <a:srgbClr val="FFFF00"/>
                    </a:solidFill>
                  </a:endParaRPr>
                </a:p>
              </p:txBody>
            </p:sp>
          </p:grpSp>
          <p:sp>
            <p:nvSpPr>
              <p:cNvPr id="27686" name="Rectangle 85"/>
              <p:cNvSpPr>
                <a:spLocks noChangeArrowheads="1"/>
              </p:cNvSpPr>
              <p:nvPr/>
            </p:nvSpPr>
            <p:spPr bwMode="auto">
              <a:xfrm>
                <a:off x="3112093" y="2981527"/>
                <a:ext cx="1936273" cy="457200"/>
              </a:xfrm>
              <a:prstGeom prst="rect">
                <a:avLst/>
              </a:prstGeom>
              <a:noFill/>
              <a:ln w="12700" algn="ctr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27687" name="TextBox 86"/>
              <p:cNvSpPr txBox="1">
                <a:spLocks noChangeArrowheads="1"/>
              </p:cNvSpPr>
              <p:nvPr/>
            </p:nvSpPr>
            <p:spPr bwMode="auto">
              <a:xfrm>
                <a:off x="3497951" y="2995323"/>
                <a:ext cx="18473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sz="3600">
                  <a:solidFill>
                    <a:srgbClr val="FFFF00"/>
                  </a:solidFill>
                </a:endParaRPr>
              </a:p>
            </p:txBody>
          </p:sp>
          <p:sp>
            <p:nvSpPr>
              <p:cNvPr id="27688" name="Rectangle 87"/>
              <p:cNvSpPr>
                <a:spLocks noChangeArrowheads="1"/>
              </p:cNvSpPr>
              <p:nvPr/>
            </p:nvSpPr>
            <p:spPr bwMode="auto">
              <a:xfrm>
                <a:off x="6596409" y="2983615"/>
                <a:ext cx="1936273" cy="457200"/>
              </a:xfrm>
              <a:prstGeom prst="rect">
                <a:avLst/>
              </a:prstGeom>
              <a:noFill/>
              <a:ln w="12700" algn="ctr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27689" name="TextBox 88"/>
              <p:cNvSpPr txBox="1">
                <a:spLocks noChangeArrowheads="1"/>
              </p:cNvSpPr>
              <p:nvPr/>
            </p:nvSpPr>
            <p:spPr bwMode="auto">
              <a:xfrm>
                <a:off x="6982267" y="2997411"/>
                <a:ext cx="18473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sz="3600">
                  <a:solidFill>
                    <a:srgbClr val="FFFF00"/>
                  </a:solidFill>
                </a:endParaRPr>
              </a:p>
            </p:txBody>
          </p:sp>
          <p:sp>
            <p:nvSpPr>
              <p:cNvPr id="27690" name="Rectangle 89"/>
              <p:cNvSpPr>
                <a:spLocks noChangeArrowheads="1"/>
              </p:cNvSpPr>
              <p:nvPr/>
            </p:nvSpPr>
            <p:spPr bwMode="auto">
              <a:xfrm>
                <a:off x="726662" y="2969184"/>
                <a:ext cx="1936273" cy="457200"/>
              </a:xfrm>
              <a:prstGeom prst="rect">
                <a:avLst/>
              </a:prstGeom>
              <a:noFill/>
              <a:ln w="12700" algn="ctr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27691" name="TextBox 90"/>
              <p:cNvSpPr txBox="1">
                <a:spLocks noChangeArrowheads="1"/>
              </p:cNvSpPr>
              <p:nvPr/>
            </p:nvSpPr>
            <p:spPr bwMode="auto">
              <a:xfrm>
                <a:off x="1112520" y="2982980"/>
                <a:ext cx="18473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sz="3600">
                  <a:solidFill>
                    <a:srgbClr val="FFFF00"/>
                  </a:solidFill>
                </a:endParaRPr>
              </a:p>
            </p:txBody>
          </p:sp>
        </p:grpSp>
      </p:grpSp>
      <p:pic>
        <p:nvPicPr>
          <p:cNvPr id="107522" name="Picture 2" descr="+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4035425"/>
            <a:ext cx="4048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4" name="Picture 4" descr="X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0" y="4043614"/>
            <a:ext cx="4873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6" name="Picture 6" descr="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050" y="3997325"/>
            <a:ext cx="3667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2" name="Group 161"/>
          <p:cNvGrpSpPr>
            <a:grpSpLocks/>
          </p:cNvGrpSpPr>
          <p:nvPr/>
        </p:nvGrpSpPr>
        <p:grpSpPr bwMode="auto">
          <a:xfrm>
            <a:off x="669925" y="3432175"/>
            <a:ext cx="7807325" cy="711200"/>
            <a:chOff x="726662" y="2934852"/>
            <a:chExt cx="7806020" cy="710484"/>
          </a:xfrm>
        </p:grpSpPr>
        <p:grpSp>
          <p:nvGrpSpPr>
            <p:cNvPr id="27673" name="Group 162"/>
            <p:cNvGrpSpPr>
              <a:grpSpLocks/>
            </p:cNvGrpSpPr>
            <p:nvPr/>
          </p:nvGrpSpPr>
          <p:grpSpPr bwMode="auto">
            <a:xfrm>
              <a:off x="2066584" y="2984574"/>
              <a:ext cx="6054477" cy="660762"/>
              <a:chOff x="1962312" y="4384302"/>
              <a:chExt cx="6054477" cy="660762"/>
            </a:xfrm>
          </p:grpSpPr>
          <p:sp>
            <p:nvSpPr>
              <p:cNvPr id="27680" name="TextBox 169"/>
              <p:cNvSpPr txBox="1">
                <a:spLocks noChangeArrowheads="1"/>
              </p:cNvSpPr>
              <p:nvPr/>
            </p:nvSpPr>
            <p:spPr bwMode="auto">
              <a:xfrm>
                <a:off x="4347743" y="4396645"/>
                <a:ext cx="18473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sz="3600">
                  <a:solidFill>
                    <a:srgbClr val="FFFF00"/>
                  </a:solidFill>
                </a:endParaRPr>
              </a:p>
            </p:txBody>
          </p:sp>
          <p:sp>
            <p:nvSpPr>
              <p:cNvPr id="27681" name="TextBox 170"/>
              <p:cNvSpPr txBox="1">
                <a:spLocks noChangeArrowheads="1"/>
              </p:cNvSpPr>
              <p:nvPr/>
            </p:nvSpPr>
            <p:spPr bwMode="auto">
              <a:xfrm>
                <a:off x="7832059" y="4398733"/>
                <a:ext cx="18473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sz="3600">
                  <a:solidFill>
                    <a:srgbClr val="FFFF00"/>
                  </a:solidFill>
                </a:endParaRPr>
              </a:p>
            </p:txBody>
          </p:sp>
          <p:sp>
            <p:nvSpPr>
              <p:cNvPr id="27682" name="TextBox 171"/>
              <p:cNvSpPr txBox="1">
                <a:spLocks noChangeArrowheads="1"/>
              </p:cNvSpPr>
              <p:nvPr/>
            </p:nvSpPr>
            <p:spPr bwMode="auto">
              <a:xfrm>
                <a:off x="1962312" y="4384302"/>
                <a:ext cx="18473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en-US" sz="360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7674" name="Rectangle 163"/>
            <p:cNvSpPr>
              <a:spLocks noChangeArrowheads="1"/>
            </p:cNvSpPr>
            <p:nvPr/>
          </p:nvSpPr>
          <p:spPr bwMode="auto">
            <a:xfrm>
              <a:off x="3112093" y="2981527"/>
              <a:ext cx="1936273" cy="457200"/>
            </a:xfrm>
            <a:prstGeom prst="rect">
              <a:avLst/>
            </a:prstGeom>
            <a:noFill/>
            <a:ln w="12700" algn="ctr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7675" name="TextBox 164"/>
            <p:cNvSpPr txBox="1">
              <a:spLocks noChangeArrowheads="1"/>
            </p:cNvSpPr>
            <p:nvPr/>
          </p:nvSpPr>
          <p:spPr bwMode="auto">
            <a:xfrm>
              <a:off x="3134131" y="2947195"/>
              <a:ext cx="9845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FFFF00"/>
                  </a:solidFill>
                </a:rPr>
                <a:t>0 1 0</a:t>
              </a:r>
            </a:p>
          </p:txBody>
        </p:sp>
        <p:sp>
          <p:nvSpPr>
            <p:cNvPr id="27676" name="Rectangle 165"/>
            <p:cNvSpPr>
              <a:spLocks noChangeArrowheads="1"/>
            </p:cNvSpPr>
            <p:nvPr/>
          </p:nvSpPr>
          <p:spPr bwMode="auto">
            <a:xfrm>
              <a:off x="6596409" y="2983615"/>
              <a:ext cx="1936273" cy="457200"/>
            </a:xfrm>
            <a:prstGeom prst="rect">
              <a:avLst/>
            </a:prstGeom>
            <a:noFill/>
            <a:ln w="12700" algn="ctr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7677" name="TextBox 166"/>
            <p:cNvSpPr txBox="1">
              <a:spLocks noChangeArrowheads="1"/>
            </p:cNvSpPr>
            <p:nvPr/>
          </p:nvSpPr>
          <p:spPr bwMode="auto">
            <a:xfrm>
              <a:off x="6618447" y="2949283"/>
              <a:ext cx="9845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FFFF00"/>
                  </a:solidFill>
                </a:rPr>
                <a:t>0 0 1</a:t>
              </a:r>
            </a:p>
          </p:txBody>
        </p:sp>
        <p:sp>
          <p:nvSpPr>
            <p:cNvPr id="27678" name="Rectangle 167"/>
            <p:cNvSpPr>
              <a:spLocks noChangeArrowheads="1"/>
            </p:cNvSpPr>
            <p:nvPr/>
          </p:nvSpPr>
          <p:spPr bwMode="auto">
            <a:xfrm>
              <a:off x="726662" y="2969184"/>
              <a:ext cx="1936273" cy="457200"/>
            </a:xfrm>
            <a:prstGeom prst="rect">
              <a:avLst/>
            </a:prstGeom>
            <a:noFill/>
            <a:ln w="12700" algn="ctr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7679" name="TextBox 168"/>
            <p:cNvSpPr txBox="1">
              <a:spLocks noChangeArrowheads="1"/>
            </p:cNvSpPr>
            <p:nvPr/>
          </p:nvSpPr>
          <p:spPr bwMode="auto">
            <a:xfrm>
              <a:off x="748700" y="2934852"/>
              <a:ext cx="9845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FFFF00"/>
                  </a:solidFill>
                </a:rPr>
                <a:t>0 </a:t>
              </a:r>
              <a:r>
                <a:rPr lang="en-US" dirty="0" smtClean="0">
                  <a:solidFill>
                    <a:srgbClr val="FFFF00"/>
                  </a:solidFill>
                </a:rPr>
                <a:t>0 </a:t>
              </a:r>
              <a:r>
                <a:rPr lang="en-US" dirty="0">
                  <a:solidFill>
                    <a:srgbClr val="FFFF00"/>
                  </a:solidFill>
                </a:rPr>
                <a:t>0</a:t>
              </a:r>
            </a:p>
          </p:txBody>
        </p:sp>
      </p:grpSp>
      <p:pic>
        <p:nvPicPr>
          <p:cNvPr id="107528" name="Picture 8" descr="x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324" y="4067678"/>
            <a:ext cx="481452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" name="Group 104"/>
          <p:cNvGrpSpPr>
            <a:grpSpLocks/>
          </p:cNvGrpSpPr>
          <p:nvPr/>
        </p:nvGrpSpPr>
        <p:grpSpPr bwMode="auto">
          <a:xfrm>
            <a:off x="1608138" y="3460750"/>
            <a:ext cx="5878512" cy="463550"/>
            <a:chOff x="1608912" y="2826370"/>
            <a:chExt cx="5878442" cy="463727"/>
          </a:xfrm>
        </p:grpSpPr>
        <p:cxnSp>
          <p:nvCxnSpPr>
            <p:cNvPr id="27668" name="Straight Connector 176"/>
            <p:cNvCxnSpPr>
              <a:cxnSpLocks noChangeShapeType="1"/>
            </p:cNvCxnSpPr>
            <p:nvPr/>
          </p:nvCxnSpPr>
          <p:spPr bwMode="auto">
            <a:xfrm>
              <a:off x="1608912" y="2826370"/>
              <a:ext cx="0" cy="443404"/>
            </a:xfrm>
            <a:prstGeom prst="line">
              <a:avLst/>
            </a:prstGeom>
            <a:noFill/>
            <a:ln w="12700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69" name="Straight Connector 177"/>
            <p:cNvCxnSpPr>
              <a:cxnSpLocks noChangeShapeType="1"/>
            </p:cNvCxnSpPr>
            <p:nvPr/>
          </p:nvCxnSpPr>
          <p:spPr bwMode="auto">
            <a:xfrm>
              <a:off x="4002359" y="2834574"/>
              <a:ext cx="0" cy="443404"/>
            </a:xfrm>
            <a:prstGeom prst="line">
              <a:avLst/>
            </a:prstGeom>
            <a:noFill/>
            <a:ln w="12700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70" name="Straight Connector 178"/>
            <p:cNvCxnSpPr>
              <a:cxnSpLocks noChangeShapeType="1"/>
            </p:cNvCxnSpPr>
            <p:nvPr/>
          </p:nvCxnSpPr>
          <p:spPr bwMode="auto">
            <a:xfrm>
              <a:off x="7487354" y="2846693"/>
              <a:ext cx="0" cy="443404"/>
            </a:xfrm>
            <a:prstGeom prst="line">
              <a:avLst/>
            </a:prstGeom>
            <a:noFill/>
            <a:ln w="12700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07530" name="Picture 10" descr="\approx_\epsilon, \text{under RCNFs}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50" y="2755900"/>
            <a:ext cx="3230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-0.00139 0.1467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22" grpId="0" animBg="1"/>
      <p:bldP spid="22" grpId="1" animBg="1"/>
      <p:bldP spid="23" grpId="0" animBg="1"/>
      <p:bldP spid="23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Fooling Bias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a read-once CNF f. Want: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bias function:   </a:t>
            </a:r>
            <a:endParaRPr lang="en-US" dirty="0"/>
          </a:p>
        </p:txBody>
      </p:sp>
      <p:pic>
        <p:nvPicPr>
          <p:cNvPr id="1028" name="Picture 4" descr="\ex_{\substack{{\color{yellow}X \lfta \mathcal{U}}\\ Y \lfta \mathcal{D}}}\left[f({\color{yellow}X} \circ Y)\right] \approx_\epsilon \ex_{\substack{{\color{yellow}X \lfta \mathcal{U}}\\{\color{yellow}Y \lfta \mathcal{U}}}}\left[f({\color{yellow}X \circ Y})\right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30" y="3024485"/>
            <a:ext cx="714531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260600" y="4463477"/>
            <a:ext cx="5934622" cy="1565850"/>
            <a:chOff x="2260600" y="4463477"/>
            <a:chExt cx="5934622" cy="1565850"/>
          </a:xfrm>
        </p:grpSpPr>
        <p:pic>
          <p:nvPicPr>
            <p:cNvPr id="1030" name="Picture 6" descr="F:\zo^{n/2} \rgta [0,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558" y="4463477"/>
              <a:ext cx="3571664" cy="502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F(y) = \ex_{{\color{yellow}X \lfta \mathcal{U}}}[f({\color{yellow}X} \circ y)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0600" y="5297911"/>
              <a:ext cx="4580864" cy="731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12" descr="\left|\ex_{Y \lfta \mathcal{D}}F(Y) - \ex_{{\color{yellow} Y \lfta \mathcal{U}}}F({\color{yellow}Y})\right| &lt; \epsilon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638" y="2993514"/>
            <a:ext cx="602954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ounded Rectangular Callout 15"/>
          <p:cNvSpPr>
            <a:spLocks noChangeArrowheads="1"/>
          </p:cNvSpPr>
          <p:nvPr/>
        </p:nvSpPr>
        <p:spPr bwMode="auto">
          <a:xfrm>
            <a:off x="782638" y="4283243"/>
            <a:ext cx="7567612" cy="791996"/>
          </a:xfrm>
          <a:prstGeom prst="wedgeRoundRectCallout">
            <a:avLst>
              <a:gd name="adj1" fmla="val 23219"/>
              <a:gd name="adj2" fmla="val -100986"/>
              <a:gd name="adj3" fmla="val 16667"/>
            </a:avLst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3200" dirty="0" smtClean="0">
                <a:latin typeface="Gill Sans" charset="0"/>
              </a:rPr>
              <a:t>False if we fixed X!</a:t>
            </a:r>
            <a:endParaRPr lang="en-US" sz="3200" dirty="0">
              <a:latin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525711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Can we generate random bits?</a:t>
            </a:r>
          </a:p>
        </p:txBody>
      </p:sp>
      <p:pic>
        <p:nvPicPr>
          <p:cNvPr id="4099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888" y="2528888"/>
            <a:ext cx="8669337" cy="2560637"/>
          </a:xfrm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4169" y="3938588"/>
            <a:ext cx="6678199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8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3290" y="3938588"/>
            <a:ext cx="7279236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Fooling Bias Functions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76275" y="1636713"/>
            <a:ext cx="7772400" cy="1671637"/>
          </a:xfrm>
        </p:spPr>
        <p:txBody>
          <a:bodyPr/>
          <a:lstStyle/>
          <a:p>
            <a:r>
              <a:rPr lang="en-US" smtClean="0">
                <a:latin typeface="Gill Sans MT" charset="0"/>
              </a:rPr>
              <a:t>Let 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92100" y="3552825"/>
            <a:ext cx="4100513" cy="2841625"/>
            <a:chOff x="291587" y="3553364"/>
            <a:chExt cx="4100465" cy="2841576"/>
          </a:xfrm>
        </p:grpSpPr>
        <p:grpSp>
          <p:nvGrpSpPr>
            <p:cNvPr id="29706" name="Group 12"/>
            <p:cNvGrpSpPr>
              <a:grpSpLocks/>
            </p:cNvGrpSpPr>
            <p:nvPr/>
          </p:nvGrpSpPr>
          <p:grpSpPr bwMode="auto">
            <a:xfrm>
              <a:off x="291587" y="3553364"/>
              <a:ext cx="4100465" cy="2841576"/>
              <a:chOff x="3010819" y="3517268"/>
              <a:chExt cx="4100465" cy="2841576"/>
            </a:xfrm>
          </p:grpSpPr>
          <p:sp>
            <p:nvSpPr>
              <p:cNvPr id="14" name="Rectangle 13"/>
              <p:cNvSpPr>
                <a:spLocks/>
              </p:cNvSpPr>
              <p:nvPr/>
            </p:nvSpPr>
            <p:spPr>
              <a:xfrm>
                <a:off x="6281031" y="5511134"/>
                <a:ext cx="90487" cy="334957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V="1">
                <a:off x="4568139" y="3517268"/>
                <a:ext cx="0" cy="2330410"/>
              </a:xfrm>
              <a:prstGeom prst="straightConnector1">
                <a:avLst/>
              </a:prstGeom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655676" y="5863553"/>
                <a:ext cx="1588" cy="18256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>
                <a:spLocks/>
              </p:cNvSpPr>
              <p:nvPr/>
            </p:nvSpPr>
            <p:spPr>
              <a:xfrm>
                <a:off x="6609640" y="3801426"/>
                <a:ext cx="92074" cy="2012915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4568139" y="5847678"/>
                <a:ext cx="2433609" cy="0"/>
              </a:xfrm>
              <a:prstGeom prst="straightConnector1">
                <a:avLst/>
              </a:prstGeom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741" y="5874850"/>
                <a:ext cx="439543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778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noFill/>
                  </a:rPr>
                  <a:t> </a:t>
                </a: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 flipH="1">
                <a:off x="6344530" y="5863553"/>
                <a:ext cx="1588" cy="18256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064" y="5883393"/>
                <a:ext cx="1582293" cy="47545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noFill/>
                  </a:rPr>
                  <a:t> </a:t>
                </a:r>
              </a:p>
            </p:txBody>
          </p:sp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819" y="3899239"/>
                <a:ext cx="1582293" cy="47545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noFill/>
                  </a:rPr>
                  <a:t> </a:t>
                </a: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4234768" y="3891912"/>
                <a:ext cx="331783" cy="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220480" y="5511134"/>
                <a:ext cx="331784" cy="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577" y="5526766"/>
                <a:ext cx="1046312" cy="47545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noFill/>
                  </a:rPr>
                  <a:t> </a:t>
                </a:r>
              </a:p>
            </p:txBody>
          </p:sp>
        </p:grpSp>
        <p:pic>
          <p:nvPicPr>
            <p:cNvPr id="29707" name="Picture 16" descr="D_1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9818" y="5946866"/>
              <a:ext cx="451142" cy="32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1" name="Picture 8" descr="&amp;\mathsf{E}[D_1] = 1 - 2^{-w}\\&#10;&amp;\mathsf{Var}[D_1] = 2^{-3w/2}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63" y="4384675"/>
            <a:ext cx="3052762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22" descr="f = C_1 \wedge C_2 \wedge \cdots C_m, m = 2^w. 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1766888"/>
            <a:ext cx="50673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 descr="F(y) &amp;= \mathsf{E}[C_1({\color{yellow}X} \circ y)] \cdots \mathsf{E}[C_m( {\color{yellow}X}\circ y)]\\&#10;&amp;=F_1(y)\;\;\; \cdots \;\;\; F_m(y)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5" y="2426206"/>
            <a:ext cx="6388811" cy="105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534430"/>
      </p:ext>
    </p:extLst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Fooling Bias Functions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292100" y="1684338"/>
            <a:ext cx="3582988" cy="2328862"/>
            <a:chOff x="291587" y="4066741"/>
            <a:chExt cx="3583089" cy="2328199"/>
          </a:xfrm>
        </p:grpSpPr>
        <p:grpSp>
          <p:nvGrpSpPr>
            <p:cNvPr id="30747" name="Group 4"/>
            <p:cNvGrpSpPr>
              <a:grpSpLocks/>
            </p:cNvGrpSpPr>
            <p:nvPr/>
          </p:nvGrpSpPr>
          <p:grpSpPr bwMode="auto">
            <a:xfrm>
              <a:off x="291587" y="4066741"/>
              <a:ext cx="3583089" cy="2328199"/>
              <a:chOff x="3010819" y="4030645"/>
              <a:chExt cx="3583089" cy="2328199"/>
            </a:xfrm>
          </p:grpSpPr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008" y="5883393"/>
                <a:ext cx="1582293" cy="4754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noFill/>
                  </a:rPr>
                  <a:t> </a:t>
                </a:r>
              </a:p>
            </p:txBody>
          </p:sp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65" y="5874850"/>
                <a:ext cx="43954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4167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noFill/>
                  </a:rPr>
                  <a:t> </a:t>
                </a:r>
              </a:p>
            </p:txBody>
          </p:sp>
          <p:sp>
            <p:nvSpPr>
              <p:cNvPr id="7" name="Rectangle 6"/>
              <p:cNvSpPr>
                <a:spLocks/>
              </p:cNvSpPr>
              <p:nvPr/>
            </p:nvSpPr>
            <p:spPr>
              <a:xfrm>
                <a:off x="5919201" y="5511360"/>
                <a:ext cx="92078" cy="334868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flipH="1" flipV="1">
                <a:off x="4552325" y="4030645"/>
                <a:ext cx="15875" cy="1817170"/>
              </a:xfrm>
              <a:prstGeom prst="straightConnector1">
                <a:avLst/>
              </a:prstGeom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6235123" y="5862098"/>
                <a:ext cx="1587" cy="184098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>
                <a:spLocks/>
              </p:cNvSpPr>
              <p:nvPr/>
            </p:nvSpPr>
            <p:spPr>
              <a:xfrm>
                <a:off x="6177971" y="4332184"/>
                <a:ext cx="90490" cy="1482303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V="1">
                <a:off x="4568201" y="5846228"/>
                <a:ext cx="2025707" cy="1587"/>
              </a:xfrm>
              <a:prstGeom prst="straightConnector1">
                <a:avLst/>
              </a:prstGeom>
              <a:ln>
                <a:solidFill>
                  <a:srgbClr val="FFFF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5971590" y="5862098"/>
                <a:ext cx="1587" cy="184098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819" y="4332391"/>
                <a:ext cx="1582293" cy="47545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noFill/>
                  </a:rPr>
                  <a:t> </a:t>
                </a: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4234817" y="4324248"/>
                <a:ext cx="331796" cy="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220528" y="5511360"/>
                <a:ext cx="331797" cy="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577" y="5526766"/>
                <a:ext cx="1046312" cy="47545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noFill/>
                  </a:rPr>
                  <a:t> </a:t>
                </a:r>
              </a:p>
            </p:txBody>
          </p:sp>
        </p:grpSp>
        <p:pic>
          <p:nvPicPr>
            <p:cNvPr id="30748" name="Picture 16" descr="D_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5797" y="5909586"/>
              <a:ext cx="451141" cy="32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1622" name="Picture 6" descr="&amp;\mathsf{E}[\tilde{D}_1] = 1 - 2^{-w}\\&#10;&amp;\mathsf{Var}[\tilde{D}_1] = 2^{-w}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8" y="4348163"/>
            <a:ext cx="248285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8" descr="&amp;\mathsf{E}[D_1] = 1 - 2^{-w}\\&#10;&amp;\mathsf{Var}[D_1] = 2^{-3w/2}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4348163"/>
            <a:ext cx="2582863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8" name="Picture 12" descr="\sum_{i=1}^m \mathsf{Var}[D_1] = 2^{-w/2}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326" y="5392738"/>
            <a:ext cx="30845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30" name="Picture 14" descr="\sum_{i=1}^m \mathsf{Var}[\tilde{D}_1] = 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063" y="5354638"/>
            <a:ext cx="23558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1616" name="Group 111615"/>
          <p:cNvGrpSpPr>
            <a:grpSpLocks/>
          </p:cNvGrpSpPr>
          <p:nvPr/>
        </p:nvGrpSpPr>
        <p:grpSpPr bwMode="auto">
          <a:xfrm>
            <a:off x="782638" y="4348163"/>
            <a:ext cx="7567612" cy="2124075"/>
            <a:chOff x="782052" y="4347850"/>
            <a:chExt cx="7567863" cy="2125139"/>
          </a:xfrm>
        </p:grpSpPr>
        <p:grpSp>
          <p:nvGrpSpPr>
            <p:cNvPr id="30730" name="Group 59"/>
            <p:cNvGrpSpPr>
              <a:grpSpLocks/>
            </p:cNvGrpSpPr>
            <p:nvPr/>
          </p:nvGrpSpPr>
          <p:grpSpPr bwMode="auto">
            <a:xfrm>
              <a:off x="782052" y="4347850"/>
              <a:ext cx="7567863" cy="2125139"/>
              <a:chOff x="782052" y="4347850"/>
              <a:chExt cx="7567863" cy="2125139"/>
            </a:xfrm>
          </p:grpSpPr>
          <p:sp>
            <p:nvSpPr>
              <p:cNvPr id="30732" name="Rectangle 6"/>
              <p:cNvSpPr>
                <a:spLocks noChangeArrowheads="1"/>
              </p:cNvSpPr>
              <p:nvPr/>
            </p:nvSpPr>
            <p:spPr bwMode="auto">
              <a:xfrm>
                <a:off x="1076186" y="5368674"/>
                <a:ext cx="3566704" cy="1104315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3" name="Rounded Rectangular Callout 15"/>
              <p:cNvSpPr>
                <a:spLocks noChangeArrowheads="1"/>
              </p:cNvSpPr>
              <p:nvPr/>
            </p:nvSpPr>
            <p:spPr bwMode="auto">
              <a:xfrm>
                <a:off x="782052" y="4347850"/>
                <a:ext cx="7567863" cy="970117"/>
              </a:xfrm>
              <a:prstGeom prst="wedgeRoundRectCallout">
                <a:avLst>
                  <a:gd name="adj1" fmla="val -19074"/>
                  <a:gd name="adj2" fmla="val 63505"/>
                  <a:gd name="adj3" fmla="val 16667"/>
                </a:avLst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Gill Sans" charset="0"/>
                </a:endParaRPr>
              </a:p>
            </p:txBody>
          </p:sp>
        </p:grpSp>
        <p:sp>
          <p:nvSpPr>
            <p:cNvPr id="30731" name="TextBox 61"/>
            <p:cNvSpPr txBox="1">
              <a:spLocks noChangeArrowheads="1"/>
            </p:cNvSpPr>
            <p:nvPr/>
          </p:nvSpPr>
          <p:spPr bwMode="auto">
            <a:xfrm>
              <a:off x="1076769" y="4571298"/>
              <a:ext cx="697716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>
                  <a:latin typeface="Gill Sans" charset="0"/>
                </a:rPr>
                <a:t>“Variance dampening”: makes things work.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615048" y="1670050"/>
            <a:ext cx="3827278" cy="2593975"/>
            <a:chOff x="4615048" y="1670050"/>
            <a:chExt cx="3827278" cy="2593975"/>
          </a:xfrm>
        </p:grpSpPr>
        <p:grpSp>
          <p:nvGrpSpPr>
            <p:cNvPr id="61" name="Group 60"/>
            <p:cNvGrpSpPr>
              <a:grpSpLocks/>
            </p:cNvGrpSpPr>
            <p:nvPr/>
          </p:nvGrpSpPr>
          <p:grpSpPr bwMode="auto">
            <a:xfrm>
              <a:off x="5193604" y="1670050"/>
              <a:ext cx="3248722" cy="2593975"/>
              <a:chOff x="5193261" y="1670638"/>
              <a:chExt cx="3249608" cy="2592988"/>
            </a:xfrm>
          </p:grpSpPr>
          <p:grpSp>
            <p:nvGrpSpPr>
              <p:cNvPr id="30734" name="Group 43"/>
              <p:cNvGrpSpPr>
                <a:grpSpLocks/>
              </p:cNvGrpSpPr>
              <p:nvPr/>
            </p:nvGrpSpPr>
            <p:grpSpPr bwMode="auto">
              <a:xfrm>
                <a:off x="5333675" y="1670638"/>
                <a:ext cx="2725626" cy="2305870"/>
                <a:chOff x="3868282" y="4030645"/>
                <a:chExt cx="2725626" cy="2305870"/>
              </a:xfrm>
            </p:grpSpPr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8463" y="5823233"/>
                  <a:ext cx="439543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4167"/>
                  </a:stretch>
                </a:blipFill>
              </p:spPr>
              <p:txBody>
                <a:bodyPr/>
                <a:lstStyle/>
                <a:p>
                  <a:pPr>
                    <a:defRPr/>
                  </a:pPr>
                  <a:r>
                    <a:rPr lang="en-US">
                      <a:noFill/>
                    </a:rPr>
                    <a:t> </a:t>
                  </a:r>
                </a:p>
              </p:txBody>
            </p:sp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4365" y="5874850"/>
                  <a:ext cx="439543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2778"/>
                  </a:stretch>
                </a:blipFill>
              </p:spPr>
              <p:txBody>
                <a:bodyPr/>
                <a:lstStyle/>
                <a:p>
                  <a:pPr>
                    <a:defRPr/>
                  </a:pPr>
                  <a:r>
                    <a:rPr lang="en-US">
                      <a:noFill/>
                    </a:rPr>
                    <a:t> </a:t>
                  </a:r>
                </a:p>
              </p:txBody>
            </p:sp>
            <p:cxnSp>
              <p:nvCxnSpPr>
                <p:cNvPr id="49" name="Straight Arrow Connector 48"/>
                <p:cNvCxnSpPr/>
                <p:nvPr/>
              </p:nvCxnSpPr>
              <p:spPr>
                <a:xfrm flipH="1" flipV="1">
                  <a:off x="4552702" y="4030645"/>
                  <a:ext cx="15879" cy="1816996"/>
                </a:xfrm>
                <a:prstGeom prst="straightConnector1">
                  <a:avLst/>
                </a:prstGeom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6234323" y="5863510"/>
                  <a:ext cx="1588" cy="182493"/>
                </a:xfrm>
                <a:prstGeom prst="line">
                  <a:avLst/>
                </a:prstGeom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Rectangle 50"/>
                <p:cNvSpPr>
                  <a:spLocks/>
                </p:cNvSpPr>
                <p:nvPr/>
              </p:nvSpPr>
              <p:spPr>
                <a:xfrm>
                  <a:off x="6177157" y="4344850"/>
                  <a:ext cx="90513" cy="1482161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cxnSp>
              <p:nvCxnSpPr>
                <p:cNvPr id="52" name="Straight Arrow Connector 51"/>
                <p:cNvCxnSpPr/>
                <p:nvPr/>
              </p:nvCxnSpPr>
              <p:spPr>
                <a:xfrm flipV="1">
                  <a:off x="4568582" y="5846054"/>
                  <a:ext cx="2024614" cy="1587"/>
                </a:xfrm>
                <a:prstGeom prst="straightConnector1">
                  <a:avLst/>
                </a:prstGeom>
                <a:ln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4233527" y="4324221"/>
                  <a:ext cx="333466" cy="0"/>
                </a:xfrm>
                <a:prstGeom prst="line">
                  <a:avLst/>
                </a:prstGeom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4220824" y="5692125"/>
                  <a:ext cx="331878" cy="0"/>
                </a:xfrm>
                <a:prstGeom prst="line">
                  <a:avLst/>
                </a:prstGeom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8282" y="5623022"/>
                  <a:ext cx="805862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515"/>
                  </a:stretch>
                </a:blipFill>
              </p:spPr>
              <p:txBody>
                <a:bodyPr/>
                <a:lstStyle/>
                <a:p>
                  <a:pPr>
                    <a:defRPr/>
                  </a:pPr>
                  <a:r>
                    <a:rPr lang="en-US">
                      <a:noFill/>
                    </a:rPr>
                    <a:t> </a:t>
                  </a:r>
                </a:p>
              </p:txBody>
            </p:sp>
            <p:sp>
              <p:nvSpPr>
                <p:cNvPr id="48" name="Rectangle 47"/>
                <p:cNvSpPr>
                  <a:spLocks/>
                </p:cNvSpPr>
                <p:nvPr/>
              </p:nvSpPr>
              <p:spPr>
                <a:xfrm>
                  <a:off x="4576521" y="5692125"/>
                  <a:ext cx="90513" cy="126952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30735" name="TextBox 57"/>
              <p:cNvSpPr txBox="1">
                <a:spLocks noChangeArrowheads="1"/>
              </p:cNvSpPr>
              <p:nvPr/>
            </p:nvSpPr>
            <p:spPr bwMode="auto">
              <a:xfrm>
                <a:off x="5193261" y="3801961"/>
                <a:ext cx="324960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sz="2400">
                    <a:solidFill>
                      <a:srgbClr val="FFFF00"/>
                    </a:solidFill>
                  </a:rPr>
                  <a:t>(Without “dampening”)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4615048" y="1959259"/>
                  <a:ext cx="13418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FFFF00"/>
                                </a:solidFill>
                                <a:latin typeface="Cambria Math"/>
                              </a:rPr>
                              <m:t>𝑤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5048" y="1959259"/>
                  <a:ext cx="1341841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Fooling Bias Functions</a:t>
            </a:r>
          </a:p>
        </p:txBody>
      </p:sp>
      <p:pic>
        <p:nvPicPr>
          <p:cNvPr id="112642" name="Picture 2" descr="F_i(x) = 1- 2^{-w} + g_i(x)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2133600"/>
            <a:ext cx="42703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4" name="Picture 4" descr="F(x) &amp;= \prod_{i=1}^m (1 - 2^{-w} + g_i(x))\\&#10;&amp;= \sum_{i=1}^m c_i \mathsf{S}_i(g_1(x),\ldots,g_m(x)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698" y="2730500"/>
            <a:ext cx="5012207" cy="210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TextBox 3"/>
          <p:cNvSpPr txBox="1">
            <a:spLocks noChangeArrowheads="1"/>
          </p:cNvSpPr>
          <p:nvPr/>
        </p:nvSpPr>
        <p:spPr bwMode="auto">
          <a:xfrm>
            <a:off x="1600200" y="4487863"/>
            <a:ext cx="184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ular Callout 15"/>
              <p:cNvSpPr>
                <a:spLocks noChangeArrowheads="1"/>
              </p:cNvSpPr>
              <p:nvPr/>
            </p:nvSpPr>
            <p:spPr bwMode="auto">
              <a:xfrm>
                <a:off x="2801859" y="4854070"/>
                <a:ext cx="5656346" cy="599757"/>
              </a:xfrm>
              <a:prstGeom prst="wedgeRoundRectCallout">
                <a:avLst>
                  <a:gd name="adj1" fmla="val -22338"/>
                  <a:gd name="adj2" fmla="val -95382"/>
                  <a:gd name="adj3" fmla="val 16667"/>
                </a:avLst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Gill Sans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latin typeface="Gill Sans" charset="0"/>
                  </a:rPr>
                  <a:t>’</a:t>
                </a:r>
                <a:r>
                  <a:rPr lang="en-US" dirty="0" err="1" smtClean="0">
                    <a:latin typeface="Gill Sans" charset="0"/>
                  </a:rPr>
                  <a:t>th</a:t>
                </a:r>
                <a:r>
                  <a:rPr lang="en-US" dirty="0" smtClean="0">
                    <a:latin typeface="Gill Sans" charset="0"/>
                  </a:rPr>
                  <a:t> symmetric polynomial</a:t>
                </a:r>
                <a:endParaRPr lang="en-US" dirty="0">
                  <a:latin typeface="Gill Sans" charset="0"/>
                </a:endParaRPr>
              </a:p>
            </p:txBody>
          </p:sp>
        </mc:Choice>
        <mc:Fallback xmlns="">
          <p:sp>
            <p:nvSpPr>
              <p:cNvPr id="11" name="Rounded Rectangular Callout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1859" y="4854070"/>
                <a:ext cx="5656346" cy="599757"/>
              </a:xfrm>
              <a:prstGeom prst="wedgeRoundRectCallout">
                <a:avLst>
                  <a:gd name="adj1" fmla="val -22338"/>
                  <a:gd name="adj2" fmla="val -95382"/>
                  <a:gd name="adj3" fmla="val 16667"/>
                </a:avLst>
              </a:prstGeom>
              <a:blipFill rotWithShape="1">
                <a:blip r:embed="rId4"/>
                <a:stretch>
                  <a:fillRect b="-1319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3886013"/>
                <a:ext cx="7772400" cy="2238124"/>
              </a:xfrm>
            </p:spPr>
            <p:txBody>
              <a:bodyPr/>
              <a:lstStyle/>
              <a:p>
                <a:r>
                  <a:rPr lang="en-US" sz="2800" dirty="0" smtClean="0"/>
                  <a:t>F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irst</m:t>
                    </m:r>
                    <m:r>
                      <a:rPr lang="en-US" sz="28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few</m:t>
                    </m:r>
                    <m:r>
                      <a:rPr lang="en-US" sz="28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’s fooled by small-bias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𝐸</m:t>
                    </m:r>
                    <m:r>
                      <a:rPr lang="en-US" sz="2800" i="1">
                        <a:latin typeface="Cambria Math"/>
                      </a:rPr>
                      <m:t>[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800" dirty="0"/>
                  <a:t>’s decrease geometrically under uniform</a:t>
                </a:r>
              </a:p>
              <a:p>
                <a:r>
                  <a:rPr lang="en-US" sz="2800" dirty="0">
                    <a:solidFill>
                      <a:srgbClr val="FFFF00"/>
                    </a:solidFill>
                  </a:rPr>
                  <a:t>No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such decrease </a:t>
                </a:r>
                <a:r>
                  <a:rPr lang="en-US" sz="2800" dirty="0"/>
                  <a:t>for small-bias</a:t>
                </a:r>
              </a:p>
              <a:p>
                <a:r>
                  <a:rPr lang="en-US" sz="2800" dirty="0">
                    <a:solidFill>
                      <a:srgbClr val="FFFF00"/>
                    </a:solidFill>
                  </a:rPr>
                  <a:t>Conditional decrease</a:t>
                </a:r>
                <a:r>
                  <a:rPr lang="en-US" sz="2800" dirty="0"/>
                  <a:t>: </a:t>
                </a:r>
                <a:r>
                  <a:rPr lang="en-US" sz="2800" dirty="0" smtClean="0"/>
                  <a:t>decrease conditioned on a high probability event (cancellations happen)</a:t>
                </a:r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3886013"/>
                <a:ext cx="7772400" cy="2238124"/>
              </a:xfrm>
              <a:blipFill rotWithShape="1">
                <a:blip r:embed="rId5"/>
                <a:stretch>
                  <a:fillRect l="-1490" t="-2717" r="-235" b="-18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-0.00018 -0.1763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26834" y="4869892"/>
                <a:ext cx="70585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Ex: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…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…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=0, 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…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=0.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34" y="4869892"/>
                <a:ext cx="7058535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An Inequality for Symmetric Polynomials</a:t>
            </a:r>
          </a:p>
        </p:txBody>
      </p:sp>
      <p:grpSp>
        <p:nvGrpSpPr>
          <p:cNvPr id="32771" name="Group 6"/>
          <p:cNvGrpSpPr>
            <a:grpSpLocks/>
          </p:cNvGrpSpPr>
          <p:nvPr/>
        </p:nvGrpSpPr>
        <p:grpSpPr bwMode="auto">
          <a:xfrm>
            <a:off x="1328997" y="2084389"/>
            <a:ext cx="6467659" cy="2259012"/>
            <a:chOff x="1003560" y="2000259"/>
            <a:chExt cx="6468059" cy="2258848"/>
          </a:xfrm>
        </p:grpSpPr>
        <p:grpSp>
          <p:nvGrpSpPr>
            <p:cNvPr id="32774" name="Group 6"/>
            <p:cNvGrpSpPr>
              <a:grpSpLocks/>
            </p:cNvGrpSpPr>
            <p:nvPr/>
          </p:nvGrpSpPr>
          <p:grpSpPr bwMode="auto">
            <a:xfrm>
              <a:off x="1003560" y="2000259"/>
              <a:ext cx="6468059" cy="2258848"/>
              <a:chOff x="330027" y="1771651"/>
              <a:chExt cx="6467562" cy="2259156"/>
            </a:xfrm>
          </p:grpSpPr>
          <p:sp>
            <p:nvSpPr>
              <p:cNvPr id="32778" name="TextBox 8"/>
              <p:cNvSpPr txBox="1">
                <a:spLocks noChangeArrowheads="1"/>
              </p:cNvSpPr>
              <p:nvPr/>
            </p:nvSpPr>
            <p:spPr bwMode="auto">
              <a:xfrm>
                <a:off x="330027" y="1795093"/>
                <a:ext cx="6467562" cy="646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l" eaLnBrk="1" hangingPunct="1"/>
                <a:r>
                  <a:rPr lang="en-US" sz="3200" dirty="0" smtClean="0">
                    <a:solidFill>
                      <a:schemeClr val="bg1"/>
                    </a:solidFill>
                    <a:latin typeface="Gill Sans" charset="0"/>
                  </a:rPr>
                  <a:t>  </a:t>
                </a:r>
                <a:r>
                  <a:rPr lang="en-US" sz="3200" dirty="0" err="1" smtClean="0">
                    <a:solidFill>
                      <a:schemeClr val="bg1"/>
                    </a:solidFill>
                    <a:latin typeface="Gill Sans" charset="0"/>
                  </a:rPr>
                  <a:t>Lem</a:t>
                </a:r>
                <a:r>
                  <a:rPr lang="en-US" sz="3600" dirty="0">
                    <a:solidFill>
                      <a:schemeClr val="bg1"/>
                    </a:solidFill>
                    <a:latin typeface="Gill Sans" charset="0"/>
                  </a:rPr>
                  <a:t>:</a:t>
                </a:r>
              </a:p>
            </p:txBody>
          </p:sp>
          <p:sp>
            <p:nvSpPr>
              <p:cNvPr id="32779" name="Rectangle 6"/>
              <p:cNvSpPr>
                <a:spLocks noChangeArrowheads="1"/>
              </p:cNvSpPr>
              <p:nvPr/>
            </p:nvSpPr>
            <p:spPr bwMode="auto">
              <a:xfrm>
                <a:off x="330027" y="1771651"/>
                <a:ext cx="6310969" cy="2259156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775" name="Group 4"/>
            <p:cNvGrpSpPr>
              <a:grpSpLocks/>
            </p:cNvGrpSpPr>
            <p:nvPr/>
          </p:nvGrpSpPr>
          <p:grpSpPr bwMode="auto">
            <a:xfrm>
              <a:off x="1746070" y="2162277"/>
              <a:ext cx="5301636" cy="1848017"/>
              <a:chOff x="1072278" y="2162277"/>
              <a:chExt cx="5301636" cy="1848017"/>
            </a:xfrm>
          </p:grpSpPr>
          <p:pic>
            <p:nvPicPr>
              <p:cNvPr id="32776" name="Picture 12" descr="\text{If }&amp;|S_1(z_1,\ldots,z_m)| &lt; \mu/2,\\&#10;&amp;|S_2(z_1,\ldots,z_m)| &lt; \mu^2/2,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4291" y="2162277"/>
                <a:ext cx="4749623" cy="1188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777" name="Picture 8" descr="\text{then } |S_k(z_1,\ldots,z_m)| &lt; \mu^k.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2278" y="3461694"/>
                <a:ext cx="5079627" cy="54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75182" y="4861420"/>
            <a:ext cx="59618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FFFF00"/>
                </a:solidFill>
              </a:rPr>
              <a:t>Proof uses </a:t>
            </a:r>
            <a:r>
              <a:rPr lang="en-US" dirty="0">
                <a:solidFill>
                  <a:srgbClr val="FFFF00"/>
                </a:solidFill>
              </a:rPr>
              <a:t>Newton-Girard identities.</a:t>
            </a:r>
          </a:p>
        </p:txBody>
      </p:sp>
      <p:sp>
        <p:nvSpPr>
          <p:cNvPr id="19" name="Rounded Rectangular Callout 15"/>
          <p:cNvSpPr>
            <a:spLocks noChangeArrowheads="1"/>
          </p:cNvSpPr>
          <p:nvPr/>
        </p:nvSpPr>
        <p:spPr bwMode="auto">
          <a:xfrm>
            <a:off x="457200" y="4167912"/>
            <a:ext cx="5911510" cy="832101"/>
          </a:xfrm>
          <a:prstGeom prst="wedgeRoundRectCallout">
            <a:avLst>
              <a:gd name="adj1" fmla="val -8343"/>
              <a:gd name="adj2" fmla="val -137862"/>
              <a:gd name="adj3" fmla="val 16667"/>
            </a:avLst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Gill Sans" charset="0"/>
              </a:rPr>
              <a:t>Comes from variance </a:t>
            </a:r>
            <a:r>
              <a:rPr lang="en-US" dirty="0" smtClean="0">
                <a:latin typeface="Gill Sans" charset="0"/>
              </a:rPr>
              <a:t>dampening.</a:t>
            </a:r>
            <a:endParaRPr lang="en-US" dirty="0">
              <a:latin typeface="Gill Sans" charset="0"/>
            </a:endParaRP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/>
      <p:bldP spid="19" grpId="0" animBg="1"/>
      <p:bldP spid="19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Summary</a:t>
            </a:r>
          </a:p>
        </p:txBody>
      </p:sp>
      <p:sp>
        <p:nvSpPr>
          <p:cNvPr id="33795" name="TextBox 6"/>
          <p:cNvSpPr txBox="1">
            <a:spLocks noChangeArrowheads="1"/>
          </p:cNvSpPr>
          <p:nvPr/>
        </p:nvSpPr>
        <p:spPr bwMode="auto">
          <a:xfrm>
            <a:off x="196850" y="1855788"/>
            <a:ext cx="619125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>
              <a:buFont typeface="Times New Roman" charset="0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Main generator: mild (pseudo)-random restrictions.</a:t>
            </a:r>
          </a:p>
          <a:p>
            <a:pPr algn="l" eaLnBrk="1" hangingPunct="1">
              <a:buFont typeface="Times New Roman" charset="0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algn="l" eaLnBrk="1" hangingPunct="1">
              <a:buFont typeface="Times New Roman" charset="0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Small-bias spaces and Tribes</a:t>
            </a:r>
          </a:p>
          <a:p>
            <a:pPr algn="l" eaLnBrk="1" hangingPunct="1">
              <a:buFont typeface="Times New Roman" charset="0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algn="l" eaLnBrk="1" hangingPunct="1">
              <a:buFont typeface="Times New Roman" charset="0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Analysis: variance dampening, </a:t>
            </a:r>
            <a:r>
              <a:rPr lang="en-US" dirty="0">
                <a:solidFill>
                  <a:schemeClr val="bg1"/>
                </a:solidFill>
              </a:rPr>
              <a:t>approximating sym. functions.</a:t>
            </a:r>
          </a:p>
          <a:p>
            <a:pPr algn="l" eaLnBrk="1" hangingPunct="1">
              <a:buFont typeface="Times New Roman" charset="0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5616575" y="1889125"/>
            <a:ext cx="3254375" cy="3321050"/>
            <a:chOff x="5615930" y="1888955"/>
            <a:chExt cx="3255412" cy="3320717"/>
          </a:xfrm>
        </p:grpSpPr>
        <p:sp>
          <p:nvSpPr>
            <p:cNvPr id="33797" name="Right Brace 3"/>
            <p:cNvSpPr>
              <a:spLocks/>
            </p:cNvSpPr>
            <p:nvPr/>
          </p:nvSpPr>
          <p:spPr bwMode="auto">
            <a:xfrm>
              <a:off x="5615930" y="1888955"/>
              <a:ext cx="459051" cy="3320717"/>
            </a:xfrm>
            <a:prstGeom prst="rightBrace">
              <a:avLst>
                <a:gd name="adj1" fmla="val 8339"/>
                <a:gd name="adj2" fmla="val 50000"/>
              </a:avLst>
            </a:prstGeom>
            <a:noFill/>
            <a:ln w="25400" algn="ctr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98" name="TextBox 8"/>
            <p:cNvSpPr txBox="1">
              <a:spLocks noChangeArrowheads="1"/>
            </p:cNvSpPr>
            <p:nvPr/>
          </p:nvSpPr>
          <p:spPr bwMode="auto">
            <a:xfrm>
              <a:off x="6112253" y="2863506"/>
              <a:ext cx="275908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bg1"/>
                  </a:solidFill>
                </a:rPr>
                <a:t>PRG for RCNFs</a:t>
              </a:r>
            </a:p>
          </p:txBody>
        </p:sp>
        <p:pic>
          <p:nvPicPr>
            <p:cNvPr id="33799" name="Picture 2" descr="r = \tilde{O}(\log(n/\epsilon)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9557" y="3597441"/>
              <a:ext cx="2540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68338" y="5635625"/>
            <a:ext cx="7772400" cy="601663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dirty="0" smtClean="0">
                <a:latin typeface="Gill Sans MT" charset="0"/>
              </a:rPr>
              <a:t>Combinatorial rectangles similar but different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Open Problems</a:t>
            </a:r>
          </a:p>
        </p:txBody>
      </p:sp>
      <p:sp>
        <p:nvSpPr>
          <p:cNvPr id="34819" name="Rectangle 6"/>
          <p:cNvSpPr>
            <a:spLocks noChangeArrowheads="1"/>
          </p:cNvSpPr>
          <p:nvPr/>
        </p:nvSpPr>
        <p:spPr bwMode="auto">
          <a:xfrm>
            <a:off x="1089025" y="3800475"/>
            <a:ext cx="6951663" cy="1427163"/>
          </a:xfrm>
          <a:prstGeom prst="rect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0" name="TextBox 2"/>
          <p:cNvSpPr txBox="1">
            <a:spLocks noChangeArrowheads="1"/>
          </p:cNvSpPr>
          <p:nvPr/>
        </p:nvSpPr>
        <p:spPr bwMode="auto">
          <a:xfrm>
            <a:off x="1382713" y="3983038"/>
            <a:ext cx="63531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3200">
                <a:solidFill>
                  <a:srgbClr val="FFFF00"/>
                </a:solidFill>
              </a:rPr>
              <a:t>Q: Use techniques for other classes? Small-space?</a:t>
            </a:r>
          </a:p>
        </p:txBody>
      </p:sp>
      <p:sp>
        <p:nvSpPr>
          <p:cNvPr id="2" name="Content Placeholder 1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685800" y="2081213"/>
            <a:ext cx="7772400" cy="1552324"/>
          </a:xfrm>
          <a:blipFill rotWithShape="1">
            <a:blip r:embed="rId2"/>
            <a:stretch>
              <a:fillRect l="-1882" t="-5098"/>
            </a:stretch>
          </a:blipFill>
          <a:extLst/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85800" y="1441450"/>
            <a:ext cx="7772400" cy="1143000"/>
          </a:xfrm>
        </p:spPr>
        <p:txBody>
          <a:bodyPr/>
          <a:lstStyle/>
          <a:p>
            <a:r>
              <a:rPr lang="en-US" smtClean="0">
                <a:latin typeface="Gill Sans MT" charset="0"/>
              </a:rPr>
              <a:t>Thank you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685800" y="2081213"/>
            <a:ext cx="7772400" cy="981075"/>
          </a:xfrm>
        </p:spPr>
        <p:txBody>
          <a:bodyPr/>
          <a:lstStyle/>
          <a:p>
            <a:endParaRPr lang="en-US" smtClean="0">
              <a:latin typeface="Gill Sans MT" charset="0"/>
            </a:endParaRPr>
          </a:p>
        </p:txBody>
      </p:sp>
      <p:grpSp>
        <p:nvGrpSpPr>
          <p:cNvPr id="35844" name="Group 5"/>
          <p:cNvGrpSpPr>
            <a:grpSpLocks/>
          </p:cNvGrpSpPr>
          <p:nvPr/>
        </p:nvGrpSpPr>
        <p:grpSpPr bwMode="auto">
          <a:xfrm>
            <a:off x="1004888" y="3157538"/>
            <a:ext cx="7772400" cy="1600200"/>
            <a:chOff x="771525" y="3278188"/>
            <a:chExt cx="7772400" cy="1600200"/>
          </a:xfrm>
        </p:grpSpPr>
        <p:sp>
          <p:nvSpPr>
            <p:cNvPr id="35845" name="Content Placeholder 3"/>
            <p:cNvSpPr txBox="1">
              <a:spLocks/>
            </p:cNvSpPr>
            <p:nvPr/>
          </p:nvSpPr>
          <p:spPr bwMode="auto">
            <a:xfrm>
              <a:off x="771525" y="3278188"/>
              <a:ext cx="7772400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l">
                <a:spcBef>
                  <a:spcPct val="20000"/>
                </a:spcBef>
              </a:pPr>
              <a:r>
                <a:rPr lang="en-US" i="1">
                  <a:solidFill>
                    <a:srgbClr val="FFFF00"/>
                  </a:solidFill>
                  <a:latin typeface="Gill Sans MT" charset="0"/>
                </a:rPr>
                <a:t>“The best throw of the die is to throw it away”</a:t>
              </a:r>
              <a:endParaRPr lang="en-US" sz="3200" i="1">
                <a:solidFill>
                  <a:schemeClr val="bg1"/>
                </a:solidFill>
                <a:latin typeface="Gill Sans MT" charset="0"/>
              </a:endParaRPr>
            </a:p>
            <a:p>
              <a:pPr algn="l">
                <a:spcBef>
                  <a:spcPct val="20000"/>
                </a:spcBef>
              </a:pPr>
              <a:r>
                <a:rPr lang="en-US" sz="3200">
                  <a:solidFill>
                    <a:schemeClr val="bg1"/>
                  </a:solidFill>
                  <a:latin typeface="Gill Sans MT" charset="0"/>
                </a:rPr>
                <a:t>                                              -</a:t>
              </a:r>
            </a:p>
            <a:p>
              <a:pPr algn="l">
                <a:spcBef>
                  <a:spcPct val="20000"/>
                </a:spcBef>
                <a:buFontTx/>
                <a:buChar char="•"/>
              </a:pPr>
              <a:endParaRPr lang="en-US" sz="3200">
                <a:solidFill>
                  <a:schemeClr val="bg1"/>
                </a:solidFill>
                <a:latin typeface="Gill Sans MT" charset="0"/>
              </a:endParaRPr>
            </a:p>
            <a:p>
              <a:pPr algn="l">
                <a:spcBef>
                  <a:spcPct val="20000"/>
                </a:spcBef>
              </a:pPr>
              <a:endParaRPr lang="en-US" sz="3200">
                <a:solidFill>
                  <a:schemeClr val="bg1"/>
                </a:solidFill>
                <a:latin typeface="Gill Sans MT" charset="0"/>
              </a:endParaRPr>
            </a:p>
          </p:txBody>
        </p:sp>
        <p:pic>
          <p:nvPicPr>
            <p:cNvPr id="35846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1788" y="3838575"/>
              <a:ext cx="1203325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charset="0"/>
              </a:rPr>
              <a:t>Pseudorandom Generators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12738" y="3646488"/>
            <a:ext cx="8494712" cy="890587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sz="2800" smtClean="0">
                <a:latin typeface="Gill Sans MT" charset="0"/>
              </a:rPr>
              <a:t>Stretch bits to fool a class of “test functions” </a:t>
            </a:r>
            <a:r>
              <a:rPr lang="en-US" sz="2800" smtClean="0">
                <a:latin typeface="Lucida Calligraphy" pitchFamily="66" charset="0"/>
              </a:rPr>
              <a:t>F</a:t>
            </a:r>
            <a:r>
              <a:rPr lang="en-US" sz="2800" smtClean="0">
                <a:latin typeface="Gill Sans MT" charset="0"/>
              </a:rPr>
              <a:t> </a:t>
            </a:r>
          </a:p>
        </p:txBody>
      </p:sp>
      <p:pic>
        <p:nvPicPr>
          <p:cNvPr id="5124" name="Picture 5" descr="diceman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988" y="1592263"/>
            <a:ext cx="2011362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Content Placeholder 12" descr="dice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89" r="-16689"/>
          <a:stretch>
            <a:fillRect/>
          </a:stretch>
        </p:blipFill>
        <p:spPr bwMode="auto">
          <a:xfrm>
            <a:off x="1009650" y="1817688"/>
            <a:ext cx="27209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Arrow 7"/>
          <p:cNvSpPr>
            <a:spLocks noChangeAspect="1"/>
          </p:cNvSpPr>
          <p:nvPr/>
        </p:nvSpPr>
        <p:spPr>
          <a:xfrm>
            <a:off x="4192588" y="2401888"/>
            <a:ext cx="731837" cy="36195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12738" y="4295775"/>
            <a:ext cx="8494712" cy="1962150"/>
            <a:chOff x="312823" y="4632325"/>
            <a:chExt cx="8494294" cy="1962788"/>
          </a:xfrm>
        </p:grpSpPr>
        <p:sp>
          <p:nvSpPr>
            <p:cNvPr id="5128" name="Rectangle 6"/>
            <p:cNvSpPr>
              <a:spLocks noChangeArrowheads="1"/>
            </p:cNvSpPr>
            <p:nvPr/>
          </p:nvSpPr>
          <p:spPr bwMode="auto">
            <a:xfrm>
              <a:off x="312823" y="4632325"/>
              <a:ext cx="8494294" cy="1962788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5129" name="Picture 6" descr="G:\zo^r \rgta \zo^n, \;\forall \, f \in \mathcal{F}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513" y="4810389"/>
              <a:ext cx="6078932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0" name="Picture 8" descr="\left|\pr_{x \in_u \zo^n}[f(x) = 1] - \pr_{y \in_u \zo^r}[f(G(y)) = 1]\right| &lt; \epsil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070" y="5379817"/>
              <a:ext cx="8306293" cy="1005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Can we generate random bits?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ill Sans MT" charset="0"/>
              </a:rPr>
              <a:t>Complexity theory, algorithms, streaming</a:t>
            </a:r>
          </a:p>
          <a:p>
            <a:endParaRPr lang="en-US" dirty="0">
              <a:latin typeface="Gill Sans MT" charset="0"/>
            </a:endParaRPr>
          </a:p>
          <a:p>
            <a:r>
              <a:rPr lang="en-US" dirty="0" smtClean="0">
                <a:latin typeface="Gill Sans MT" charset="0"/>
              </a:rPr>
              <a:t>Strong positive evidence: hardness </a:t>
            </a:r>
            <a:r>
              <a:rPr lang="en-US" dirty="0" err="1" smtClean="0">
                <a:latin typeface="Gill Sans MT" charset="0"/>
              </a:rPr>
              <a:t>vs</a:t>
            </a:r>
            <a:r>
              <a:rPr lang="en-US" dirty="0" smtClean="0">
                <a:latin typeface="Gill Sans MT" charset="0"/>
              </a:rPr>
              <a:t> randomness – NW94, IW97, …</a:t>
            </a:r>
          </a:p>
          <a:p>
            <a:endParaRPr lang="en-US" dirty="0" smtClean="0">
              <a:latin typeface="Gill Sans MT" charset="0"/>
            </a:endParaRPr>
          </a:p>
          <a:p>
            <a:r>
              <a:rPr lang="en-US" dirty="0" smtClean="0">
                <a:latin typeface="Gill Sans MT" charset="0"/>
              </a:rPr>
              <a:t>Unconditionally? Duh.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Can we generate random bits?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85800" y="2081213"/>
            <a:ext cx="7772400" cy="1504950"/>
          </a:xfrm>
        </p:spPr>
        <p:txBody>
          <a:bodyPr/>
          <a:lstStyle/>
          <a:p>
            <a:r>
              <a:rPr lang="en-US" dirty="0" smtClean="0">
                <a:latin typeface="Gill Sans MT" charset="0"/>
              </a:rPr>
              <a:t>Restricted models: bounded depth circuits (AC0), bounded space algorithms 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12738" y="3790950"/>
            <a:ext cx="4205287" cy="2351088"/>
            <a:chOff x="312156" y="3790707"/>
            <a:chExt cx="4206240" cy="2351379"/>
          </a:xfrm>
        </p:grpSpPr>
        <p:grpSp>
          <p:nvGrpSpPr>
            <p:cNvPr id="7176" name="Group 66"/>
            <p:cNvGrpSpPr>
              <a:grpSpLocks/>
            </p:cNvGrpSpPr>
            <p:nvPr/>
          </p:nvGrpSpPr>
          <p:grpSpPr bwMode="auto">
            <a:xfrm>
              <a:off x="312156" y="3790707"/>
              <a:ext cx="4206240" cy="1645920"/>
              <a:chOff x="931390" y="3208289"/>
              <a:chExt cx="6442852" cy="2256050"/>
            </a:xfrm>
          </p:grpSpPr>
          <p:grpSp>
            <p:nvGrpSpPr>
              <p:cNvPr id="7178" name="Group 19"/>
              <p:cNvGrpSpPr>
                <a:grpSpLocks/>
              </p:cNvGrpSpPr>
              <p:nvPr/>
            </p:nvGrpSpPr>
            <p:grpSpPr bwMode="auto">
              <a:xfrm>
                <a:off x="3966207" y="3208289"/>
                <a:ext cx="612756" cy="591343"/>
                <a:chOff x="4278156" y="3152589"/>
                <a:chExt cx="612756" cy="591343"/>
              </a:xfrm>
            </p:grpSpPr>
            <p:pic>
              <p:nvPicPr>
                <p:cNvPr id="7205" name="Picture 14" descr="latex-image-1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2937" y="3219478"/>
                  <a:ext cx="330200" cy="355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206" name="Oval 16"/>
                <p:cNvSpPr>
                  <a:spLocks noChangeArrowheads="1"/>
                </p:cNvSpPr>
                <p:nvPr/>
              </p:nvSpPr>
              <p:spPr bwMode="auto">
                <a:xfrm>
                  <a:off x="4278156" y="3152589"/>
                  <a:ext cx="612756" cy="591343"/>
                </a:xfrm>
                <a:prstGeom prst="ellips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179" name="Group 18"/>
              <p:cNvGrpSpPr>
                <a:grpSpLocks/>
              </p:cNvGrpSpPr>
              <p:nvPr/>
            </p:nvGrpSpPr>
            <p:grpSpPr bwMode="auto">
              <a:xfrm>
                <a:off x="3528130" y="4258866"/>
                <a:ext cx="612756" cy="591343"/>
                <a:chOff x="2157785" y="4073641"/>
                <a:chExt cx="612756" cy="591343"/>
              </a:xfrm>
            </p:grpSpPr>
            <p:pic>
              <p:nvPicPr>
                <p:cNvPr id="7203" name="Picture 15" descr="latex-image-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08054" y="4198938"/>
                  <a:ext cx="330200" cy="355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204" name="Oval 17"/>
                <p:cNvSpPr>
                  <a:spLocks noChangeArrowheads="1"/>
                </p:cNvSpPr>
                <p:nvPr/>
              </p:nvSpPr>
              <p:spPr bwMode="auto">
                <a:xfrm>
                  <a:off x="2157785" y="4073641"/>
                  <a:ext cx="612756" cy="591343"/>
                </a:xfrm>
                <a:prstGeom prst="ellips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180" name="Group 20"/>
              <p:cNvGrpSpPr>
                <a:grpSpLocks/>
              </p:cNvGrpSpPr>
              <p:nvPr/>
            </p:nvGrpSpPr>
            <p:grpSpPr bwMode="auto">
              <a:xfrm>
                <a:off x="1650251" y="4258866"/>
                <a:ext cx="612756" cy="591343"/>
                <a:chOff x="2790210" y="4073641"/>
                <a:chExt cx="612756" cy="591343"/>
              </a:xfrm>
            </p:grpSpPr>
            <p:pic>
              <p:nvPicPr>
                <p:cNvPr id="7201" name="Picture 21" descr="latex-image-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40479" y="4198938"/>
                  <a:ext cx="330200" cy="355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202" name="Oval 22"/>
                <p:cNvSpPr>
                  <a:spLocks noChangeArrowheads="1"/>
                </p:cNvSpPr>
                <p:nvPr/>
              </p:nvSpPr>
              <p:spPr bwMode="auto">
                <a:xfrm>
                  <a:off x="2790210" y="4073641"/>
                  <a:ext cx="612756" cy="591343"/>
                </a:xfrm>
                <a:prstGeom prst="ellips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181" name="Group 29"/>
              <p:cNvGrpSpPr>
                <a:grpSpLocks/>
              </p:cNvGrpSpPr>
              <p:nvPr/>
            </p:nvGrpSpPr>
            <p:grpSpPr bwMode="auto">
              <a:xfrm>
                <a:off x="6179833" y="4258866"/>
                <a:ext cx="612756" cy="591343"/>
                <a:chOff x="1325501" y="4073641"/>
                <a:chExt cx="612756" cy="591343"/>
              </a:xfrm>
            </p:grpSpPr>
            <p:pic>
              <p:nvPicPr>
                <p:cNvPr id="7199" name="Picture 30" descr="latex-image-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75773" y="4198938"/>
                  <a:ext cx="330200" cy="355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200" name="Oval 31"/>
                <p:cNvSpPr>
                  <a:spLocks noChangeArrowheads="1"/>
                </p:cNvSpPr>
                <p:nvPr/>
              </p:nvSpPr>
              <p:spPr bwMode="auto">
                <a:xfrm>
                  <a:off x="1325501" y="4073641"/>
                  <a:ext cx="612756" cy="591343"/>
                </a:xfrm>
                <a:prstGeom prst="ellips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7182" name="Picture 32" descr="latex-image-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9265" y="4522788"/>
                <a:ext cx="558800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83" name="Picture 36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1390" y="5172873"/>
                <a:ext cx="1955802" cy="279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84" name="Picture 37" descr="latex-image-1.pd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6474" y="5184775"/>
                <a:ext cx="2006600" cy="279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85" name="Picture 38" descr="latex-image-1.pdf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32741" y="5184939"/>
                <a:ext cx="1841501" cy="279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7186" name="Straight Arrow Connector 40"/>
              <p:cNvCxnSpPr>
                <a:cxnSpLocks noChangeShapeType="1"/>
                <a:endCxn id="7202" idx="4"/>
              </p:cNvCxnSpPr>
              <p:nvPr/>
            </p:nvCxnSpPr>
            <p:spPr bwMode="auto">
              <a:xfrm flipV="1">
                <a:off x="1078050" y="4850209"/>
                <a:ext cx="878578" cy="248307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7" name="Straight Arrow Connector 42"/>
              <p:cNvCxnSpPr>
                <a:cxnSpLocks noChangeShapeType="1"/>
                <a:endCxn id="7202" idx="4"/>
              </p:cNvCxnSpPr>
              <p:nvPr/>
            </p:nvCxnSpPr>
            <p:spPr bwMode="auto">
              <a:xfrm flipV="1">
                <a:off x="1779934" y="4850209"/>
                <a:ext cx="176695" cy="307566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8" name="Straight Arrow Connector 46"/>
              <p:cNvCxnSpPr>
                <a:cxnSpLocks noChangeShapeType="1"/>
                <a:endCxn id="7202" idx="4"/>
              </p:cNvCxnSpPr>
              <p:nvPr/>
            </p:nvCxnSpPr>
            <p:spPr bwMode="auto">
              <a:xfrm flipH="1" flipV="1">
                <a:off x="1956627" y="4850209"/>
                <a:ext cx="670023" cy="318705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9" name="Straight Arrow Connector 49"/>
              <p:cNvCxnSpPr>
                <a:cxnSpLocks noChangeShapeType="1"/>
              </p:cNvCxnSpPr>
              <p:nvPr/>
            </p:nvCxnSpPr>
            <p:spPr bwMode="auto">
              <a:xfrm flipV="1">
                <a:off x="3078239" y="4857791"/>
                <a:ext cx="780004" cy="240724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0" name="Straight Arrow Connector 5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616123" y="4923235"/>
                <a:ext cx="307565" cy="176677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1" name="Straight Arrow Connector 51"/>
              <p:cNvCxnSpPr>
                <a:cxnSpLocks noChangeShapeType="1"/>
              </p:cNvCxnSpPr>
              <p:nvPr/>
            </p:nvCxnSpPr>
            <p:spPr bwMode="auto">
              <a:xfrm flipH="1" flipV="1">
                <a:off x="3858245" y="4857791"/>
                <a:ext cx="670039" cy="240724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2" name="Straight Arrow Connector 52"/>
              <p:cNvCxnSpPr>
                <a:cxnSpLocks noChangeShapeType="1"/>
              </p:cNvCxnSpPr>
              <p:nvPr/>
            </p:nvCxnSpPr>
            <p:spPr bwMode="auto">
              <a:xfrm flipV="1">
                <a:off x="5749916" y="4846652"/>
                <a:ext cx="765756" cy="251864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3" name="Straight Arrow Connector 53"/>
              <p:cNvCxnSpPr>
                <a:cxnSpLocks noChangeShapeType="1"/>
              </p:cNvCxnSpPr>
              <p:nvPr/>
            </p:nvCxnSpPr>
            <p:spPr bwMode="auto">
              <a:xfrm flipV="1">
                <a:off x="6338991" y="4846652"/>
                <a:ext cx="176677" cy="307564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4" name="Straight Arrow Connector 54"/>
              <p:cNvCxnSpPr>
                <a:cxnSpLocks noChangeShapeType="1"/>
              </p:cNvCxnSpPr>
              <p:nvPr/>
            </p:nvCxnSpPr>
            <p:spPr bwMode="auto">
              <a:xfrm flipH="1" flipV="1">
                <a:off x="6515668" y="4846652"/>
                <a:ext cx="670040" cy="318705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5" name="Straight Arrow Connector 55"/>
              <p:cNvCxnSpPr>
                <a:cxnSpLocks noChangeShapeType="1"/>
                <a:stCxn id="7202" idx="0"/>
              </p:cNvCxnSpPr>
              <p:nvPr/>
            </p:nvCxnSpPr>
            <p:spPr bwMode="auto">
              <a:xfrm flipV="1">
                <a:off x="1956630" y="3799632"/>
                <a:ext cx="2236633" cy="459233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6" name="Straight Arrow Connector 57"/>
              <p:cNvCxnSpPr>
                <a:cxnSpLocks noChangeShapeType="1"/>
                <a:stCxn id="7204" idx="0"/>
                <a:endCxn id="7206" idx="4"/>
              </p:cNvCxnSpPr>
              <p:nvPr/>
            </p:nvCxnSpPr>
            <p:spPr bwMode="auto">
              <a:xfrm rot="5400000" flipH="1" flipV="1">
                <a:off x="3823929" y="3810211"/>
                <a:ext cx="459234" cy="438077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7" name="Straight Arrow Connector 60"/>
              <p:cNvCxnSpPr>
                <a:cxnSpLocks noChangeShapeType="1"/>
                <a:endCxn id="7206" idx="4"/>
              </p:cNvCxnSpPr>
              <p:nvPr/>
            </p:nvCxnSpPr>
            <p:spPr bwMode="auto">
              <a:xfrm rot="10800000">
                <a:off x="4272585" y="3799633"/>
                <a:ext cx="529202" cy="444669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8" name="Straight Arrow Connector 63"/>
              <p:cNvCxnSpPr>
                <a:cxnSpLocks noChangeShapeType="1"/>
                <a:stCxn id="7200" idx="0"/>
                <a:endCxn id="7206" idx="4"/>
              </p:cNvCxnSpPr>
              <p:nvPr/>
            </p:nvCxnSpPr>
            <p:spPr bwMode="auto">
              <a:xfrm flipH="1" flipV="1">
                <a:off x="4272586" y="3799632"/>
                <a:ext cx="2213626" cy="459233"/>
              </a:xfrm>
              <a:prstGeom prst="straightConnector1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177" name="TextBox 44"/>
            <p:cNvSpPr txBox="1">
              <a:spLocks noChangeArrowheads="1"/>
            </p:cNvSpPr>
            <p:nvPr/>
          </p:nvSpPr>
          <p:spPr bwMode="auto">
            <a:xfrm>
              <a:off x="568977" y="5680421"/>
              <a:ext cx="362310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2400">
                  <a:solidFill>
                    <a:schemeClr val="bg1"/>
                  </a:solidFill>
                  <a:latin typeface="Gill Sans" charset="0"/>
                </a:rPr>
                <a:t>Nis91, Bazzi09, B10, … 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351463" y="3489325"/>
            <a:ext cx="3570287" cy="2652713"/>
            <a:chOff x="5351014" y="3500595"/>
            <a:chExt cx="3570208" cy="2652991"/>
          </a:xfrm>
        </p:grpSpPr>
        <p:pic>
          <p:nvPicPr>
            <p:cNvPr id="7174" name="Picture 3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2517" y="3500595"/>
              <a:ext cx="2790825" cy="2101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5" name="TextBox 44"/>
            <p:cNvSpPr txBox="1">
              <a:spLocks noChangeArrowheads="1"/>
            </p:cNvSpPr>
            <p:nvPr/>
          </p:nvSpPr>
          <p:spPr bwMode="auto">
            <a:xfrm>
              <a:off x="5351014" y="5691921"/>
              <a:ext cx="35702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sz="2400">
                  <a:solidFill>
                    <a:schemeClr val="bg1"/>
                  </a:solidFill>
                  <a:latin typeface="Gill Sans" charset="0"/>
                </a:rPr>
                <a:t>Nis90, NZ93, INW94, … </a:t>
              </a:r>
            </a:p>
          </p:txBody>
        </p:sp>
      </p:grp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685800" y="1768381"/>
            <a:ext cx="7772400" cy="4114800"/>
          </a:xfrm>
          <a:blipFill rotWithShape="1">
            <a:blip r:embed="rId2"/>
            <a:stretch>
              <a:fillRect l="-1882" t="-1926"/>
            </a:stretch>
          </a:blipFill>
          <a:extLst/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884511"/>
              </p:ext>
            </p:extLst>
          </p:nvPr>
        </p:nvGraphicFramePr>
        <p:xfrm>
          <a:off x="1666561" y="3134680"/>
          <a:ext cx="5780960" cy="3124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308"/>
                <a:gridCol w="3296652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Reference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Seed-length</a:t>
                      </a:r>
                      <a:endParaRPr lang="en-US" sz="2400" baseline="0" dirty="0"/>
                    </a:p>
                  </a:txBody>
                  <a:tcPr/>
                </a:tc>
              </a:tr>
              <a:tr h="472377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Nisan 91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3"/>
                      <a:stretch>
                        <a:fillRect l="-75416" t="-106410" b="-482051"/>
                      </a:stretch>
                    </a:blip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LVW 93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3"/>
                      <a:stretch>
                        <a:fillRect l="-75416" t="-214667" b="-401333"/>
                      </a:stretch>
                    </a:blip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ＭＳ Ｐゴシック" charset="-128"/>
                        </a:rPr>
                        <a:t>Bazzi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ＭＳ Ｐゴシック" charset="-128"/>
                        </a:rPr>
                        <a:t> 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3"/>
                      <a:stretch>
                        <a:fillRect l="-75416" t="-314667" b="-301333"/>
                      </a:stretch>
                    </a:blip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ＭＳ Ｐゴシック" charset="-128"/>
                        </a:rPr>
                        <a:t>DETT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3"/>
                      <a:stretch>
                        <a:fillRect l="-75416" t="-414667" b="-201333"/>
                      </a:stretch>
                    </a:blip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ＭＳ Ｐゴシック" charset="-128"/>
                        </a:rPr>
                        <a:t>DETT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</a:t>
                      </a:r>
                      <a:endParaRPr lang="en-US" dirty="0"/>
                    </a:p>
                  </a:txBody>
                  <a:tcPr>
                    <a:blipFill rotWithShape="1">
                      <a:blip r:embed="rId3"/>
                      <a:stretch>
                        <a:fillRect l="-75416" t="-285926" b="-11852"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81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PRGs for AC0</a:t>
            </a:r>
          </a:p>
        </p:txBody>
      </p:sp>
      <p:grpSp>
        <p:nvGrpSpPr>
          <p:cNvPr id="37" name="Group 66"/>
          <p:cNvGrpSpPr>
            <a:grpSpLocks/>
          </p:cNvGrpSpPr>
          <p:nvPr/>
        </p:nvGrpSpPr>
        <p:grpSpPr bwMode="auto">
          <a:xfrm>
            <a:off x="638175" y="3586163"/>
            <a:ext cx="7880350" cy="2255837"/>
            <a:chOff x="326255" y="3208289"/>
            <a:chExt cx="7880245" cy="2256050"/>
          </a:xfrm>
        </p:grpSpPr>
        <p:grpSp>
          <p:nvGrpSpPr>
            <p:cNvPr id="8201" name="Group 19"/>
            <p:cNvGrpSpPr>
              <a:grpSpLocks/>
            </p:cNvGrpSpPr>
            <p:nvPr/>
          </p:nvGrpSpPr>
          <p:grpSpPr bwMode="auto">
            <a:xfrm>
              <a:off x="3966207" y="3208289"/>
              <a:ext cx="612756" cy="591343"/>
              <a:chOff x="4278156" y="3152589"/>
              <a:chExt cx="612756" cy="591343"/>
            </a:xfrm>
          </p:grpSpPr>
          <p:pic>
            <p:nvPicPr>
              <p:cNvPr id="8228" name="Picture 14" descr="latex-image-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2937" y="3219478"/>
                <a:ext cx="330200" cy="355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29" name="Oval 16"/>
              <p:cNvSpPr>
                <a:spLocks noChangeArrowheads="1"/>
              </p:cNvSpPr>
              <p:nvPr/>
            </p:nvSpPr>
            <p:spPr bwMode="auto">
              <a:xfrm>
                <a:off x="4278156" y="3152589"/>
                <a:ext cx="612756" cy="591343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02" name="Group 18"/>
            <p:cNvGrpSpPr>
              <a:grpSpLocks/>
            </p:cNvGrpSpPr>
            <p:nvPr/>
          </p:nvGrpSpPr>
          <p:grpSpPr bwMode="auto">
            <a:xfrm>
              <a:off x="3528130" y="4258866"/>
              <a:ext cx="612756" cy="591343"/>
              <a:chOff x="2157785" y="4073641"/>
              <a:chExt cx="612756" cy="591343"/>
            </a:xfrm>
          </p:grpSpPr>
          <p:pic>
            <p:nvPicPr>
              <p:cNvPr id="8226" name="Picture 15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8054" y="4198938"/>
                <a:ext cx="330200" cy="355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27" name="Oval 17"/>
              <p:cNvSpPr>
                <a:spLocks noChangeArrowheads="1"/>
              </p:cNvSpPr>
              <p:nvPr/>
            </p:nvSpPr>
            <p:spPr bwMode="auto">
              <a:xfrm>
                <a:off x="2157785" y="4073641"/>
                <a:ext cx="612756" cy="591343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03" name="Group 20"/>
            <p:cNvGrpSpPr>
              <a:grpSpLocks/>
            </p:cNvGrpSpPr>
            <p:nvPr/>
          </p:nvGrpSpPr>
          <p:grpSpPr bwMode="auto">
            <a:xfrm>
              <a:off x="1017826" y="4258866"/>
              <a:ext cx="612756" cy="591343"/>
              <a:chOff x="2157785" y="4073641"/>
              <a:chExt cx="612756" cy="591343"/>
            </a:xfrm>
          </p:grpSpPr>
          <p:pic>
            <p:nvPicPr>
              <p:cNvPr id="8224" name="Picture 21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8054" y="4198938"/>
                <a:ext cx="330200" cy="355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25" name="Oval 22"/>
              <p:cNvSpPr>
                <a:spLocks noChangeArrowheads="1"/>
              </p:cNvSpPr>
              <p:nvPr/>
            </p:nvSpPr>
            <p:spPr bwMode="auto">
              <a:xfrm>
                <a:off x="2157785" y="4073641"/>
                <a:ext cx="612756" cy="591343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04" name="Group 29"/>
            <p:cNvGrpSpPr>
              <a:grpSpLocks/>
            </p:cNvGrpSpPr>
            <p:nvPr/>
          </p:nvGrpSpPr>
          <p:grpSpPr bwMode="auto">
            <a:xfrm>
              <a:off x="7012117" y="4258866"/>
              <a:ext cx="612756" cy="591343"/>
              <a:chOff x="2157785" y="4073641"/>
              <a:chExt cx="612756" cy="591343"/>
            </a:xfrm>
          </p:grpSpPr>
          <p:pic>
            <p:nvPicPr>
              <p:cNvPr id="8222" name="Picture 30" descr="latex-image-1.pdf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8054" y="4198938"/>
                <a:ext cx="330200" cy="355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23" name="Oval 31"/>
              <p:cNvSpPr>
                <a:spLocks noChangeArrowheads="1"/>
              </p:cNvSpPr>
              <p:nvPr/>
            </p:nvSpPr>
            <p:spPr bwMode="auto">
              <a:xfrm>
                <a:off x="2157785" y="4073641"/>
                <a:ext cx="612756" cy="591343"/>
              </a:xfrm>
              <a:prstGeom prst="ellips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205" name="Picture 32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1117" y="4522788"/>
              <a:ext cx="558800" cy="6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6" name="Picture 36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255" y="5184748"/>
              <a:ext cx="1955800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7" name="Picture 37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0038" y="5184775"/>
              <a:ext cx="2006600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8" name="Picture 38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5000" y="5184939"/>
              <a:ext cx="1841500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209" name="Straight Arrow Connector 40"/>
            <p:cNvCxnSpPr>
              <a:cxnSpLocks noChangeShapeType="1"/>
              <a:endCxn id="8225" idx="4"/>
            </p:cNvCxnSpPr>
            <p:nvPr/>
          </p:nvCxnSpPr>
          <p:spPr bwMode="auto">
            <a:xfrm flipV="1">
              <a:off x="445641" y="4850209"/>
              <a:ext cx="878563" cy="240725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0" name="Straight Arrow Connector 42"/>
            <p:cNvCxnSpPr>
              <a:cxnSpLocks noChangeShapeType="1"/>
              <a:endCxn id="8225" idx="4"/>
            </p:cNvCxnSpPr>
            <p:nvPr/>
          </p:nvCxnSpPr>
          <p:spPr bwMode="auto">
            <a:xfrm rot="5400000" flipH="1" flipV="1">
              <a:off x="1082083" y="4915654"/>
              <a:ext cx="307565" cy="176677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1" name="Straight Arrow Connector 46"/>
            <p:cNvCxnSpPr>
              <a:cxnSpLocks noChangeShapeType="1"/>
              <a:endCxn id="8225" idx="4"/>
            </p:cNvCxnSpPr>
            <p:nvPr/>
          </p:nvCxnSpPr>
          <p:spPr bwMode="auto">
            <a:xfrm rot="10800000">
              <a:off x="1324204" y="4850209"/>
              <a:ext cx="670040" cy="318704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2" name="Straight Arrow Connector 49"/>
            <p:cNvCxnSpPr>
              <a:cxnSpLocks noChangeShapeType="1"/>
            </p:cNvCxnSpPr>
            <p:nvPr/>
          </p:nvCxnSpPr>
          <p:spPr bwMode="auto">
            <a:xfrm flipV="1">
              <a:off x="2979681" y="4857790"/>
              <a:ext cx="878563" cy="240725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3" name="Straight Arrow Connector 50"/>
            <p:cNvCxnSpPr>
              <a:cxnSpLocks noChangeShapeType="1"/>
            </p:cNvCxnSpPr>
            <p:nvPr/>
          </p:nvCxnSpPr>
          <p:spPr bwMode="auto">
            <a:xfrm rot="5400000" flipH="1" flipV="1">
              <a:off x="3616123" y="4923235"/>
              <a:ext cx="307565" cy="176677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4" name="Straight Arrow Connector 51"/>
            <p:cNvCxnSpPr>
              <a:cxnSpLocks noChangeShapeType="1"/>
            </p:cNvCxnSpPr>
            <p:nvPr/>
          </p:nvCxnSpPr>
          <p:spPr bwMode="auto">
            <a:xfrm rot="10800000">
              <a:off x="3858244" y="4857790"/>
              <a:ext cx="670040" cy="318704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5" name="Straight Arrow Connector 52"/>
            <p:cNvCxnSpPr>
              <a:cxnSpLocks noChangeShapeType="1"/>
            </p:cNvCxnSpPr>
            <p:nvPr/>
          </p:nvCxnSpPr>
          <p:spPr bwMode="auto">
            <a:xfrm flipV="1">
              <a:off x="6469363" y="4846651"/>
              <a:ext cx="878563" cy="240725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6" name="Straight Arrow Connector 53"/>
            <p:cNvCxnSpPr>
              <a:cxnSpLocks noChangeShapeType="1"/>
            </p:cNvCxnSpPr>
            <p:nvPr/>
          </p:nvCxnSpPr>
          <p:spPr bwMode="auto">
            <a:xfrm rot="5400000" flipH="1" flipV="1">
              <a:off x="7105805" y="4912096"/>
              <a:ext cx="307565" cy="176677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7" name="Straight Arrow Connector 54"/>
            <p:cNvCxnSpPr>
              <a:cxnSpLocks noChangeShapeType="1"/>
            </p:cNvCxnSpPr>
            <p:nvPr/>
          </p:nvCxnSpPr>
          <p:spPr bwMode="auto">
            <a:xfrm rot="10800000">
              <a:off x="7347926" y="4846651"/>
              <a:ext cx="670040" cy="318704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8" name="Straight Arrow Connector 55"/>
            <p:cNvCxnSpPr>
              <a:cxnSpLocks noChangeShapeType="1"/>
              <a:endCxn id="8229" idx="4"/>
            </p:cNvCxnSpPr>
            <p:nvPr/>
          </p:nvCxnSpPr>
          <p:spPr bwMode="auto">
            <a:xfrm flipV="1">
              <a:off x="1444760" y="3799632"/>
              <a:ext cx="2827825" cy="485672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9" name="Straight Arrow Connector 57"/>
            <p:cNvCxnSpPr>
              <a:cxnSpLocks noChangeShapeType="1"/>
              <a:stCxn id="8227" idx="0"/>
              <a:endCxn id="8229" idx="4"/>
            </p:cNvCxnSpPr>
            <p:nvPr/>
          </p:nvCxnSpPr>
          <p:spPr bwMode="auto">
            <a:xfrm rot="5400000" flipH="1" flipV="1">
              <a:off x="3823929" y="3810211"/>
              <a:ext cx="459234" cy="438077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0" name="Straight Arrow Connector 60"/>
            <p:cNvCxnSpPr>
              <a:cxnSpLocks noChangeShapeType="1"/>
              <a:endCxn id="8229" idx="4"/>
            </p:cNvCxnSpPr>
            <p:nvPr/>
          </p:nvCxnSpPr>
          <p:spPr bwMode="auto">
            <a:xfrm rot="10800000">
              <a:off x="4272585" y="3799633"/>
              <a:ext cx="529202" cy="444669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1" name="Straight Arrow Connector 63"/>
            <p:cNvCxnSpPr>
              <a:cxnSpLocks noChangeShapeType="1"/>
              <a:stCxn id="8223" idx="0"/>
              <a:endCxn id="8229" idx="4"/>
            </p:cNvCxnSpPr>
            <p:nvPr/>
          </p:nvCxnSpPr>
          <p:spPr bwMode="auto">
            <a:xfrm rot="16200000" flipV="1">
              <a:off x="5565923" y="2506294"/>
              <a:ext cx="459234" cy="3045910"/>
            </a:xfrm>
            <a:prstGeom prst="straightConnector1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39"/>
          <p:cNvGrpSpPr/>
          <p:nvPr/>
        </p:nvGrpSpPr>
        <p:grpSpPr>
          <a:xfrm>
            <a:off x="685371" y="3432175"/>
            <a:ext cx="7760962" cy="1311275"/>
            <a:chOff x="613179" y="3432175"/>
            <a:chExt cx="7760962" cy="1311275"/>
          </a:xfrm>
        </p:grpSpPr>
        <p:sp>
          <p:nvSpPr>
            <p:cNvPr id="41" name="Rectangle 7"/>
            <p:cNvSpPr>
              <a:spLocks noChangeArrowheads="1"/>
            </p:cNvSpPr>
            <p:nvPr/>
          </p:nvSpPr>
          <p:spPr bwMode="auto">
            <a:xfrm>
              <a:off x="866274" y="3432175"/>
              <a:ext cx="7231297" cy="1311275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3179" y="3514502"/>
                  <a:ext cx="7760962" cy="11387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400" dirty="0" smtClean="0">
                      <a:solidFill>
                        <a:schemeClr val="bg1"/>
                      </a:solidFill>
                    </a:rPr>
                    <a:t>For </a:t>
                  </a:r>
                  <a:r>
                    <a:rPr lang="en-US" sz="3400" dirty="0" err="1" smtClean="0">
                      <a:solidFill>
                        <a:srgbClr val="FFFF00"/>
                      </a:solidFill>
                    </a:rPr>
                    <a:t>polynomially</a:t>
                  </a:r>
                  <a:r>
                    <a:rPr lang="en-US" sz="3400" dirty="0" smtClean="0">
                      <a:solidFill>
                        <a:srgbClr val="FFFF00"/>
                      </a:solidFill>
                    </a:rPr>
                    <a:t> small</a:t>
                  </a:r>
                  <a:r>
                    <a:rPr lang="en-US" sz="3400" dirty="0" smtClean="0">
                      <a:solidFill>
                        <a:schemeClr val="bg1"/>
                      </a:solidFill>
                    </a:rPr>
                    <a:t> error best was</a:t>
                  </a:r>
                  <a:endParaRPr lang="en-US" sz="3400" b="0" i="0" dirty="0" smtClean="0">
                    <a:solidFill>
                      <a:schemeClr val="bg1"/>
                    </a:solidFill>
                    <a:latin typeface="Cambria Math"/>
                  </a:endParaRPr>
                </a:p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3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3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400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sz="3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3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3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func>
                    </m:oMath>
                  </a14:m>
                  <a:r>
                    <a:rPr lang="en-US" sz="3400" dirty="0" smtClean="0">
                      <a:solidFill>
                        <a:schemeClr val="bg1"/>
                      </a:solidFill>
                    </a:rPr>
                    <a:t>even for read-once CNFs.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79" y="3514502"/>
                  <a:ext cx="7760962" cy="113877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7527" b="-182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85800" y="1768381"/>
            <a:ext cx="7772400" cy="4114800"/>
          </a:xfrm>
          <a:prstGeom prst="rect">
            <a:avLst/>
          </a:prstGeom>
          <a:blipFill rotWithShape="1">
            <a:blip r:embed="rId2"/>
            <a:stretch>
              <a:fillRect l="-1882" t="-1926" r="-627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Gill Sans MT" charset="0"/>
              </a:rPr>
              <a:t>PRGs for Small-space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718199"/>
              </p:ext>
            </p:extLst>
          </p:nvPr>
        </p:nvGraphicFramePr>
        <p:xfrm>
          <a:off x="1666561" y="3375320"/>
          <a:ext cx="5780960" cy="2573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308"/>
                <a:gridCol w="3296652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Reference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Seed-length</a:t>
                      </a:r>
                      <a:endParaRPr lang="en-US" sz="2400" baseline="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Nisan 90, INW 94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1">
                      <a:blip r:embed="rId3"/>
                      <a:stretch>
                        <a:fillRect l="-75416" t="-110667" b="-394667"/>
                      </a:stretch>
                    </a:blipFill>
                  </a:tcPr>
                </a:tc>
              </a:tr>
              <a:tr h="836613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Lu 01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        </a:t>
                      </a:r>
                      <a:endParaRPr lang="en-US" dirty="0"/>
                    </a:p>
                  </a:txBody>
                  <a:tcPr>
                    <a:blipFill rotWithShape="1">
                      <a:blip r:embed="rId3"/>
                      <a:stretch>
                        <a:fillRect l="-75416" t="-115328" b="-116058"/>
                      </a:stretch>
                    </a:blip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" charset="0"/>
                          <a:ea typeface="ＭＳ Ｐゴシック" charset="-128"/>
                        </a:rPr>
                        <a:t>BRRY10, BV10, KNP11, De11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 rotWithShape="1">
                      <a:blip r:embed="rId3"/>
                      <a:stretch>
                        <a:fillRect l="-75416" t="-218519" b="-17778"/>
                      </a:stretch>
                    </a:blipFill>
                  </a:tcPr>
                </a:tc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685371" y="3432175"/>
            <a:ext cx="7760962" cy="1311275"/>
            <a:chOff x="613179" y="3432175"/>
            <a:chExt cx="7760962" cy="1311275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866274" y="3432175"/>
              <a:ext cx="7231297" cy="1311275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13179" y="3514502"/>
                  <a:ext cx="7760962" cy="11835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400" dirty="0" smtClean="0">
                      <a:solidFill>
                        <a:schemeClr val="bg1"/>
                      </a:solidFill>
                    </a:rPr>
                    <a:t>For </a:t>
                  </a:r>
                  <a:r>
                    <a:rPr lang="en-US" sz="3400" dirty="0" err="1" smtClean="0">
                      <a:solidFill>
                        <a:srgbClr val="FFFF00"/>
                      </a:solidFill>
                    </a:rPr>
                    <a:t>polynomially</a:t>
                  </a:r>
                  <a:r>
                    <a:rPr lang="en-US" sz="3400" dirty="0" smtClean="0">
                      <a:solidFill>
                        <a:srgbClr val="FFFF00"/>
                      </a:solidFill>
                    </a:rPr>
                    <a:t> small</a:t>
                  </a:r>
                  <a:r>
                    <a:rPr lang="en-US" sz="3400" dirty="0" smtClean="0">
                      <a:solidFill>
                        <a:schemeClr val="bg1"/>
                      </a:solidFill>
                    </a:rPr>
                    <a:t> error best was</a:t>
                  </a:r>
                  <a:endParaRPr lang="en-US" sz="3400" b="0" i="0" dirty="0" smtClean="0">
                    <a:solidFill>
                      <a:schemeClr val="bg1"/>
                    </a:solidFill>
                    <a:latin typeface="Cambria Math"/>
                  </a:endParaRPr>
                </a:p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3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3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400" b="0" i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sz="3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1.5</m:t>
                              </m:r>
                            </m:sup>
                          </m:sSup>
                        </m:fName>
                        <m:e>
                          <m:r>
                            <a:rPr lang="en-US" sz="3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3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func>
                    </m:oMath>
                  </a14:m>
                  <a:r>
                    <a:rPr lang="en-US" sz="3400" dirty="0" smtClean="0">
                      <a:solidFill>
                        <a:schemeClr val="bg1"/>
                      </a:solidFill>
                    </a:rPr>
                    <a:t>even for comb. rectangles.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79" y="3514502"/>
                  <a:ext cx="7760962" cy="118352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7216" b="-13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Work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416765"/>
            <a:ext cx="7772400" cy="98684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>
                <a:solidFill>
                  <a:srgbClr val="FFFF00"/>
                </a:solidFill>
              </a:rPr>
              <a:t>PRGs with polynomial small error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352661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25707</TotalTime>
  <Words>1030</Words>
  <Application>Microsoft Office PowerPoint</Application>
  <PresentationFormat>On-screen Show (4:3)</PresentationFormat>
  <Paragraphs>251</Paragraphs>
  <Slides>36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Default Design</vt:lpstr>
      <vt:lpstr>PowerPoint Presentation</vt:lpstr>
      <vt:lpstr>Can we generate random bits?</vt:lpstr>
      <vt:lpstr>Can we generate random bits?</vt:lpstr>
      <vt:lpstr>Pseudorandom Generators</vt:lpstr>
      <vt:lpstr>Can we generate random bits?</vt:lpstr>
      <vt:lpstr>Can we generate random bits?</vt:lpstr>
      <vt:lpstr>PRGs for AC0</vt:lpstr>
      <vt:lpstr>PRGs for Small-space</vt:lpstr>
      <vt:lpstr>This Work </vt:lpstr>
      <vt:lpstr>Why Small Error?</vt:lpstr>
      <vt:lpstr>This Work</vt:lpstr>
      <vt:lpstr>Combinatorial Rectangles</vt:lpstr>
      <vt:lpstr>PRGs for Comb. Rectangles</vt:lpstr>
      <vt:lpstr>PRGs for Combinatorial Rectangles</vt:lpstr>
      <vt:lpstr>Read-Once CNFs</vt:lpstr>
      <vt:lpstr>This Talk</vt:lpstr>
      <vt:lpstr>Outline</vt:lpstr>
      <vt:lpstr>Random Restrictions</vt:lpstr>
      <vt:lpstr>PRGs from Random Restrictions</vt:lpstr>
      <vt:lpstr>Mild Psedorandom Restrictions</vt:lpstr>
      <vt:lpstr>Full Generator Construction</vt:lpstr>
      <vt:lpstr>Outline</vt:lpstr>
      <vt:lpstr>Toy example: Tribes</vt:lpstr>
      <vt:lpstr>Small-bias Spaces</vt:lpstr>
      <vt:lpstr>Small-bias Spaces</vt:lpstr>
      <vt:lpstr>Outline</vt:lpstr>
      <vt:lpstr>Analysis Sketch</vt:lpstr>
      <vt:lpstr>Analysis for Tribes</vt:lpstr>
      <vt:lpstr>Fooling Bias Functions</vt:lpstr>
      <vt:lpstr>Fooling Bias Functions</vt:lpstr>
      <vt:lpstr>Fooling Bias Functions</vt:lpstr>
      <vt:lpstr>Fooling Bias Functions</vt:lpstr>
      <vt:lpstr>An Inequality for Symmetric Polynomials</vt:lpstr>
      <vt:lpstr>Summary</vt:lpstr>
      <vt:lpstr>Open Problems</vt:lpstr>
      <vt:lpstr>Thank you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Meka</dc:creator>
  <cp:lastModifiedBy>raghu</cp:lastModifiedBy>
  <cp:revision>975</cp:revision>
  <dcterms:created xsi:type="dcterms:W3CDTF">2011-07-20T15:05:17Z</dcterms:created>
  <dcterms:modified xsi:type="dcterms:W3CDTF">2012-10-02T23:18:39Z</dcterms:modified>
</cp:coreProperties>
</file>