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27"/>
  </p:notesMasterIdLst>
  <p:handoutMasterIdLst>
    <p:handoutMasterId r:id="rId28"/>
  </p:handoutMasterIdLst>
  <p:sldIdLst>
    <p:sldId id="351" r:id="rId2"/>
    <p:sldId id="404" r:id="rId3"/>
    <p:sldId id="370" r:id="rId4"/>
    <p:sldId id="371" r:id="rId5"/>
    <p:sldId id="405" r:id="rId6"/>
    <p:sldId id="399" r:id="rId7"/>
    <p:sldId id="400" r:id="rId8"/>
    <p:sldId id="373" r:id="rId9"/>
    <p:sldId id="410" r:id="rId10"/>
    <p:sldId id="374" r:id="rId11"/>
    <p:sldId id="397" r:id="rId12"/>
    <p:sldId id="375" r:id="rId13"/>
    <p:sldId id="407" r:id="rId14"/>
    <p:sldId id="383" r:id="rId15"/>
    <p:sldId id="412" r:id="rId16"/>
    <p:sldId id="413" r:id="rId17"/>
    <p:sldId id="384" r:id="rId18"/>
    <p:sldId id="366" r:id="rId19"/>
    <p:sldId id="386" r:id="rId20"/>
    <p:sldId id="367" r:id="rId21"/>
    <p:sldId id="369" r:id="rId22"/>
    <p:sldId id="389" r:id="rId23"/>
    <p:sldId id="391" r:id="rId24"/>
    <p:sldId id="416" r:id="rId25"/>
    <p:sldId id="41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B00"/>
    <a:srgbClr val="E304A4"/>
    <a:srgbClr val="E346B2"/>
    <a:srgbClr val="E11510"/>
    <a:srgbClr val="58F9FF"/>
    <a:srgbClr val="36648B"/>
    <a:srgbClr val="698B22"/>
    <a:srgbClr val="6E8B3D"/>
    <a:srgbClr val="5D8ACC"/>
    <a:srgbClr val="80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215" autoAdjust="0"/>
    <p:restoredTop sz="94737" autoAdjust="0"/>
  </p:normalViewPr>
  <p:slideViewPr>
    <p:cSldViewPr snapToObjects="1">
      <p:cViewPr varScale="1">
        <p:scale>
          <a:sx n="63" d="100"/>
          <a:sy n="63" d="100"/>
        </p:scale>
        <p:origin x="-893" y="-72"/>
      </p:cViewPr>
      <p:guideLst>
        <p:guide orient="horz" pos="3085"/>
        <p:guide pos="18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260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8BDE2-87D4-8D47-861E-E878FD2BF6C6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42818-B440-6241-B10F-8A7854D883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95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D9B91-EF5E-E74A-9C4C-EB9AA1BFE8A2}" type="datetimeFigureOut">
              <a:rPr lang="en-US" smtClean="0"/>
              <a:pPr/>
              <a:t>4/27/2012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DDB00-CEB6-C145-AF35-0ADC681AB9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1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DDB00-CEB6-C145-AF35-0ADC681AB9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0741-6D23-7841-903E-39236A603EF3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9D441ED-22D9-48D6-AD92-DEFB122789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F06D-C6CA-C14C-9AF5-A5B0073AA1D4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EBE8-CB36-224F-8B1D-C2DB680EA82E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F2F2-F480-4F40-B824-3EDC755F77A0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19ADD-690B-944E-8E56-F7FB2486EC0F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D441ED-22D9-48D6-AD92-DEFB12278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04C0-3563-154A-8407-C20C813B5D77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AC76-7FE3-D74B-95A2-FB9A77E96B14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9A97-CD25-6F4B-83E7-E648D4EECDEA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B88A-FD68-9A49-ADE3-AEC33162BC2F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358F-CEDE-784D-A5B4-3EE9AAB947A7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A796-80E6-2447-BEB3-80259B264068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D4225EC-A78A-9C45-AA87-399B57BC56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9EF4D1-0D65-6441-848F-6B9FBEB79A81}" type="datetime1">
              <a:rPr lang="en-US" smtClean="0"/>
              <a:pPr/>
              <a:t>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D4225EC-A78A-9C45-AA87-399B57BC56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rgbClr val="E1151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charset="2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d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30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df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6.pd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d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7" Type="http://schemas.openxmlformats.org/officeDocument/2006/relationships/image" Target="../media/image28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d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47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df"/><Relationship Id="rId5" Type="http://schemas.openxmlformats.org/officeDocument/2006/relationships/image" Target="../media/image30.png"/><Relationship Id="rId4" Type="http://schemas.openxmlformats.org/officeDocument/2006/relationships/image" Target="../media/image49.pd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df"/><Relationship Id="rId13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63.pdf"/><Relationship Id="rId17" Type="http://schemas.openxmlformats.org/officeDocument/2006/relationships/image" Target="../media/image39.png"/><Relationship Id="rId2" Type="http://schemas.openxmlformats.org/officeDocument/2006/relationships/image" Target="../media/image53.pdf"/><Relationship Id="rId16" Type="http://schemas.openxmlformats.org/officeDocument/2006/relationships/image" Target="../media/image67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df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10" Type="http://schemas.openxmlformats.org/officeDocument/2006/relationships/image" Target="../media/image61.pdf"/><Relationship Id="rId4" Type="http://schemas.openxmlformats.org/officeDocument/2006/relationships/image" Target="../media/image55.pdf"/><Relationship Id="rId9" Type="http://schemas.openxmlformats.org/officeDocument/2006/relationships/image" Target="../media/image35.png"/><Relationship Id="rId14" Type="http://schemas.openxmlformats.org/officeDocument/2006/relationships/image" Target="../media/image65.pd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df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69.pdf"/><Relationship Id="rId2" Type="http://schemas.openxmlformats.org/officeDocument/2006/relationships/image" Target="../media/image53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df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65.pdf"/><Relationship Id="rId4" Type="http://schemas.openxmlformats.org/officeDocument/2006/relationships/image" Target="../media/image55.pdf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df"/><Relationship Id="rId13" Type="http://schemas.openxmlformats.org/officeDocument/2006/relationships/image" Target="../media/image44.png"/><Relationship Id="rId18" Type="http://schemas.openxmlformats.org/officeDocument/2006/relationships/image" Target="../media/image83.pdf"/><Relationship Id="rId3" Type="http://schemas.openxmlformats.org/officeDocument/2006/relationships/image" Target="../media/image32.png"/><Relationship Id="rId7" Type="http://schemas.openxmlformats.org/officeDocument/2006/relationships/image" Target="../media/image41.png"/><Relationship Id="rId12" Type="http://schemas.openxmlformats.org/officeDocument/2006/relationships/image" Target="../media/image77.pdf"/><Relationship Id="rId17" Type="http://schemas.openxmlformats.org/officeDocument/2006/relationships/image" Target="../media/image46.png"/><Relationship Id="rId2" Type="http://schemas.openxmlformats.org/officeDocument/2006/relationships/image" Target="../media/image53.pdf"/><Relationship Id="rId16" Type="http://schemas.openxmlformats.org/officeDocument/2006/relationships/image" Target="../media/image8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df"/><Relationship Id="rId11" Type="http://schemas.openxmlformats.org/officeDocument/2006/relationships/image" Target="../media/image43.png"/><Relationship Id="rId5" Type="http://schemas.openxmlformats.org/officeDocument/2006/relationships/image" Target="../media/image33.png"/><Relationship Id="rId15" Type="http://schemas.openxmlformats.org/officeDocument/2006/relationships/image" Target="../media/image45.png"/><Relationship Id="rId10" Type="http://schemas.openxmlformats.org/officeDocument/2006/relationships/image" Target="../media/image75.pdf"/><Relationship Id="rId19" Type="http://schemas.openxmlformats.org/officeDocument/2006/relationships/image" Target="../media/image47.png"/><Relationship Id="rId4" Type="http://schemas.openxmlformats.org/officeDocument/2006/relationships/image" Target="../media/image55.pdf"/><Relationship Id="rId9" Type="http://schemas.openxmlformats.org/officeDocument/2006/relationships/image" Target="../media/image42.png"/><Relationship Id="rId14" Type="http://schemas.openxmlformats.org/officeDocument/2006/relationships/image" Target="../media/image79.pd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df"/><Relationship Id="rId13" Type="http://schemas.openxmlformats.org/officeDocument/2006/relationships/image" Target="../media/image45.png"/><Relationship Id="rId18" Type="http://schemas.openxmlformats.org/officeDocument/2006/relationships/image" Target="../media/image87.pdf"/><Relationship Id="rId26" Type="http://schemas.openxmlformats.org/officeDocument/2006/relationships/image" Target="../media/image95.pdf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42.png"/><Relationship Id="rId12" Type="http://schemas.openxmlformats.org/officeDocument/2006/relationships/image" Target="../media/image79.pdf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2" Type="http://schemas.openxmlformats.org/officeDocument/2006/relationships/image" Target="../media/image53.pdf"/><Relationship Id="rId16" Type="http://schemas.openxmlformats.org/officeDocument/2006/relationships/image" Target="../media/image85.pdf"/><Relationship Id="rId20" Type="http://schemas.openxmlformats.org/officeDocument/2006/relationships/image" Target="../media/image89.pdf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df"/><Relationship Id="rId11" Type="http://schemas.openxmlformats.org/officeDocument/2006/relationships/image" Target="../media/image44.png"/><Relationship Id="rId24" Type="http://schemas.openxmlformats.org/officeDocument/2006/relationships/image" Target="../media/image93.pdf"/><Relationship Id="rId5" Type="http://schemas.openxmlformats.org/officeDocument/2006/relationships/image" Target="../media/image33.png"/><Relationship Id="rId15" Type="http://schemas.openxmlformats.org/officeDocument/2006/relationships/image" Target="../media/image46.png"/><Relationship Id="rId23" Type="http://schemas.openxmlformats.org/officeDocument/2006/relationships/image" Target="../media/image51.png"/><Relationship Id="rId28" Type="http://schemas.openxmlformats.org/officeDocument/2006/relationships/image" Target="../media/image97.pdf"/><Relationship Id="rId10" Type="http://schemas.openxmlformats.org/officeDocument/2006/relationships/image" Target="../media/image77.pdf"/><Relationship Id="rId19" Type="http://schemas.openxmlformats.org/officeDocument/2006/relationships/image" Target="../media/image49.png"/><Relationship Id="rId4" Type="http://schemas.openxmlformats.org/officeDocument/2006/relationships/image" Target="../media/image55.pdf"/><Relationship Id="rId9" Type="http://schemas.openxmlformats.org/officeDocument/2006/relationships/image" Target="../media/image41.png"/><Relationship Id="rId14" Type="http://schemas.openxmlformats.org/officeDocument/2006/relationships/image" Target="../media/image81.pdf"/><Relationship Id="rId22" Type="http://schemas.openxmlformats.org/officeDocument/2006/relationships/image" Target="../media/image91.pdf"/><Relationship Id="rId27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df"/><Relationship Id="rId13" Type="http://schemas.openxmlformats.org/officeDocument/2006/relationships/image" Target="../media/image58.png"/><Relationship Id="rId18" Type="http://schemas.openxmlformats.org/officeDocument/2006/relationships/image" Target="../media/image111.pdf"/><Relationship Id="rId26" Type="http://schemas.openxmlformats.org/officeDocument/2006/relationships/image" Target="../media/image119.pdf"/><Relationship Id="rId3" Type="http://schemas.openxmlformats.org/officeDocument/2006/relationships/image" Target="../media/image32.png"/><Relationship Id="rId21" Type="http://schemas.openxmlformats.org/officeDocument/2006/relationships/image" Target="../media/image62.png"/><Relationship Id="rId7" Type="http://schemas.openxmlformats.org/officeDocument/2006/relationships/image" Target="../media/image55.png"/><Relationship Id="rId12" Type="http://schemas.openxmlformats.org/officeDocument/2006/relationships/image" Target="../media/image105.pdf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2" Type="http://schemas.openxmlformats.org/officeDocument/2006/relationships/image" Target="../media/image53.pdf"/><Relationship Id="rId16" Type="http://schemas.openxmlformats.org/officeDocument/2006/relationships/image" Target="../media/image109.pdf"/><Relationship Id="rId20" Type="http://schemas.openxmlformats.org/officeDocument/2006/relationships/image" Target="../media/image113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df"/><Relationship Id="rId11" Type="http://schemas.openxmlformats.org/officeDocument/2006/relationships/image" Target="../media/image57.png"/><Relationship Id="rId24" Type="http://schemas.openxmlformats.org/officeDocument/2006/relationships/image" Target="../media/image117.pdf"/><Relationship Id="rId5" Type="http://schemas.openxmlformats.org/officeDocument/2006/relationships/image" Target="../media/image33.png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10" Type="http://schemas.openxmlformats.org/officeDocument/2006/relationships/image" Target="../media/image103.pdf"/><Relationship Id="rId19" Type="http://schemas.openxmlformats.org/officeDocument/2006/relationships/image" Target="../media/image61.png"/><Relationship Id="rId4" Type="http://schemas.openxmlformats.org/officeDocument/2006/relationships/image" Target="../media/image55.pdf"/><Relationship Id="rId9" Type="http://schemas.openxmlformats.org/officeDocument/2006/relationships/image" Target="../media/image56.png"/><Relationship Id="rId14" Type="http://schemas.openxmlformats.org/officeDocument/2006/relationships/image" Target="../media/image107.pdf"/><Relationship Id="rId22" Type="http://schemas.openxmlformats.org/officeDocument/2006/relationships/image" Target="../media/image115.pdf"/><Relationship Id="rId27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df"/><Relationship Id="rId13" Type="http://schemas.openxmlformats.org/officeDocument/2006/relationships/image" Target="../media/image61.png"/><Relationship Id="rId3" Type="http://schemas.openxmlformats.org/officeDocument/2006/relationships/image" Target="../media/image33.png"/><Relationship Id="rId7" Type="http://schemas.openxmlformats.org/officeDocument/2006/relationships/image" Target="../media/image66.png"/><Relationship Id="rId12" Type="http://schemas.openxmlformats.org/officeDocument/2006/relationships/image" Target="../media/image127.pdf"/><Relationship Id="rId17" Type="http://schemas.openxmlformats.org/officeDocument/2006/relationships/image" Target="../media/image67.png"/><Relationship Id="rId2" Type="http://schemas.openxmlformats.org/officeDocument/2006/relationships/image" Target="../media/image55.pdf"/><Relationship Id="rId16" Type="http://schemas.openxmlformats.org/officeDocument/2006/relationships/image" Target="../media/image131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df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5" Type="http://schemas.openxmlformats.org/officeDocument/2006/relationships/image" Target="../media/image62.png"/><Relationship Id="rId10" Type="http://schemas.openxmlformats.org/officeDocument/2006/relationships/image" Target="../media/image125.pdf"/><Relationship Id="rId4" Type="http://schemas.openxmlformats.org/officeDocument/2006/relationships/image" Target="../media/image99.pdf"/><Relationship Id="rId9" Type="http://schemas.openxmlformats.org/officeDocument/2006/relationships/image" Target="../media/image59.png"/><Relationship Id="rId14" Type="http://schemas.openxmlformats.org/officeDocument/2006/relationships/image" Target="../media/image129.pd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111.pdf"/><Relationship Id="rId26" Type="http://schemas.openxmlformats.org/officeDocument/2006/relationships/image" Target="../media/image119.pdf"/><Relationship Id="rId39" Type="http://schemas.openxmlformats.org/officeDocument/2006/relationships/image" Target="../media/image73.png"/><Relationship Id="rId21" Type="http://schemas.openxmlformats.org/officeDocument/2006/relationships/image" Target="../media/image62.png"/><Relationship Id="rId34" Type="http://schemas.openxmlformats.org/officeDocument/2006/relationships/image" Target="../media/image160.pdf"/><Relationship Id="rId42" Type="http://schemas.openxmlformats.org/officeDocument/2006/relationships/image" Target="../media/image145.pdf"/><Relationship Id="rId7" Type="http://schemas.openxmlformats.org/officeDocument/2006/relationships/image" Target="../media/image55.png"/><Relationship Id="rId2" Type="http://schemas.openxmlformats.org/officeDocument/2006/relationships/image" Target="../media/image53.pdf"/><Relationship Id="rId16" Type="http://schemas.openxmlformats.org/officeDocument/2006/relationships/image" Target="../media/image109.pdf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df"/><Relationship Id="rId11" Type="http://schemas.openxmlformats.org/officeDocument/2006/relationships/image" Target="../media/image57.png"/><Relationship Id="rId24" Type="http://schemas.openxmlformats.org/officeDocument/2006/relationships/image" Target="../media/image117.pdf"/><Relationship Id="rId32" Type="http://schemas.openxmlformats.org/officeDocument/2006/relationships/image" Target="../media/image137.pdf"/><Relationship Id="rId37" Type="http://schemas.openxmlformats.org/officeDocument/2006/relationships/image" Target="../media/image72.png"/><Relationship Id="rId40" Type="http://schemas.openxmlformats.org/officeDocument/2006/relationships/image" Target="../media/image143.pdf"/><Relationship Id="rId45" Type="http://schemas.openxmlformats.org/officeDocument/2006/relationships/image" Target="../media/image76.png"/><Relationship Id="rId5" Type="http://schemas.openxmlformats.org/officeDocument/2006/relationships/image" Target="../media/image33.png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image" Target="../media/image133.pdf"/><Relationship Id="rId36" Type="http://schemas.openxmlformats.org/officeDocument/2006/relationships/image" Target="../media/image139.pdf"/><Relationship Id="rId10" Type="http://schemas.openxmlformats.org/officeDocument/2006/relationships/image" Target="../media/image103.pdf"/><Relationship Id="rId19" Type="http://schemas.openxmlformats.org/officeDocument/2006/relationships/image" Target="../media/image61.png"/><Relationship Id="rId31" Type="http://schemas.openxmlformats.org/officeDocument/2006/relationships/image" Target="../media/image69.png"/><Relationship Id="rId44" Type="http://schemas.openxmlformats.org/officeDocument/2006/relationships/image" Target="../media/image147.pdf"/><Relationship Id="rId4" Type="http://schemas.openxmlformats.org/officeDocument/2006/relationships/image" Target="../media/image55.pdf"/><Relationship Id="rId9" Type="http://schemas.openxmlformats.org/officeDocument/2006/relationships/image" Target="../media/image56.png"/><Relationship Id="rId14" Type="http://schemas.openxmlformats.org/officeDocument/2006/relationships/image" Target="../media/image107.pdf"/><Relationship Id="rId22" Type="http://schemas.openxmlformats.org/officeDocument/2006/relationships/image" Target="../media/image115.pdf"/><Relationship Id="rId27" Type="http://schemas.openxmlformats.org/officeDocument/2006/relationships/image" Target="../media/image65.png"/><Relationship Id="rId30" Type="http://schemas.openxmlformats.org/officeDocument/2006/relationships/image" Target="../media/image135.pdf"/><Relationship Id="rId35" Type="http://schemas.openxmlformats.org/officeDocument/2006/relationships/image" Target="../media/image71.png"/><Relationship Id="rId43" Type="http://schemas.openxmlformats.org/officeDocument/2006/relationships/image" Target="../media/image75.png"/><Relationship Id="rId8" Type="http://schemas.openxmlformats.org/officeDocument/2006/relationships/image" Target="../media/image101.pdf"/><Relationship Id="rId3" Type="http://schemas.openxmlformats.org/officeDocument/2006/relationships/image" Target="../media/image32.png"/><Relationship Id="rId12" Type="http://schemas.openxmlformats.org/officeDocument/2006/relationships/image" Target="../media/image105.pdf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33" Type="http://schemas.openxmlformats.org/officeDocument/2006/relationships/image" Target="../media/image70.png"/><Relationship Id="rId38" Type="http://schemas.openxmlformats.org/officeDocument/2006/relationships/image" Target="../media/image141.pdf"/><Relationship Id="rId20" Type="http://schemas.openxmlformats.org/officeDocument/2006/relationships/image" Target="../media/image113.pdf"/><Relationship Id="rId41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d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df"/><Relationship Id="rId7" Type="http://schemas.openxmlformats.org/officeDocument/2006/relationships/image" Target="../media/image16.pd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df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df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df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26.pdf"/><Relationship Id="rId4" Type="http://schemas.openxmlformats.org/officeDocument/2006/relationships/image" Target="../media/image20.pdf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0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Counting Algorithms for Knapsack and Related Problems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76400" y="3480137"/>
            <a:ext cx="5627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tx2"/>
                </a:solidFill>
              </a:rPr>
              <a:t>Raghu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Meka</a:t>
            </a:r>
            <a:endParaRPr lang="en-US" sz="2800" dirty="0" smtClean="0">
              <a:solidFill>
                <a:schemeClr val="tx2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(UT Austin, work done at MSR, SVC)</a:t>
            </a:r>
            <a:endParaRPr lang="en-US" sz="2000" dirty="0" smtClean="0">
              <a:solidFill>
                <a:schemeClr val="tx2"/>
              </a:solidFill>
            </a:endParaRPr>
          </a:p>
          <a:p>
            <a:pPr algn="ctr"/>
            <a:endParaRPr lang="en-US" sz="2000" dirty="0" smtClean="0">
              <a:solidFill>
                <a:schemeClr val="tx2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2"/>
                </a:solidFill>
              </a:rPr>
              <a:t>Parikshit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Gopalan</a:t>
            </a:r>
            <a:r>
              <a:rPr lang="en-US" sz="2000" dirty="0" smtClean="0">
                <a:solidFill>
                  <a:schemeClr val="tx2"/>
                </a:solidFill>
              </a:rPr>
              <a:t> (Microsoft Research, SVC)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Adam </a:t>
            </a:r>
            <a:r>
              <a:rPr lang="en-US" sz="2000" dirty="0" err="1" smtClean="0">
                <a:solidFill>
                  <a:schemeClr val="tx2"/>
                </a:solidFill>
              </a:rPr>
              <a:t>Klivans</a:t>
            </a:r>
            <a:r>
              <a:rPr lang="en-US" sz="2000" dirty="0" smtClean="0">
                <a:solidFill>
                  <a:schemeClr val="tx2"/>
                </a:solidFill>
              </a:rPr>
              <a:t> (UT Austin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Daniel </a:t>
            </a:r>
            <a:r>
              <a:rPr lang="en-US" sz="2000" dirty="0" err="1" smtClean="0">
                <a:solidFill>
                  <a:schemeClr val="tx2"/>
                </a:solidFill>
              </a:rPr>
              <a:t>Stefankovic</a:t>
            </a:r>
            <a:r>
              <a:rPr lang="en-US" sz="2000" dirty="0" smtClean="0">
                <a:solidFill>
                  <a:schemeClr val="tx2"/>
                </a:solidFill>
              </a:rPr>
              <a:t> (Univ. of Rochester)</a:t>
            </a:r>
            <a:endParaRPr lang="en-US" sz="2000" dirty="0" smtClean="0">
              <a:solidFill>
                <a:schemeClr val="tx2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2"/>
                </a:solidFill>
              </a:rPr>
              <a:t>Santosh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Vempala</a:t>
            </a:r>
            <a:r>
              <a:rPr lang="en-US" sz="2000" dirty="0" smtClean="0">
                <a:solidFill>
                  <a:schemeClr val="tx2"/>
                </a:solidFill>
              </a:rPr>
              <a:t> (Georgia Tech)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Eric </a:t>
            </a:r>
            <a:r>
              <a:rPr lang="en-US" sz="2000" dirty="0" err="1" smtClean="0">
                <a:solidFill>
                  <a:schemeClr val="tx2"/>
                </a:solidFill>
              </a:rPr>
              <a:t>Vigoda</a:t>
            </a:r>
            <a:r>
              <a:rPr lang="en-US" sz="2000" dirty="0" smtClean="0">
                <a:solidFill>
                  <a:schemeClr val="tx2"/>
                </a:solidFill>
              </a:rPr>
              <a:t> (Georgia Tech)</a:t>
            </a:r>
            <a:endParaRPr lang="en-US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for Knapsack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Efficient sampling: after a preprocessing phase each sample takes time O(n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1676400"/>
            <a:ext cx="7772400" cy="1828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Deterministic algorithm for knapsack in time                          .</a:t>
            </a: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886200" y="2697480"/>
            <a:ext cx="25908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Knapsack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4572000"/>
            <a:ext cx="7772400" cy="121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Given                                                               </a:t>
            </a:r>
            <a:r>
              <a:rPr lang="en-US" dirty="0" smtClean="0"/>
              <a:t>, estimate 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52600" y="4597400"/>
            <a:ext cx="4813300" cy="431800"/>
          </a:xfrm>
          <a:prstGeom prst="rect">
            <a:avLst/>
          </a:prstGeom>
        </p:spPr>
      </p:pic>
      <p:pic>
        <p:nvPicPr>
          <p:cNvPr id="8" name="Picture 7" descr="cuboids_spa271107_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77" y="1828800"/>
            <a:ext cx="3516923" cy="22860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343400" y="2819400"/>
            <a:ext cx="685800" cy="332232"/>
          </a:xfrm>
          <a:prstGeom prst="rightArrow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uboi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1905000"/>
            <a:ext cx="3581400" cy="2188633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079500" y="5181600"/>
            <a:ext cx="6997700" cy="40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Knapsack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Near linear-time sampling after preprocessing. </a:t>
            </a:r>
          </a:p>
          <a:p>
            <a:r>
              <a:rPr lang="en-US" dirty="0" smtClean="0"/>
              <a:t>Previously: randomized analogues due to Morris and Sinclair, Dyer.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219200" y="1676400"/>
            <a:ext cx="6705600" cy="2514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Thm</a:t>
            </a:r>
            <a:r>
              <a:rPr lang="en-US" sz="3600" dirty="0" smtClean="0"/>
              <a:t>: Deterministic counting algorithm for </a:t>
            </a:r>
            <a:r>
              <a:rPr lang="en-US" sz="3600" dirty="0" err="1" smtClean="0"/>
              <a:t>k</a:t>
            </a:r>
            <a:r>
              <a:rPr lang="en-US" sz="3600" dirty="0" smtClean="0"/>
              <a:t>-dimensional knapsack in time</a:t>
            </a:r>
          </a:p>
          <a:p>
            <a:pPr algn="ctr"/>
            <a:endParaRPr lang="en-US" sz="3600" dirty="0" smtClean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819400" y="3505200"/>
            <a:ext cx="34544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Contingency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4114800"/>
            <a:ext cx="7772400" cy="1905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Dyer: randomized poly. time when rows constant.</a:t>
            </a:r>
          </a:p>
          <a:p>
            <a:r>
              <a:rPr lang="en-US" dirty="0" smtClean="0"/>
              <a:t>This work: </a:t>
            </a:r>
            <a:r>
              <a:rPr lang="en-US" dirty="0" smtClean="0">
                <a:solidFill>
                  <a:srgbClr val="008000"/>
                </a:solidFill>
              </a:rPr>
              <a:t>deterministic</a:t>
            </a:r>
            <a:r>
              <a:rPr lang="en-US" dirty="0" smtClean="0"/>
              <a:t> poly. time when rows constant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1828800"/>
          <a:ext cx="7543800" cy="206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6096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Right-handed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Left-handed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TOTALS</a:t>
                      </a:r>
                      <a:endParaRPr lang="en-US" sz="2400" dirty="0"/>
                    </a:p>
                  </a:txBody>
                  <a:tcPr/>
                </a:tc>
              </a:tr>
              <a:tr h="48370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52</a:t>
                      </a:r>
                      <a:endParaRPr lang="en-US" sz="2400" dirty="0"/>
                    </a:p>
                  </a:txBody>
                  <a:tcPr/>
                </a:tc>
              </a:tr>
              <a:tr h="48370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Females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48</a:t>
                      </a:r>
                      <a:endParaRPr lang="en-US" sz="2400" dirty="0"/>
                    </a:p>
                  </a:txBody>
                  <a:tcPr/>
                </a:tc>
              </a:tr>
              <a:tr h="48370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09358"/>
              </p:ext>
            </p:extLst>
          </p:nvPr>
        </p:nvGraphicFramePr>
        <p:xfrm>
          <a:off x="914400" y="1828800"/>
          <a:ext cx="7543800" cy="206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6096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TOTALS</a:t>
                      </a:r>
                      <a:endParaRPr lang="en-US" sz="2400" dirty="0"/>
                    </a:p>
                  </a:txBody>
                  <a:tcPr/>
                </a:tc>
              </a:tr>
              <a:tr h="48370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52</a:t>
                      </a:r>
                      <a:endParaRPr lang="en-US" sz="2400" dirty="0"/>
                    </a:p>
                  </a:txBody>
                  <a:tcPr/>
                </a:tc>
              </a:tr>
              <a:tr h="48370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48</a:t>
                      </a:r>
                      <a:endParaRPr lang="en-US" sz="2400" dirty="0"/>
                    </a:p>
                  </a:txBody>
                  <a:tcPr/>
                </a:tc>
              </a:tr>
              <a:tr h="48370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Results: </a:t>
            </a:r>
            <a:r>
              <a:rPr lang="en-US" dirty="0" err="1" smtClean="0"/>
              <a:t>Halfspaces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5" name="Picture 44" descr="halfspac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176463"/>
            <a:ext cx="4876800" cy="36576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09600" y="4038600"/>
            <a:ext cx="40005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Applications</a:t>
            </a:r>
            <a:r>
              <a:rPr lang="en-US" sz="2400" dirty="0" smtClean="0"/>
              <a:t>: </a:t>
            </a:r>
            <a:r>
              <a:rPr lang="en-US" sz="2400" dirty="0" err="1" smtClean="0"/>
              <a:t>Perceptrons</a:t>
            </a:r>
            <a:r>
              <a:rPr lang="en-US" sz="2400" dirty="0" smtClean="0"/>
              <a:t>, Boosting, Support Vector Machines</a:t>
            </a:r>
            <a:endParaRPr lang="en-US" sz="2400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85800" y="1917700"/>
            <a:ext cx="3390900" cy="90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of </a:t>
            </a:r>
            <a:r>
              <a:rPr lang="en-US" dirty="0" err="1" smtClean="0"/>
              <a:t>Halfspaces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polyhedron-halfspac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17" y="2743200"/>
            <a:ext cx="2822483" cy="27432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222500" y="4132263"/>
            <a:ext cx="215900" cy="2159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3056" y="5596128"/>
            <a:ext cx="1610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Intersections</a:t>
            </a:r>
            <a:endParaRPr lang="en-US" sz="2400" dirty="0"/>
          </a:p>
        </p:txBody>
      </p:sp>
      <p:pic>
        <p:nvPicPr>
          <p:cNvPr id="35" name="Picture 34" descr="Network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2895600"/>
            <a:ext cx="3180398" cy="3200400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4343400" y="5334000"/>
            <a:ext cx="4267200" cy="9144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Depth 2 Neural Networks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8" name="Picture 3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743200" y="1600200"/>
            <a:ext cx="3594100" cy="90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Functions of </a:t>
            </a:r>
            <a:r>
              <a:rPr lang="en-US" dirty="0" err="1" smtClean="0"/>
              <a:t>Halfspaces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1000" y="2286000"/>
            <a:ext cx="3842004" cy="914400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0000FF"/>
                </a:solidFill>
              </a:rPr>
              <a:t>Input</a:t>
            </a:r>
            <a:r>
              <a:rPr lang="en-US" sz="2600" dirty="0" smtClean="0">
                <a:solidFill>
                  <a:schemeClr val="tx1"/>
                </a:solidFill>
              </a:rPr>
              <a:t>: Uniformly random                examples and labels. 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257800" y="2286000"/>
            <a:ext cx="3352800" cy="914400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0000FF"/>
                </a:solidFill>
              </a:rPr>
              <a:t>Output</a:t>
            </a:r>
            <a:r>
              <a:rPr lang="en-US" sz="2600" dirty="0" smtClean="0">
                <a:solidFill>
                  <a:schemeClr val="tx1"/>
                </a:solidFill>
              </a:rPr>
              <a:t>: Hypothesis agreeing with </a:t>
            </a:r>
            <a:r>
              <a:rPr lang="en-US" sz="2600" dirty="0" err="1" smtClean="0">
                <a:solidFill>
                  <a:schemeClr val="tx1"/>
                </a:solidFill>
              </a:rPr>
              <a:t>f</a:t>
            </a:r>
            <a:r>
              <a:rPr lang="en-US" sz="2600" dirty="0" smtClean="0">
                <a:solidFill>
                  <a:schemeClr val="tx1"/>
                </a:solidFill>
              </a:rPr>
              <a:t>. 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343400" y="2487168"/>
            <a:ext cx="521208" cy="484632"/>
          </a:xfrm>
          <a:prstGeom prst="rightArrow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62000" y="3429000"/>
            <a:ext cx="7772400" cy="13716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Query algorithm to learn functions of k </a:t>
            </a:r>
            <a:r>
              <a:rPr lang="en-US" sz="3600" dirty="0" err="1" smtClean="0"/>
              <a:t>halfspaces</a:t>
            </a:r>
            <a:r>
              <a:rPr lang="en-US" sz="3600" dirty="0" smtClean="0"/>
              <a:t> in </a:t>
            </a:r>
            <a:r>
              <a:rPr lang="en-US" sz="3600" dirty="0" smtClean="0"/>
              <a:t>time                  </a:t>
            </a:r>
            <a:r>
              <a:rPr lang="en-US" sz="3600" dirty="0" smtClean="0"/>
              <a:t>.       </a:t>
            </a:r>
          </a:p>
          <a:p>
            <a:pPr algn="ctr"/>
            <a:endParaRPr lang="en-US" sz="3600" dirty="0" smtClean="0"/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257800" y="4114800"/>
            <a:ext cx="1689100" cy="5588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371600" y="1676400"/>
            <a:ext cx="6934200" cy="3683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92297" y="5181600"/>
            <a:ext cx="61277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First                      </a:t>
            </a:r>
            <a:r>
              <a:rPr lang="en-US" sz="2800" dirty="0" smtClean="0"/>
              <a:t>   algorithm </a:t>
            </a:r>
            <a:r>
              <a:rPr lang="en-US" sz="2800" dirty="0" smtClean="0"/>
              <a:t>for intersection</a:t>
            </a:r>
          </a:p>
          <a:p>
            <a:r>
              <a:rPr lang="en-US" sz="2800" dirty="0" smtClean="0"/>
              <a:t>                         of two </a:t>
            </a:r>
            <a:r>
              <a:rPr lang="en-US" sz="2800" dirty="0" err="1" smtClean="0"/>
              <a:t>halfspaces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275122" y="5257800"/>
            <a:ext cx="1778000" cy="36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Explicitly construct a small-width approximating branching program. </a:t>
            </a:r>
          </a:p>
          <a:p>
            <a:pPr lvl="1"/>
            <a:r>
              <a:rPr lang="en-US" dirty="0" smtClean="0"/>
              <a:t>Motivated by </a:t>
            </a:r>
            <a:r>
              <a:rPr lang="en-US" dirty="0" smtClean="0">
                <a:solidFill>
                  <a:srgbClr val="008000"/>
                </a:solidFill>
              </a:rPr>
              <a:t>monotone trick</a:t>
            </a:r>
            <a:r>
              <a:rPr lang="en-US" dirty="0" smtClean="0"/>
              <a:t> of M. and Zuckerman 2010.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76400" y="1600200"/>
            <a:ext cx="6019800" cy="1143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 Technique: Approximation by Branching Programs.</a:t>
            </a:r>
            <a:endParaRPr lang="en-US" sz="28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Once Branching Programs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2047450"/>
            <a:ext cx="3601214" cy="359135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Layered directed graph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   vertices per layer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Edges between consecutive layers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Edges labeled 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Input</a:t>
            </a:r>
            <a:r>
              <a:rPr lang="en-US" sz="2400" dirty="0" smtClean="0"/>
              <a:t>: 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Output</a:t>
            </a:r>
            <a:r>
              <a:rPr lang="en-US" sz="2400" dirty="0" smtClean="0"/>
              <a:t>: Label of final vertex reached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058414" y="1963119"/>
            <a:ext cx="705687" cy="3447081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3761" y="24061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63761" y="28413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3761" y="49175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89491" y="3133628"/>
            <a:ext cx="38100" cy="2794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75686" y="4064723"/>
            <a:ext cx="38100" cy="27940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5618912" y="1963119"/>
            <a:ext cx="705687" cy="3447081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924259" y="24061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24259" y="28413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24259" y="49175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949989" y="3133628"/>
            <a:ext cx="38100" cy="27940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936184" y="4064723"/>
            <a:ext cx="38100" cy="279400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7140533" y="1963119"/>
            <a:ext cx="705687" cy="3447081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45880" y="24061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445880" y="28413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45880" y="49175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471610" y="3133628"/>
            <a:ext cx="38100" cy="279400"/>
          </a:xfrm>
          <a:prstGeom prst="rect">
            <a:avLst/>
          </a:prstGeom>
        </p:spPr>
      </p:pic>
      <p:pic>
        <p:nvPicPr>
          <p:cNvPr id="32" name="Picture 3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457805" y="4064723"/>
            <a:ext cx="38100" cy="2794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144997" y="3576935"/>
            <a:ext cx="1246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layers</a:t>
            </a:r>
            <a:endParaRPr lang="en-US" sz="2400" dirty="0"/>
          </a:p>
        </p:txBody>
      </p:sp>
      <p:pic>
        <p:nvPicPr>
          <p:cNvPr id="34" name="Picture 3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565899" y="3325572"/>
            <a:ext cx="368300" cy="50800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4469006" y="2475140"/>
            <a:ext cx="14690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455201" y="2507867"/>
            <a:ext cx="1469058" cy="9107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/>
          <p:cNvSpPr/>
          <p:nvPr/>
        </p:nvSpPr>
        <p:spPr>
          <a:xfrm>
            <a:off x="4400526" y="2378497"/>
            <a:ext cx="539483" cy="526715"/>
          </a:xfrm>
          <a:prstGeom prst="arc">
            <a:avLst>
              <a:gd name="adj1" fmla="val 17418844"/>
              <a:gd name="adj2" fmla="val 3871257"/>
            </a:avLst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153948" y="2966654"/>
            <a:ext cx="609052" cy="1377470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414340" y="336730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432450" y="3945671"/>
            <a:ext cx="91440" cy="91440"/>
          </a:xfrm>
          <a:prstGeom prst="ellipse">
            <a:avLst/>
          </a:prstGeom>
          <a:solidFill>
            <a:srgbClr val="0F3B00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029200" y="2578100"/>
            <a:ext cx="533400" cy="241300"/>
          </a:xfrm>
          <a:prstGeom prst="rect">
            <a:avLst/>
          </a:prstGeom>
        </p:spPr>
      </p:pic>
      <p:pic>
        <p:nvPicPr>
          <p:cNvPr id="50" name="Picture 4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362200" y="3810000"/>
            <a:ext cx="711200" cy="317500"/>
          </a:xfrm>
          <a:prstGeom prst="rect">
            <a:avLst/>
          </a:prstGeom>
        </p:spPr>
      </p:pic>
      <p:pic>
        <p:nvPicPr>
          <p:cNvPr id="52" name="Picture 5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524000" y="4254500"/>
            <a:ext cx="1511300" cy="3175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4305300" y="3568700"/>
            <a:ext cx="190500" cy="2413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5880100" y="5638800"/>
            <a:ext cx="1968500" cy="3683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838200" y="2560320"/>
            <a:ext cx="228600" cy="27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 animBg="1"/>
      <p:bldP spid="14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3" grpId="0"/>
      <p:bldP spid="45" grpId="0" animBg="1"/>
      <p:bldP spid="47" grpId="0" animBg="1"/>
      <p:bldP spid="49" grpId="0" animBg="1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for </a:t>
            </a:r>
            <a:r>
              <a:rPr lang="en-US" dirty="0" err="1" smtClean="0"/>
              <a:t>ROBPs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1482919"/>
            <a:ext cx="6096000" cy="14126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Can count number of accepting solutions in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time by dynamic programming. 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438400" y="2814019"/>
            <a:ext cx="705687" cy="3447081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43747" y="32570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747" y="36922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43747" y="57684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769477" y="3984528"/>
            <a:ext cx="38100" cy="2794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755672" y="4915623"/>
            <a:ext cx="38100" cy="279400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3998898" y="2814019"/>
            <a:ext cx="705687" cy="3447081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304245" y="32570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04245" y="36922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04245" y="57684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29975" y="3984528"/>
            <a:ext cx="38100" cy="27940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16170" y="4915623"/>
            <a:ext cx="38100" cy="279400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5520519" y="2814019"/>
            <a:ext cx="705687" cy="3447081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25866" y="32570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25866" y="36922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25866" y="57684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51596" y="3984528"/>
            <a:ext cx="38100" cy="279400"/>
          </a:xfrm>
          <a:prstGeom prst="rect">
            <a:avLst/>
          </a:prstGeom>
        </p:spPr>
      </p:pic>
      <p:pic>
        <p:nvPicPr>
          <p:cNvPr id="32" name="Picture 3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37791" y="4915623"/>
            <a:ext cx="38100" cy="2794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524983" y="4427835"/>
            <a:ext cx="1246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layers</a:t>
            </a:r>
            <a:endParaRPr lang="en-US" sz="2400" dirty="0"/>
          </a:p>
        </p:txBody>
      </p:sp>
      <p:pic>
        <p:nvPicPr>
          <p:cNvPr id="34" name="Picture 3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945885" y="4176472"/>
            <a:ext cx="368300" cy="50800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2848992" y="3326040"/>
            <a:ext cx="146905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835187" y="3358767"/>
            <a:ext cx="1469058" cy="9107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/>
          <p:cNvSpPr/>
          <p:nvPr/>
        </p:nvSpPr>
        <p:spPr>
          <a:xfrm>
            <a:off x="2780512" y="3229397"/>
            <a:ext cx="539483" cy="526715"/>
          </a:xfrm>
          <a:prstGeom prst="arc">
            <a:avLst>
              <a:gd name="adj1" fmla="val 17418844"/>
              <a:gd name="adj2" fmla="val 3871257"/>
            </a:avLst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533934" y="3817554"/>
            <a:ext cx="609052" cy="1377470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794326" y="421820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812436" y="4796571"/>
            <a:ext cx="91440" cy="91440"/>
          </a:xfrm>
          <a:prstGeom prst="ellipse">
            <a:avLst/>
          </a:prstGeom>
          <a:solidFill>
            <a:srgbClr val="0F3B00"/>
          </a:solidFill>
          <a:ln>
            <a:solidFill>
              <a:srgbClr val="0F3B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409186" y="3429000"/>
            <a:ext cx="533400" cy="2413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685286" y="4419600"/>
            <a:ext cx="190500" cy="2413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6718300" y="5675738"/>
            <a:ext cx="1968500" cy="368300"/>
          </a:xfrm>
          <a:prstGeom prst="rect">
            <a:avLst/>
          </a:prstGeom>
        </p:spPr>
      </p:pic>
      <p:pic>
        <p:nvPicPr>
          <p:cNvPr id="46" name="Picture 4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600200" y="2062782"/>
            <a:ext cx="1219200" cy="36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 animBg="1"/>
      <p:bldP spid="14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3" grpId="0"/>
      <p:bldP spid="45" grpId="0" animBg="1"/>
      <p:bldP spid="47" grpId="0" animBg="1"/>
      <p:bldP spid="49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Count?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600200"/>
          </a:xfrm>
        </p:spPr>
        <p:txBody>
          <a:bodyPr/>
          <a:lstStyle/>
          <a:p>
            <a:r>
              <a:rPr lang="en-US" dirty="0" smtClean="0"/>
              <a:t>Count proper 4-colorings?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US48_colored_balance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6" y="2438400"/>
            <a:ext cx="2548054" cy="1600200"/>
          </a:xfrm>
          <a:prstGeom prst="rect">
            <a:avLst/>
          </a:prstGeom>
        </p:spPr>
      </p:pic>
      <p:pic>
        <p:nvPicPr>
          <p:cNvPr id="6" name="Picture 5" descr="US48_colored_maxunbalance.jp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319346" y="2438400"/>
            <a:ext cx="2548054" cy="1600200"/>
          </a:xfrm>
          <a:prstGeom prst="rect">
            <a:avLst/>
          </a:prstGeom>
        </p:spPr>
      </p:pic>
      <p:pic>
        <p:nvPicPr>
          <p:cNvPr id="7" name="Picture 6" descr="US48_colored_minunbalance.jp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62546" y="2438400"/>
            <a:ext cx="2548054" cy="160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0800" y="4572000"/>
            <a:ext cx="403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>
                <a:solidFill>
                  <a:srgbClr val="0000FF"/>
                </a:solidFill>
              </a:rPr>
              <a:t>533,816,322,048!</a:t>
            </a:r>
            <a:endParaRPr lang="en-US" sz="3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4572000"/>
            <a:ext cx="9751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solidFill>
                  <a:srgbClr val="0000FF"/>
                </a:solidFill>
              </a:rPr>
              <a:t>O(1)</a:t>
            </a:r>
            <a:endParaRPr lang="en-US" sz="3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182597" y="5745163"/>
            <a:ext cx="796892" cy="503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Knapsack </a:t>
            </a:r>
            <a:r>
              <a:rPr lang="en-US" i="1" dirty="0" smtClean="0"/>
              <a:t>computable</a:t>
            </a:r>
            <a:r>
              <a:rPr lang="en-US" dirty="0" smtClean="0"/>
              <a:t> by </a:t>
            </a:r>
            <a:r>
              <a:rPr lang="en-US" dirty="0" err="1" smtClean="0"/>
              <a:t>ROBPs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02411" y="2560019"/>
            <a:ext cx="705687" cy="2705100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2063" y="334952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07758" y="42349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62909" y="2438400"/>
            <a:ext cx="705687" cy="3066081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68256" y="26220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68256" y="30572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68256" y="51334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093986" y="3349528"/>
            <a:ext cx="38100" cy="2794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080181" y="4007819"/>
            <a:ext cx="38100" cy="27940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6302333" y="2438400"/>
            <a:ext cx="705687" cy="3066081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07680" y="26220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19605" y="34594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607680" y="51334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638655" y="2921000"/>
            <a:ext cx="38100" cy="2794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619605" y="4280623"/>
            <a:ext cx="38100" cy="279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697197" y="3881735"/>
            <a:ext cx="1246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layers</a:t>
            </a:r>
            <a:endParaRPr lang="en-US" sz="2400" dirty="0"/>
          </a:p>
        </p:txBody>
      </p:sp>
      <p:pic>
        <p:nvPicPr>
          <p:cNvPr id="25" name="Picture 2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118099" y="3835400"/>
            <a:ext cx="368300" cy="50800"/>
          </a:xfrm>
          <a:prstGeom prst="rect">
            <a:avLst/>
          </a:prstGeom>
        </p:spPr>
      </p:pic>
      <p:sp>
        <p:nvSpPr>
          <p:cNvPr id="28" name="Arc 27"/>
          <p:cNvSpPr/>
          <p:nvPr/>
        </p:nvSpPr>
        <p:spPr>
          <a:xfrm>
            <a:off x="2638356" y="3103657"/>
            <a:ext cx="539483" cy="526715"/>
          </a:xfrm>
          <a:prstGeom prst="arc">
            <a:avLst>
              <a:gd name="adj1" fmla="val 17418844"/>
              <a:gd name="adj2" fmla="val 3871257"/>
            </a:avLst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5748" y="3182554"/>
            <a:ext cx="609052" cy="1377470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576140" y="358320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594250" y="4161571"/>
            <a:ext cx="91440" cy="91440"/>
          </a:xfrm>
          <a:prstGeom prst="ellipse">
            <a:avLst/>
          </a:prstGeom>
          <a:solidFill>
            <a:srgbClr val="0F3B00"/>
          </a:solidFill>
          <a:ln>
            <a:solidFill>
              <a:srgbClr val="0F3B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15797" y="3398219"/>
            <a:ext cx="609052" cy="1072670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05357" y="38434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316038" y="5880100"/>
            <a:ext cx="139700" cy="21590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143000" y="5745163"/>
            <a:ext cx="465138" cy="503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335194" y="5745163"/>
            <a:ext cx="1743002" cy="503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992597" y="5745163"/>
            <a:ext cx="1488129" cy="503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496797" y="3395248"/>
            <a:ext cx="1010961" cy="4864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4"/>
          </p:cNvCxnSpPr>
          <p:nvPr/>
        </p:nvCxnSpPr>
        <p:spPr>
          <a:xfrm rot="16200000" flipH="1">
            <a:off x="1820340" y="3565591"/>
            <a:ext cx="318156" cy="10566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801597" y="3776663"/>
            <a:ext cx="279400" cy="19050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2603503" y="3387216"/>
            <a:ext cx="1464753" cy="1959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6"/>
          </p:cNvCxnSpPr>
          <p:nvPr/>
        </p:nvCxnSpPr>
        <p:spPr>
          <a:xfrm flipV="1">
            <a:off x="2603503" y="2713451"/>
            <a:ext cx="1464753" cy="6817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3325597" y="3168650"/>
            <a:ext cx="279400" cy="190500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6144997" y="3657600"/>
            <a:ext cx="1015423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ular Callout 65"/>
          <p:cNvSpPr/>
          <p:nvPr/>
        </p:nvSpPr>
        <p:spPr>
          <a:xfrm>
            <a:off x="4925797" y="3121517"/>
            <a:ext cx="1529484" cy="383683"/>
          </a:xfrm>
          <a:prstGeom prst="wedgeRectCallout">
            <a:avLst>
              <a:gd name="adj1" fmla="val 39975"/>
              <a:gd name="adj2" fmla="val 7648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633410" y="37519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9" idx="5"/>
            <a:endCxn id="31" idx="2"/>
          </p:cNvCxnSpPr>
          <p:nvPr/>
        </p:nvCxnSpPr>
        <p:spPr>
          <a:xfrm rot="16200000" flipH="1">
            <a:off x="6666500" y="2719287"/>
            <a:ext cx="928869" cy="8904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0" idx="6"/>
            <a:endCxn id="31" idx="2"/>
          </p:cNvCxnSpPr>
          <p:nvPr/>
        </p:nvCxnSpPr>
        <p:spPr>
          <a:xfrm>
            <a:off x="6711045" y="3505200"/>
            <a:ext cx="865095" cy="1237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32" idx="1"/>
          </p:cNvCxnSpPr>
          <p:nvPr/>
        </p:nvCxnSpPr>
        <p:spPr>
          <a:xfrm>
            <a:off x="6724850" y="3816188"/>
            <a:ext cx="882791" cy="358774"/>
          </a:xfrm>
          <a:prstGeom prst="straightConnector1">
            <a:avLst/>
          </a:prstGeom>
          <a:ln w="19050">
            <a:solidFill>
              <a:srgbClr val="0F3B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1" idx="6"/>
            <a:endCxn id="32" idx="3"/>
          </p:cNvCxnSpPr>
          <p:nvPr/>
        </p:nvCxnSpPr>
        <p:spPr>
          <a:xfrm flipV="1">
            <a:off x="6699120" y="4239620"/>
            <a:ext cx="908521" cy="939548"/>
          </a:xfrm>
          <a:prstGeom prst="straightConnector1">
            <a:avLst/>
          </a:prstGeom>
          <a:ln w="19050">
            <a:solidFill>
              <a:srgbClr val="0F3B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799"/>
            <a:ext cx="7772400" cy="12522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Can we use counting for ROBPs? No – width too large.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Our observation</a:t>
            </a:r>
            <a:r>
              <a:rPr lang="en-US" sz="2400" dirty="0" smtClean="0"/>
              <a:t>: Yes – reduce width by approximating.</a:t>
            </a:r>
          </a:p>
        </p:txBody>
      </p:sp>
      <p:sp>
        <p:nvSpPr>
          <p:cNvPr id="51" name="Arc 50"/>
          <p:cNvSpPr/>
          <p:nvPr/>
        </p:nvSpPr>
        <p:spPr>
          <a:xfrm>
            <a:off x="1227055" y="3634856"/>
            <a:ext cx="539483" cy="526715"/>
          </a:xfrm>
          <a:prstGeom prst="arc">
            <a:avLst>
              <a:gd name="adj1" fmla="val 17418844"/>
              <a:gd name="adj2" fmla="val 3871257"/>
            </a:avLst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235200" y="5867400"/>
            <a:ext cx="660400" cy="2286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3352800" y="5867400"/>
            <a:ext cx="1676400" cy="2540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6261100" y="5816600"/>
            <a:ext cx="1054100" cy="3556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5016500" y="3232150"/>
            <a:ext cx="1384300" cy="20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Knapsack and </a:t>
            </a:r>
            <a:r>
              <a:rPr lang="en-US" i="1" dirty="0" smtClean="0"/>
              <a:t>Monotone</a:t>
            </a:r>
            <a:r>
              <a:rPr lang="en-US" dirty="0" smtClean="0"/>
              <a:t> </a:t>
            </a:r>
            <a:r>
              <a:rPr lang="en-US" dirty="0" err="1" smtClean="0"/>
              <a:t>ROBPs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02411" y="2255219"/>
            <a:ext cx="705687" cy="2705100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2063" y="304472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07758" y="39301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62909" y="2133600"/>
            <a:ext cx="705687" cy="3066081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68256" y="23172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068256" y="28803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68256" y="48286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093986" y="3225800"/>
            <a:ext cx="38100" cy="2794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080181" y="4064000"/>
            <a:ext cx="38100" cy="27940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6302333" y="2133600"/>
            <a:ext cx="705687" cy="3066081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07680" y="23172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19605" y="31546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607680" y="48286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638655" y="2819400"/>
            <a:ext cx="38100" cy="2794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619605" y="4064000"/>
            <a:ext cx="38100" cy="279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697197" y="3576935"/>
            <a:ext cx="1246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layers</a:t>
            </a:r>
            <a:endParaRPr lang="en-US" sz="2400" dirty="0"/>
          </a:p>
        </p:txBody>
      </p:sp>
      <p:pic>
        <p:nvPicPr>
          <p:cNvPr id="25" name="Picture 2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118099" y="3530600"/>
            <a:ext cx="368300" cy="5080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7315748" y="2877754"/>
            <a:ext cx="609052" cy="1377470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576140" y="327840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594250" y="3856771"/>
            <a:ext cx="91440" cy="91440"/>
          </a:xfrm>
          <a:prstGeom prst="ellipse">
            <a:avLst/>
          </a:prstGeom>
          <a:solidFill>
            <a:srgbClr val="0F3B00"/>
          </a:solidFill>
          <a:ln>
            <a:solidFill>
              <a:srgbClr val="0F3B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15797" y="3093419"/>
            <a:ext cx="609052" cy="1072670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05357" y="35386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496797" y="3090448"/>
            <a:ext cx="1010961" cy="4864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4"/>
          </p:cNvCxnSpPr>
          <p:nvPr/>
        </p:nvCxnSpPr>
        <p:spPr>
          <a:xfrm rot="16200000" flipH="1">
            <a:off x="1820340" y="3260791"/>
            <a:ext cx="318156" cy="105668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990600" y="3471863"/>
            <a:ext cx="279400" cy="19050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2603503" y="3082416"/>
            <a:ext cx="1464753" cy="1959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6"/>
          </p:cNvCxnSpPr>
          <p:nvPr/>
        </p:nvCxnSpPr>
        <p:spPr>
          <a:xfrm flipV="1">
            <a:off x="2603503" y="2408651"/>
            <a:ext cx="1464753" cy="6817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44997" y="3352800"/>
            <a:ext cx="1015423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633410" y="344717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9" idx="5"/>
            <a:endCxn id="31" idx="2"/>
          </p:cNvCxnSpPr>
          <p:nvPr/>
        </p:nvCxnSpPr>
        <p:spPr>
          <a:xfrm rot="16200000" flipH="1">
            <a:off x="6666500" y="2414487"/>
            <a:ext cx="928869" cy="8904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0" idx="6"/>
            <a:endCxn id="31" idx="2"/>
          </p:cNvCxnSpPr>
          <p:nvPr/>
        </p:nvCxnSpPr>
        <p:spPr>
          <a:xfrm>
            <a:off x="6711045" y="3200400"/>
            <a:ext cx="865095" cy="1237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32" idx="1"/>
          </p:cNvCxnSpPr>
          <p:nvPr/>
        </p:nvCxnSpPr>
        <p:spPr>
          <a:xfrm>
            <a:off x="6724850" y="3511388"/>
            <a:ext cx="882791" cy="358774"/>
          </a:xfrm>
          <a:prstGeom prst="straightConnector1">
            <a:avLst/>
          </a:prstGeom>
          <a:ln w="19050">
            <a:solidFill>
              <a:srgbClr val="0F3B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1" idx="6"/>
            <a:endCxn id="32" idx="3"/>
          </p:cNvCxnSpPr>
          <p:nvPr/>
        </p:nvCxnSpPr>
        <p:spPr>
          <a:xfrm flipV="1">
            <a:off x="6699120" y="3934820"/>
            <a:ext cx="908521" cy="939548"/>
          </a:xfrm>
          <a:prstGeom prst="straightConnector1">
            <a:avLst/>
          </a:prstGeom>
          <a:ln w="19050">
            <a:solidFill>
              <a:srgbClr val="0F3B00"/>
            </a:solidFill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7772400" cy="609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    Order vertices by partial sums</a:t>
            </a:r>
          </a:p>
        </p:txBody>
      </p:sp>
      <p:sp>
        <p:nvSpPr>
          <p:cNvPr id="58" name="Arc 57"/>
          <p:cNvSpPr/>
          <p:nvPr/>
        </p:nvSpPr>
        <p:spPr>
          <a:xfrm>
            <a:off x="1213117" y="3352800"/>
            <a:ext cx="539483" cy="526715"/>
          </a:xfrm>
          <a:prstGeom prst="arc">
            <a:avLst>
              <a:gd name="adj1" fmla="val 17418844"/>
              <a:gd name="adj2" fmla="val 3871257"/>
            </a:avLst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182597" y="5486400"/>
            <a:ext cx="796892" cy="503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316038" y="5621337"/>
            <a:ext cx="139700" cy="21590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1143000" y="5486400"/>
            <a:ext cx="465138" cy="503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335194" y="5486400"/>
            <a:ext cx="1743002" cy="503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992597" y="5486400"/>
            <a:ext cx="1488129" cy="503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235200" y="5608637"/>
            <a:ext cx="660400" cy="228600"/>
          </a:xfrm>
          <a:prstGeom prst="rect">
            <a:avLst/>
          </a:prstGeom>
        </p:spPr>
      </p:pic>
      <p:pic>
        <p:nvPicPr>
          <p:cNvPr id="76" name="Picture 7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3352800" y="5608637"/>
            <a:ext cx="1676400" cy="254000"/>
          </a:xfrm>
          <a:prstGeom prst="rect">
            <a:avLst/>
          </a:prstGeom>
        </p:spPr>
      </p:pic>
      <p:pic>
        <p:nvPicPr>
          <p:cNvPr id="78" name="Picture 7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6261100" y="5557837"/>
            <a:ext cx="1054100" cy="355600"/>
          </a:xfrm>
          <a:prstGeom prst="rect">
            <a:avLst/>
          </a:prstGeom>
        </p:spPr>
      </p:pic>
      <p:pic>
        <p:nvPicPr>
          <p:cNvPr id="82" name="Picture 8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2438400" y="3441700"/>
            <a:ext cx="165100" cy="215900"/>
          </a:xfrm>
          <a:prstGeom prst="rect">
            <a:avLst/>
          </a:prstGeom>
        </p:spPr>
      </p:pic>
      <p:pic>
        <p:nvPicPr>
          <p:cNvPr id="83" name="Picture 8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4038600" y="2603500"/>
            <a:ext cx="165100" cy="215900"/>
          </a:xfrm>
          <a:prstGeom prst="rect">
            <a:avLst/>
          </a:prstGeom>
        </p:spPr>
      </p:pic>
      <p:pic>
        <p:nvPicPr>
          <p:cNvPr id="85" name="Picture 8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4049536" y="3670300"/>
            <a:ext cx="165100" cy="215900"/>
          </a:xfrm>
          <a:prstGeom prst="rect">
            <a:avLst/>
          </a:prstGeom>
        </p:spPr>
      </p:pic>
      <p:pic>
        <p:nvPicPr>
          <p:cNvPr id="86" name="Picture 8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4049536" y="4495800"/>
            <a:ext cx="165100" cy="2159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6575155" y="2527300"/>
            <a:ext cx="165100" cy="215900"/>
          </a:xfrm>
          <a:prstGeom prst="rect">
            <a:avLst/>
          </a:prstGeom>
        </p:spPr>
      </p:pic>
      <p:pic>
        <p:nvPicPr>
          <p:cNvPr id="88" name="Picture 8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6586091" y="3670300"/>
            <a:ext cx="165100" cy="215900"/>
          </a:xfrm>
          <a:prstGeom prst="rect">
            <a:avLst/>
          </a:prstGeom>
        </p:spPr>
      </p:pic>
      <p:pic>
        <p:nvPicPr>
          <p:cNvPr id="89" name="Picture 8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6586091" y="4508500"/>
            <a:ext cx="165100" cy="2159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1435100" y="2743200"/>
            <a:ext cx="1003300" cy="3556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1511300" y="4064000"/>
            <a:ext cx="1003300" cy="3556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1930400" y="3429000"/>
            <a:ext cx="203200" cy="2540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4595597" y="2562717"/>
            <a:ext cx="203200" cy="2540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4"/>
              <a:stretch>
                <a:fillRect/>
              </a:stretch>
            </p:blipFill>
          </mc:Choice>
          <mc:Fallback>
            <p:blipFill>
              <a:blip r:embed="rId25"/>
              <a:stretch>
                <a:fillRect/>
              </a:stretch>
            </p:blipFill>
          </mc:Fallback>
        </mc:AlternateContent>
        <p:spPr>
          <a:xfrm>
            <a:off x="4254500" y="2133600"/>
            <a:ext cx="1003300" cy="355600"/>
          </a:xfrm>
          <a:prstGeom prst="rect">
            <a:avLst/>
          </a:prstGeom>
        </p:spPr>
      </p:pic>
      <p:pic>
        <p:nvPicPr>
          <p:cNvPr id="81" name="Picture 8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6"/>
              <a:stretch>
                <a:fillRect/>
              </a:stretch>
            </p:blipFill>
          </mc:Choice>
          <mc:Fallback>
            <p:blipFill>
              <a:blip r:embed="rId27"/>
              <a:stretch>
                <a:fillRect/>
              </a:stretch>
            </p:blipFill>
          </mc:Fallback>
        </mc:AlternateContent>
        <p:spPr>
          <a:xfrm>
            <a:off x="4254500" y="2819400"/>
            <a:ext cx="1003300" cy="355600"/>
          </a:xfrm>
          <a:prstGeom prst="rect">
            <a:avLst/>
          </a:prstGeom>
        </p:spPr>
      </p:pic>
      <p:pic>
        <p:nvPicPr>
          <p:cNvPr id="79" name="Picture 7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8"/>
              <a:stretch>
                <a:fillRect/>
              </a:stretch>
            </p:blipFill>
          </mc:Choice>
          <mc:Fallback>
            <p:blipFill>
              <a:blip r:embed="rId29"/>
              <a:stretch>
                <a:fillRect/>
              </a:stretch>
            </p:blipFill>
          </mc:Fallback>
        </mc:AlternateContent>
        <p:spPr>
          <a:xfrm>
            <a:off x="1385888" y="1600200"/>
            <a:ext cx="63373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with Small Width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Intuition: Only need to know when </a:t>
            </a:r>
            <a:r>
              <a:rPr lang="en-US" dirty="0" smtClean="0"/>
              <a:t>acc. </a:t>
            </a:r>
            <a:r>
              <a:rPr lang="en-US" dirty="0" smtClean="0"/>
              <a:t>prob. </a:t>
            </a:r>
            <a:r>
              <a:rPr lang="en-US" dirty="0" smtClean="0"/>
              <a:t>increase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879815" y="1905001"/>
            <a:ext cx="848385" cy="3909542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27859" y="234799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327859" y="278326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349138" y="536685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34393" y="3757142"/>
            <a:ext cx="38100" cy="279400"/>
          </a:xfrm>
          <a:prstGeom prst="rect">
            <a:avLst/>
          </a:prstGeom>
        </p:spPr>
      </p:pic>
      <p:sp>
        <p:nvSpPr>
          <p:cNvPr id="63" name="Oval 62"/>
          <p:cNvSpPr/>
          <p:nvPr/>
        </p:nvSpPr>
        <p:spPr>
          <a:xfrm>
            <a:off x="7696748" y="3222706"/>
            <a:ext cx="609052" cy="1377470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957140" y="36233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975250" y="4201723"/>
            <a:ext cx="91440" cy="91440"/>
          </a:xfrm>
          <a:prstGeom prst="ellipse">
            <a:avLst/>
          </a:prstGeom>
          <a:solidFill>
            <a:srgbClr val="0F3B00"/>
          </a:solidFill>
          <a:ln>
            <a:solidFill>
              <a:srgbClr val="0F3B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755900" y="3887823"/>
            <a:ext cx="368300" cy="508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794500" y="3886041"/>
            <a:ext cx="368300" cy="50800"/>
          </a:xfrm>
          <a:prstGeom prst="rect">
            <a:avLst/>
          </a:prstGeom>
        </p:spPr>
      </p:pic>
      <p:sp>
        <p:nvSpPr>
          <p:cNvPr id="68" name="Oval 67"/>
          <p:cNvSpPr/>
          <p:nvPr/>
        </p:nvSpPr>
        <p:spPr>
          <a:xfrm>
            <a:off x="4325833" y="2347991"/>
            <a:ext cx="91440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32164" y="3217748"/>
            <a:ext cx="91440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327859" y="4551369"/>
            <a:ext cx="91440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349138" y="5366856"/>
            <a:ext cx="91440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972490" y="3592265"/>
            <a:ext cx="409590" cy="739952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129866" y="38878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2694449" y="2395054"/>
            <a:ext cx="1616297" cy="1588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94449" y="3256166"/>
            <a:ext cx="1616297" cy="1588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694449" y="4599803"/>
            <a:ext cx="1616297" cy="1588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727916" y="5415290"/>
            <a:ext cx="1616297" cy="1588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334393" y="3716373"/>
            <a:ext cx="508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Oval 78"/>
          <p:cNvSpPr/>
          <p:nvPr/>
        </p:nvSpPr>
        <p:spPr>
          <a:xfrm>
            <a:off x="5382383" y="1905000"/>
            <a:ext cx="848385" cy="3909543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830427" y="234799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828401" y="278326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851706" y="536685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36960" y="3757142"/>
            <a:ext cx="45719" cy="335273"/>
          </a:xfrm>
          <a:prstGeom prst="rect">
            <a:avLst/>
          </a:prstGeom>
        </p:spPr>
      </p:pic>
      <p:sp>
        <p:nvSpPr>
          <p:cNvPr id="84" name="Oval 83"/>
          <p:cNvSpPr/>
          <p:nvPr/>
        </p:nvSpPr>
        <p:spPr>
          <a:xfrm>
            <a:off x="5828401" y="2347991"/>
            <a:ext cx="91440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834732" y="3217748"/>
            <a:ext cx="91440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834732" y="4542765"/>
            <a:ext cx="91440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851706" y="5366856"/>
            <a:ext cx="91440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838052" y="3749515"/>
            <a:ext cx="508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Picture 8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461500" y="2272192"/>
            <a:ext cx="254000" cy="190500"/>
          </a:xfrm>
          <a:prstGeom prst="rect">
            <a:avLst/>
          </a:prstGeom>
        </p:spPr>
      </p:pic>
      <p:pic>
        <p:nvPicPr>
          <p:cNvPr id="91" name="Picture 9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4467083" y="2711818"/>
            <a:ext cx="254000" cy="190500"/>
          </a:xfrm>
          <a:prstGeom prst="rect">
            <a:avLst/>
          </a:prstGeom>
        </p:spPr>
      </p:pic>
      <p:pic>
        <p:nvPicPr>
          <p:cNvPr id="92" name="Picture 9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4477573" y="5307822"/>
            <a:ext cx="215900" cy="190500"/>
          </a:xfrm>
          <a:prstGeom prst="rect">
            <a:avLst/>
          </a:prstGeom>
        </p:spPr>
      </p:pic>
      <p:pic>
        <p:nvPicPr>
          <p:cNvPr id="93" name="Picture 9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4466764" y="2283942"/>
            <a:ext cx="342900" cy="215900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4474219" y="3168180"/>
            <a:ext cx="355600" cy="215900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4485191" y="4513898"/>
            <a:ext cx="635000" cy="228600"/>
          </a:xfrm>
          <a:prstGeom prst="rect">
            <a:avLst/>
          </a:prstGeom>
        </p:spPr>
      </p:pic>
      <p:pic>
        <p:nvPicPr>
          <p:cNvPr id="96" name="Picture 9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4494856" y="5328767"/>
            <a:ext cx="368300" cy="2286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906463" y="2755900"/>
            <a:ext cx="2882900" cy="2667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4"/>
              <a:stretch>
                <a:fillRect/>
              </a:stretch>
            </p:blipFill>
          </mc:Choice>
          <mc:Fallback>
            <p:blipFill>
              <a:blip r:embed="rId25"/>
              <a:stretch>
                <a:fillRect/>
              </a:stretch>
            </p:blipFill>
          </mc:Fallback>
        </mc:AlternateContent>
        <p:spPr>
          <a:xfrm>
            <a:off x="657225" y="4922838"/>
            <a:ext cx="3124200" cy="2667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6"/>
              <a:stretch>
                <a:fillRect/>
              </a:stretch>
            </p:blipFill>
          </mc:Choice>
          <mc:Fallback>
            <p:blipFill>
              <a:blip r:embed="rId27"/>
              <a:stretch>
                <a:fillRect/>
              </a:stretch>
            </p:blipFill>
          </mc:Fallback>
        </mc:AlternateContent>
        <p:spPr>
          <a:xfrm>
            <a:off x="2233613" y="5918200"/>
            <a:ext cx="5410200" cy="33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8" grpId="0" animBg="1"/>
      <p:bldP spid="69" grpId="0" animBg="1"/>
      <p:bldP spid="70" grpId="0" animBg="1"/>
      <p:bldP spid="71" grpId="0" animBg="1"/>
      <p:bldP spid="81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Approximating ROBP: Rounding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72000"/>
          </a:xfrm>
        </p:spPr>
        <p:txBody>
          <a:bodyPr/>
          <a:lstStyle/>
          <a:p>
            <a:r>
              <a:rPr lang="en-US" dirty="0" smtClean="0"/>
              <a:t>Say we know when jumps occur. How about edges?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324321" y="1690608"/>
            <a:ext cx="848385" cy="3757143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742887" y="3008314"/>
            <a:ext cx="609052" cy="1377470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003279" y="340896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021389" y="3987331"/>
            <a:ext cx="91440" cy="91440"/>
          </a:xfrm>
          <a:prstGeom prst="ellipse">
            <a:avLst/>
          </a:prstGeom>
          <a:solidFill>
            <a:srgbClr val="0F3B00"/>
          </a:solidFill>
          <a:ln>
            <a:solidFill>
              <a:srgbClr val="0F3B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764610" y="3673431"/>
            <a:ext cx="368300" cy="50800"/>
          </a:xfrm>
          <a:prstGeom prst="rect">
            <a:avLst/>
          </a:prstGeom>
        </p:spPr>
      </p:pic>
      <p:pic>
        <p:nvPicPr>
          <p:cNvPr id="51" name="Picture 5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980887" y="3646249"/>
            <a:ext cx="368300" cy="50800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3756534" y="2133599"/>
            <a:ext cx="91440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776670" y="3003356"/>
            <a:ext cx="91440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72365" y="4475037"/>
            <a:ext cx="91440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810000" y="5071052"/>
            <a:ext cx="91440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981200" y="3377873"/>
            <a:ext cx="409590" cy="739952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779990" y="3505200"/>
            <a:ext cx="50800" cy="342900"/>
          </a:xfrm>
          <a:prstGeom prst="rect">
            <a:avLst/>
          </a:prstGeom>
        </p:spPr>
      </p:pic>
      <p:sp>
        <p:nvSpPr>
          <p:cNvPr id="89" name="Oval 88"/>
          <p:cNvSpPr/>
          <p:nvPr/>
        </p:nvSpPr>
        <p:spPr>
          <a:xfrm>
            <a:off x="4826889" y="1690609"/>
            <a:ext cx="848385" cy="3757142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261128" y="261029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259102" y="2133599"/>
            <a:ext cx="91440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282558" y="3003356"/>
            <a:ext cx="91440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5259102" y="4475037"/>
            <a:ext cx="91440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259102" y="5019180"/>
            <a:ext cx="91440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282558" y="3505200"/>
            <a:ext cx="50800" cy="342900"/>
          </a:xfrm>
          <a:prstGeom prst="rect">
            <a:avLst/>
          </a:prstGeom>
        </p:spPr>
      </p:pic>
      <p:cxnSp>
        <p:nvCxnSpPr>
          <p:cNvPr id="106" name="Straight Arrow Connector 105"/>
          <p:cNvCxnSpPr>
            <a:stCxn id="52" idx="6"/>
          </p:cNvCxnSpPr>
          <p:nvPr/>
        </p:nvCxnSpPr>
        <p:spPr>
          <a:xfrm>
            <a:off x="3847974" y="2179319"/>
            <a:ext cx="1411128" cy="4309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2" idx="5"/>
            <a:endCxn id="101" idx="1"/>
          </p:cNvCxnSpPr>
          <p:nvPr/>
        </p:nvCxnSpPr>
        <p:spPr>
          <a:xfrm rot="16200000" flipH="1">
            <a:off x="4162717" y="1883514"/>
            <a:ext cx="805099" cy="1461366"/>
          </a:xfrm>
          <a:prstGeom prst="straightConnector1">
            <a:avLst/>
          </a:prstGeom>
          <a:ln w="254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4" idx="6"/>
          </p:cNvCxnSpPr>
          <p:nvPr/>
        </p:nvCxnSpPr>
        <p:spPr>
          <a:xfrm>
            <a:off x="3863805" y="4520757"/>
            <a:ext cx="1395297" cy="2623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4" idx="6"/>
            <a:endCxn id="104" idx="1"/>
          </p:cNvCxnSpPr>
          <p:nvPr/>
        </p:nvCxnSpPr>
        <p:spPr>
          <a:xfrm>
            <a:off x="3863805" y="4520757"/>
            <a:ext cx="1408688" cy="511814"/>
          </a:xfrm>
          <a:prstGeom prst="straightConnector1">
            <a:avLst/>
          </a:prstGeom>
          <a:ln w="25400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261128" y="47373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564326" y="2931580"/>
            <a:ext cx="431800" cy="254000"/>
          </a:xfrm>
          <a:prstGeom prst="rect">
            <a:avLst/>
          </a:prstGeom>
        </p:spPr>
      </p:pic>
      <p:pic>
        <p:nvPicPr>
          <p:cNvPr id="115" name="Picture 1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776670" y="1917699"/>
            <a:ext cx="342900" cy="215900"/>
          </a:xfrm>
          <a:prstGeom prst="rect">
            <a:avLst/>
          </a:prstGeom>
        </p:spPr>
      </p:pic>
      <p:pic>
        <p:nvPicPr>
          <p:cNvPr id="116" name="Picture 1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3817106" y="2759844"/>
            <a:ext cx="355600" cy="215900"/>
          </a:xfrm>
          <a:prstGeom prst="rect">
            <a:avLst/>
          </a:prstGeom>
        </p:spPr>
      </p:pic>
      <p:pic>
        <p:nvPicPr>
          <p:cNvPr id="117" name="Picture 1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3779990" y="4246437"/>
            <a:ext cx="635000" cy="228600"/>
          </a:xfrm>
          <a:prstGeom prst="rect">
            <a:avLst/>
          </a:prstGeom>
        </p:spPr>
      </p:pic>
      <p:pic>
        <p:nvPicPr>
          <p:cNvPr id="118" name="Picture 11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3846995" y="4838150"/>
            <a:ext cx="368300" cy="228600"/>
          </a:xfrm>
          <a:prstGeom prst="rect">
            <a:avLst/>
          </a:prstGeom>
        </p:spPr>
      </p:pic>
      <p:sp>
        <p:nvSpPr>
          <p:cNvPr id="119" name="Oval 118"/>
          <p:cNvSpPr/>
          <p:nvPr/>
        </p:nvSpPr>
        <p:spPr>
          <a:xfrm>
            <a:off x="2134969" y="3697049"/>
            <a:ext cx="91440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1371600" y="5634335"/>
            <a:ext cx="6323940" cy="4616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Approximating</a:t>
            </a:r>
            <a:r>
              <a:rPr lang="en-US" sz="2400" dirty="0" smtClean="0"/>
              <a:t>: error-factor per layer is  </a:t>
            </a:r>
            <a:endParaRPr lang="en-US" sz="2400" dirty="0"/>
          </a:p>
        </p:txBody>
      </p:sp>
      <p:pic>
        <p:nvPicPr>
          <p:cNvPr id="127" name="Picture 12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5943600" y="5724144"/>
            <a:ext cx="838200" cy="317500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6086183" y="2057400"/>
            <a:ext cx="2067217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248400" y="2057400"/>
            <a:ext cx="16757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3366FF"/>
                </a:solidFill>
              </a:rPr>
              <a:t>Round edges</a:t>
            </a:r>
            <a:endParaRPr lang="en-US" sz="25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97" grpId="0" animBg="1"/>
      <p:bldP spid="97" grpId="1" animBg="1"/>
      <p:bldP spid="98" grpId="0" animBg="1"/>
      <p:bldP spid="101" grpId="0" animBg="1"/>
      <p:bldP spid="103" grpId="0" animBg="1"/>
      <p:bldP spid="104" grpId="0" animBg="1"/>
      <p:bldP spid="110" grpId="0" animBg="1"/>
      <p:bldP spid="110" grpId="1" animBg="1"/>
      <p:bldP spid="120" grpId="0" animBg="1"/>
      <p:bldP spid="45" grpId="0" animBg="1"/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389659"/>
            <a:ext cx="7772400" cy="2572741"/>
          </a:xfrm>
        </p:spPr>
        <p:txBody>
          <a:bodyPr>
            <a:normAutofit/>
          </a:bodyPr>
          <a:lstStyle/>
          <a:p>
            <a:r>
              <a:rPr lang="en-US" dirty="0" smtClean="0"/>
              <a:t>Problem: Finding probabilities is another knapsack instance.</a:t>
            </a:r>
          </a:p>
          <a:p>
            <a:r>
              <a:rPr lang="en-US" dirty="0" smtClean="0"/>
              <a:t>Solution: Build ROBP backward one layer at time.</a:t>
            </a:r>
          </a:p>
          <a:p>
            <a:pPr lvl="1"/>
            <a:r>
              <a:rPr lang="en-US" dirty="0" smtClean="0"/>
              <a:t>When rounding layer </a:t>
            </a:r>
            <a:r>
              <a:rPr lang="en-US" dirty="0" err="1" smtClean="0"/>
              <a:t>i</a:t>
            </a:r>
            <a:r>
              <a:rPr lang="en-US" dirty="0" smtClean="0"/>
              <a:t>, already know the following layers.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an Approximating ROBP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9" name="Content Placeholder 3"/>
          <p:cNvSpPr txBox="1">
            <a:spLocks/>
          </p:cNvSpPr>
          <p:nvPr/>
        </p:nvSpPr>
        <p:spPr>
          <a:xfrm>
            <a:off x="914400" y="1371600"/>
            <a:ext cx="77724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ROBP backwards </a:t>
            </a:r>
            <a:r>
              <a:rPr lang="en-US" sz="2800" dirty="0" smtClean="0"/>
              <a:t>with binary search.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919166" y="1981201"/>
            <a:ext cx="848385" cy="3909542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67210" y="242419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67210" y="287327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88489" y="544305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373744" y="3847150"/>
            <a:ext cx="38100" cy="279400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6934200" y="3298906"/>
            <a:ext cx="609052" cy="1377470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194592" y="36995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212702" y="4277923"/>
            <a:ext cx="91440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057400" y="3978558"/>
            <a:ext cx="368300" cy="50800"/>
          </a:xfrm>
          <a:prstGeom prst="rect">
            <a:avLst/>
          </a:prstGeom>
        </p:spPr>
      </p:pic>
      <p:sp>
        <p:nvSpPr>
          <p:cNvPr id="98" name="Oval 97"/>
          <p:cNvSpPr/>
          <p:nvPr/>
        </p:nvSpPr>
        <p:spPr>
          <a:xfrm>
            <a:off x="5365184" y="2424191"/>
            <a:ext cx="91440" cy="9144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371515" y="3293948"/>
            <a:ext cx="91440" cy="9144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5367210" y="4627569"/>
            <a:ext cx="91440" cy="9144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5388489" y="5443056"/>
            <a:ext cx="91440" cy="9144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095581" y="3659382"/>
            <a:ext cx="409590" cy="739952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252957" y="395494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5486400" y="2471254"/>
            <a:ext cx="1616297" cy="1588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486400" y="3332366"/>
            <a:ext cx="1616297" cy="1588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486400" y="4676003"/>
            <a:ext cx="1616297" cy="1588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519867" y="5491490"/>
            <a:ext cx="1616297" cy="1588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Picture 11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371515" y="3825715"/>
            <a:ext cx="50800" cy="342900"/>
          </a:xfrm>
          <a:prstGeom prst="rect">
            <a:avLst/>
          </a:prstGeom>
        </p:spPr>
      </p:pic>
      <p:sp>
        <p:nvSpPr>
          <p:cNvPr id="112" name="Oval 111"/>
          <p:cNvSpPr/>
          <p:nvPr/>
        </p:nvSpPr>
        <p:spPr>
          <a:xfrm>
            <a:off x="3037815" y="1981200"/>
            <a:ext cx="848385" cy="3909543"/>
          </a:xfrm>
          <a:prstGeom prst="ellips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485859" y="242419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483833" y="285946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507138" y="544305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Picture 1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492392" y="3833342"/>
            <a:ext cx="45719" cy="335273"/>
          </a:xfrm>
          <a:prstGeom prst="rect">
            <a:avLst/>
          </a:prstGeom>
        </p:spPr>
      </p:pic>
      <p:sp>
        <p:nvSpPr>
          <p:cNvPr id="117" name="Oval 116"/>
          <p:cNvSpPr/>
          <p:nvPr/>
        </p:nvSpPr>
        <p:spPr>
          <a:xfrm>
            <a:off x="3483864" y="2423160"/>
            <a:ext cx="91440" cy="9144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490164" y="3293948"/>
            <a:ext cx="91440" cy="9144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3490164" y="4618965"/>
            <a:ext cx="91440" cy="9144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3507138" y="5443056"/>
            <a:ext cx="91440" cy="9144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507138" y="3825715"/>
            <a:ext cx="50800" cy="342900"/>
          </a:xfrm>
          <a:prstGeom prst="rect">
            <a:avLst/>
          </a:prstGeom>
        </p:spPr>
      </p:pic>
      <p:pic>
        <p:nvPicPr>
          <p:cNvPr id="122" name="Picture 12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5500851" y="2362200"/>
            <a:ext cx="254000" cy="190500"/>
          </a:xfrm>
          <a:prstGeom prst="rect">
            <a:avLst/>
          </a:prstGeom>
        </p:spPr>
      </p:pic>
      <p:pic>
        <p:nvPicPr>
          <p:cNvPr id="123" name="Picture 12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5506434" y="2788018"/>
            <a:ext cx="254000" cy="190500"/>
          </a:xfrm>
          <a:prstGeom prst="rect">
            <a:avLst/>
          </a:prstGeom>
        </p:spPr>
      </p:pic>
      <p:pic>
        <p:nvPicPr>
          <p:cNvPr id="124" name="Picture 12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5516924" y="5384022"/>
            <a:ext cx="215900" cy="190500"/>
          </a:xfrm>
          <a:prstGeom prst="rect">
            <a:avLst/>
          </a:prstGeom>
        </p:spPr>
      </p:pic>
      <p:pic>
        <p:nvPicPr>
          <p:cNvPr id="125" name="Picture 12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4953000" y="2360142"/>
            <a:ext cx="342900" cy="215900"/>
          </a:xfrm>
          <a:prstGeom prst="rect">
            <a:avLst/>
          </a:prstGeom>
        </p:spPr>
      </p:pic>
      <p:pic>
        <p:nvPicPr>
          <p:cNvPr id="126" name="Picture 12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4953000" y="3244380"/>
            <a:ext cx="355600" cy="215900"/>
          </a:xfrm>
          <a:prstGeom prst="rect">
            <a:avLst/>
          </a:prstGeom>
        </p:spPr>
      </p:pic>
      <p:pic>
        <p:nvPicPr>
          <p:cNvPr id="127" name="Picture 12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4699000" y="4572000"/>
            <a:ext cx="635000" cy="228600"/>
          </a:xfrm>
          <a:prstGeom prst="rect">
            <a:avLst/>
          </a:prstGeom>
        </p:spPr>
      </p:pic>
      <p:pic>
        <p:nvPicPr>
          <p:cNvPr id="128" name="Picture 12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4953000" y="5404967"/>
            <a:ext cx="368300" cy="228600"/>
          </a:xfrm>
          <a:prstGeom prst="rect">
            <a:avLst/>
          </a:prstGeom>
        </p:spPr>
      </p:pic>
      <p:pic>
        <p:nvPicPr>
          <p:cNvPr id="129" name="Picture 12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5844582" y="2781300"/>
            <a:ext cx="2882900" cy="266700"/>
          </a:xfrm>
          <a:prstGeom prst="rect">
            <a:avLst/>
          </a:prstGeom>
        </p:spPr>
      </p:pic>
      <p:pic>
        <p:nvPicPr>
          <p:cNvPr id="130" name="Picture 12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4"/>
              <a:stretch>
                <a:fillRect/>
              </a:stretch>
            </p:blipFill>
          </mc:Choice>
          <mc:Fallback>
            <p:blipFill>
              <a:blip r:embed="rId25"/>
              <a:stretch>
                <a:fillRect/>
              </a:stretch>
            </p:blipFill>
          </mc:Fallback>
        </mc:AlternateContent>
        <p:spPr>
          <a:xfrm>
            <a:off x="5742042" y="4914900"/>
            <a:ext cx="3124200" cy="266700"/>
          </a:xfrm>
          <a:prstGeom prst="rect">
            <a:avLst/>
          </a:prstGeom>
        </p:spPr>
      </p:pic>
      <p:pic>
        <p:nvPicPr>
          <p:cNvPr id="131" name="Picture 13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6"/>
              <a:stretch>
                <a:fillRect/>
              </a:stretch>
            </p:blipFill>
          </mc:Choice>
          <mc:Fallback>
            <p:blipFill>
              <a:blip r:embed="rId27"/>
              <a:stretch>
                <a:fillRect/>
              </a:stretch>
            </p:blipFill>
          </mc:Fallback>
        </mc:AlternateContent>
        <p:spPr>
          <a:xfrm>
            <a:off x="3276600" y="5994400"/>
            <a:ext cx="5410200" cy="330200"/>
          </a:xfrm>
          <a:prstGeom prst="rect">
            <a:avLst/>
          </a:prstGeom>
        </p:spPr>
      </p:pic>
      <p:cxnSp>
        <p:nvCxnSpPr>
          <p:cNvPr id="132" name="Straight Connector 131"/>
          <p:cNvCxnSpPr/>
          <p:nvPr/>
        </p:nvCxnSpPr>
        <p:spPr>
          <a:xfrm>
            <a:off x="1828800" y="2464576"/>
            <a:ext cx="1616297" cy="1588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828800" y="3325688"/>
            <a:ext cx="1616297" cy="1588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1828800" y="4669325"/>
            <a:ext cx="1616297" cy="1588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862267" y="5484812"/>
            <a:ext cx="1616297" cy="1588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8"/>
              <a:stretch>
                <a:fillRect/>
              </a:stretch>
            </p:blipFill>
          </mc:Choice>
          <mc:Fallback>
            <p:blipFill>
              <a:blip r:embed="rId29"/>
              <a:stretch>
                <a:fillRect/>
              </a:stretch>
            </p:blipFill>
          </mc:Fallback>
        </mc:AlternateContent>
        <p:spPr>
          <a:xfrm>
            <a:off x="609600" y="5992813"/>
            <a:ext cx="5562600" cy="330200"/>
          </a:xfrm>
          <a:prstGeom prst="rect">
            <a:avLst/>
          </a:prstGeom>
        </p:spPr>
      </p:pic>
      <p:pic>
        <p:nvPicPr>
          <p:cNvPr id="140" name="Picture 13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0"/>
              <a:stretch>
                <a:fillRect/>
              </a:stretch>
            </p:blipFill>
          </mc:Choice>
          <mc:Fallback>
            <p:blipFill>
              <a:blip r:embed="rId31"/>
              <a:stretch>
                <a:fillRect/>
              </a:stretch>
            </p:blipFill>
          </mc:Fallback>
        </mc:AlternateContent>
        <p:spPr>
          <a:xfrm>
            <a:off x="749300" y="4914900"/>
            <a:ext cx="3365500" cy="266700"/>
          </a:xfrm>
          <a:prstGeom prst="rect">
            <a:avLst/>
          </a:prstGeom>
        </p:spPr>
      </p:pic>
      <p:pic>
        <p:nvPicPr>
          <p:cNvPr id="141" name="Picture 1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2"/>
              <a:stretch>
                <a:fillRect/>
              </a:stretch>
            </p:blipFill>
          </mc:Choice>
          <mc:Fallback>
            <p:blipFill>
              <a:blip r:embed="rId33"/>
              <a:stretch>
                <a:fillRect/>
              </a:stretch>
            </p:blipFill>
          </mc:Fallback>
        </mc:AlternateContent>
        <p:spPr>
          <a:xfrm>
            <a:off x="685800" y="2781300"/>
            <a:ext cx="3111500" cy="266700"/>
          </a:xfrm>
          <a:prstGeom prst="rect">
            <a:avLst/>
          </a:prstGeom>
        </p:spPr>
      </p:pic>
      <p:sp>
        <p:nvSpPr>
          <p:cNvPr id="142" name="Rounded Rectangle 141"/>
          <p:cNvSpPr/>
          <p:nvPr/>
        </p:nvSpPr>
        <p:spPr>
          <a:xfrm>
            <a:off x="5957075" y="2514600"/>
            <a:ext cx="2729725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4"/>
              <a:stretch>
                <a:fillRect/>
              </a:stretch>
            </p:blipFill>
          </mc:Choice>
          <mc:Fallback>
            <p:blipFill>
              <a:blip r:embed="rId35"/>
              <a:stretch>
                <a:fillRect/>
              </a:stretch>
            </p:blipFill>
          </mc:Fallback>
        </mc:AlternateContent>
        <p:spPr>
          <a:xfrm>
            <a:off x="6217199" y="2649538"/>
            <a:ext cx="2247900" cy="292100"/>
          </a:xfrm>
          <a:prstGeom prst="rect">
            <a:avLst/>
          </a:prstGeom>
        </p:spPr>
      </p:pic>
      <p:pic>
        <p:nvPicPr>
          <p:cNvPr id="146" name="Picture 14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6"/>
              <a:stretch>
                <a:fillRect/>
              </a:stretch>
            </p:blipFill>
          </mc:Choice>
          <mc:Fallback>
            <p:blipFill>
              <a:blip r:embed="rId37"/>
              <a:stretch>
                <a:fillRect/>
              </a:stretch>
            </p:blipFill>
          </mc:Fallback>
        </mc:AlternateContent>
        <p:spPr>
          <a:xfrm>
            <a:off x="3619500" y="2387600"/>
            <a:ext cx="342900" cy="203200"/>
          </a:xfrm>
          <a:prstGeom prst="rect">
            <a:avLst/>
          </a:prstGeom>
        </p:spPr>
      </p:pic>
      <p:pic>
        <p:nvPicPr>
          <p:cNvPr id="147" name="Picture 14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8"/>
              <a:stretch>
                <a:fillRect/>
              </a:stretch>
            </p:blipFill>
          </mc:Choice>
          <mc:Fallback>
            <p:blipFill>
              <a:blip r:embed="rId39"/>
              <a:stretch>
                <a:fillRect/>
              </a:stretch>
            </p:blipFill>
          </mc:Fallback>
        </mc:AlternateContent>
        <p:spPr>
          <a:xfrm>
            <a:off x="3651250" y="3271838"/>
            <a:ext cx="342900" cy="203200"/>
          </a:xfrm>
          <a:prstGeom prst="rect">
            <a:avLst/>
          </a:prstGeom>
        </p:spPr>
      </p:pic>
      <p:pic>
        <p:nvPicPr>
          <p:cNvPr id="148" name="Picture 14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0"/>
              <a:stretch>
                <a:fillRect/>
              </a:stretch>
            </p:blipFill>
          </mc:Choice>
          <mc:Fallback>
            <p:blipFill>
              <a:blip r:embed="rId41"/>
              <a:stretch>
                <a:fillRect/>
              </a:stretch>
            </p:blipFill>
          </mc:Fallback>
        </mc:AlternateContent>
        <p:spPr>
          <a:xfrm>
            <a:off x="3659188" y="4587875"/>
            <a:ext cx="609600" cy="215900"/>
          </a:xfrm>
          <a:prstGeom prst="rect">
            <a:avLst/>
          </a:prstGeom>
        </p:spPr>
      </p:pic>
      <p:pic>
        <p:nvPicPr>
          <p:cNvPr id="149" name="Picture 14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2"/>
              <a:stretch>
                <a:fillRect/>
              </a:stretch>
            </p:blipFill>
          </mc:Choice>
          <mc:Fallback>
            <p:blipFill>
              <a:blip r:embed="rId43"/>
              <a:stretch>
                <a:fillRect/>
              </a:stretch>
            </p:blipFill>
          </mc:Fallback>
        </mc:AlternateContent>
        <p:spPr>
          <a:xfrm>
            <a:off x="3670300" y="5422900"/>
            <a:ext cx="368300" cy="215900"/>
          </a:xfrm>
          <a:prstGeom prst="rect">
            <a:avLst/>
          </a:prstGeom>
        </p:spPr>
      </p:pic>
      <p:sp>
        <p:nvSpPr>
          <p:cNvPr id="150" name="Rounded Rectangle 149"/>
          <p:cNvSpPr/>
          <p:nvPr/>
        </p:nvSpPr>
        <p:spPr>
          <a:xfrm>
            <a:off x="3243133" y="3505200"/>
            <a:ext cx="2395667" cy="548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Picture 15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4"/>
              <a:stretch>
                <a:fillRect/>
              </a:stretch>
            </p:blipFill>
          </mc:Choice>
          <mc:Fallback>
            <p:blipFill>
              <a:blip r:embed="rId35"/>
              <a:stretch>
                <a:fillRect/>
              </a:stretch>
            </p:blipFill>
          </mc:Fallback>
        </mc:AlternateContent>
        <p:spPr>
          <a:xfrm>
            <a:off x="3332902" y="3641725"/>
            <a:ext cx="2247900" cy="292100"/>
          </a:xfrm>
          <a:prstGeom prst="rect">
            <a:avLst/>
          </a:prstGeom>
        </p:spPr>
      </p:pic>
      <p:pic>
        <p:nvPicPr>
          <p:cNvPr id="155" name="Picture 15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4"/>
              <a:stretch>
                <a:fillRect/>
              </a:stretch>
            </p:blipFill>
          </mc:Choice>
          <mc:Fallback>
            <p:blipFill>
              <a:blip r:embed="rId45"/>
              <a:stretch>
                <a:fillRect/>
              </a:stretch>
            </p:blipFill>
          </mc:Fallback>
        </mc:AlternateContent>
        <p:spPr>
          <a:xfrm>
            <a:off x="1984375" y="3978558"/>
            <a:ext cx="571500" cy="76200"/>
          </a:xfrm>
          <a:prstGeom prst="rect">
            <a:avLst/>
          </a:prstGeom>
        </p:spPr>
      </p:pic>
      <p:sp>
        <p:nvSpPr>
          <p:cNvPr id="156" name="Oval 155"/>
          <p:cNvSpPr/>
          <p:nvPr/>
        </p:nvSpPr>
        <p:spPr>
          <a:xfrm>
            <a:off x="1252957" y="3955573"/>
            <a:ext cx="91440" cy="91440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/>
          <p:cNvCxnSpPr>
            <a:endCxn id="52" idx="2"/>
          </p:cNvCxnSpPr>
          <p:nvPr/>
        </p:nvCxnSpPr>
        <p:spPr>
          <a:xfrm>
            <a:off x="3611968" y="2496694"/>
            <a:ext cx="1755242" cy="4223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01" idx="1"/>
          </p:cNvCxnSpPr>
          <p:nvPr/>
        </p:nvCxnSpPr>
        <p:spPr>
          <a:xfrm>
            <a:off x="3598578" y="2496694"/>
            <a:ext cx="1786328" cy="810645"/>
          </a:xfrm>
          <a:prstGeom prst="straightConnector1">
            <a:avLst/>
          </a:prstGeom>
          <a:ln w="25400">
            <a:solidFill>
              <a:srgbClr val="66006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7" dur="indefinite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  <p:bldP spid="47" grpId="1" build="p"/>
      <p:bldP spid="49" grpId="0"/>
      <p:bldP spid="52" grpId="0" animBg="1"/>
      <p:bldP spid="52" grpId="1" animBg="1"/>
      <p:bldP spid="98" grpId="0" animBg="1"/>
      <p:bldP spid="101" grpId="0" animBg="1"/>
      <p:bldP spid="103" grpId="0" animBg="1"/>
      <p:bldP spid="104" grpId="0" animBg="1"/>
      <p:bldP spid="112" grpId="0" animBg="1"/>
      <p:bldP spid="114" grpId="0" animBg="1"/>
      <p:bldP spid="114" grpId="1" animBg="1"/>
      <p:bldP spid="117" grpId="0" animBg="1"/>
      <p:bldP spid="142" grpId="0" animBg="1"/>
      <p:bldP spid="142" grpId="1" animBg="1"/>
      <p:bldP spid="150" grpId="0" animBg="1"/>
      <p:bldP spid="15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Count?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Count the num. of sols. to a 2-SAT instance?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Count the number of perfect </a:t>
            </a:r>
            <a:r>
              <a:rPr lang="en-US" dirty="0" err="1" smtClean="0"/>
              <a:t>matchings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3352800"/>
            <a:ext cx="7924800" cy="1219200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8000"/>
                </a:solidFill>
              </a:rPr>
              <a:t>Counting ~ Random Sampling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Volume estimation, statistics, statistical physics.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00200" y="4953000"/>
            <a:ext cx="5943600" cy="11049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Above problems are #P-hard</a:t>
            </a:r>
          </a:p>
          <a:p>
            <a:pPr algn="ctr"/>
            <a:r>
              <a:rPr lang="en-US" sz="2800" dirty="0" smtClean="0"/>
              <a:t>#P ~ NP in the counting world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Counting for #P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/>
          <a:lstStyle/>
          <a:p>
            <a:r>
              <a:rPr lang="en-US" dirty="0" smtClean="0"/>
              <a:t>#P introduced by Valiant in 1979.</a:t>
            </a:r>
          </a:p>
          <a:p>
            <a:r>
              <a:rPr lang="en-US" dirty="0" smtClean="0"/>
              <a:t>Don’t expect to solve #P-hard problems exactly. Duh.</a:t>
            </a:r>
          </a:p>
          <a:p>
            <a:r>
              <a:rPr lang="en-US" dirty="0" smtClean="0"/>
              <a:t>How about approximating?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1" y="3352800"/>
            <a:ext cx="6781799" cy="1066800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Want </a:t>
            </a:r>
            <a:r>
              <a:rPr lang="en-US" sz="2800" dirty="0" smtClean="0">
                <a:solidFill>
                  <a:srgbClr val="008000"/>
                </a:solidFill>
              </a:rPr>
              <a:t>relative</a:t>
            </a:r>
            <a:r>
              <a:rPr lang="en-US" sz="2800" dirty="0" smtClean="0">
                <a:solidFill>
                  <a:schemeClr val="tx1"/>
                </a:solidFill>
              </a:rPr>
              <a:t> error: compute </a:t>
            </a:r>
            <a:r>
              <a:rPr lang="en-US" sz="2800" dirty="0" err="1" smtClean="0">
                <a:solidFill>
                  <a:schemeClr val="tx1"/>
                </a:solidFill>
              </a:rPr>
              <a:t>p</a:t>
            </a:r>
            <a:r>
              <a:rPr lang="en-US" sz="2800" dirty="0" smtClean="0">
                <a:solidFill>
                  <a:schemeClr val="tx1"/>
                </a:solidFill>
              </a:rPr>
              <a:t> such that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790826" y="3979863"/>
            <a:ext cx="3721100" cy="36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Counting for #P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Triggered counting through MCMC:</a:t>
            </a:r>
          </a:p>
          <a:p>
            <a:pPr lvl="1"/>
            <a:r>
              <a:rPr lang="en-US" dirty="0" smtClean="0"/>
              <a:t>Permanent/</a:t>
            </a:r>
            <a:r>
              <a:rPr lang="en-US" dirty="0" err="1" smtClean="0"/>
              <a:t>Matchings</a:t>
            </a:r>
            <a:r>
              <a:rPr lang="en-US" dirty="0" smtClean="0"/>
              <a:t>: </a:t>
            </a:r>
            <a:r>
              <a:rPr lang="en-US" dirty="0" err="1" smtClean="0"/>
              <a:t>Jerrum</a:t>
            </a:r>
            <a:r>
              <a:rPr lang="en-US" dirty="0" smtClean="0"/>
              <a:t>, Sinclair 1988; </a:t>
            </a:r>
            <a:r>
              <a:rPr lang="en-US" dirty="0" err="1" smtClean="0"/>
              <a:t>Jerrum</a:t>
            </a:r>
            <a:r>
              <a:rPr lang="en-US" dirty="0" smtClean="0"/>
              <a:t>, Sinclair, </a:t>
            </a:r>
            <a:r>
              <a:rPr lang="en-US" dirty="0" err="1" smtClean="0"/>
              <a:t>Vigoda</a:t>
            </a:r>
            <a:r>
              <a:rPr lang="en-US" dirty="0" smtClean="0"/>
              <a:t> 2001</a:t>
            </a:r>
          </a:p>
          <a:p>
            <a:pPr lvl="1"/>
            <a:r>
              <a:rPr lang="en-US" dirty="0" smtClean="0"/>
              <a:t>Volume estimation: Dyer, Frieze, </a:t>
            </a:r>
            <a:r>
              <a:rPr lang="en-US" dirty="0" err="1" smtClean="0"/>
              <a:t>Kannan</a:t>
            </a:r>
            <a:r>
              <a:rPr lang="en-US" dirty="0" smtClean="0"/>
              <a:t> 1989; </a:t>
            </a:r>
            <a:r>
              <a:rPr lang="en-US" dirty="0" err="1" smtClean="0"/>
              <a:t>Lovasz</a:t>
            </a:r>
            <a:r>
              <a:rPr lang="en-US" dirty="0" smtClean="0"/>
              <a:t>, </a:t>
            </a:r>
            <a:r>
              <a:rPr lang="en-US" dirty="0" err="1" smtClean="0"/>
              <a:t>Vempala</a:t>
            </a:r>
            <a:r>
              <a:rPr lang="en-US" dirty="0" smtClean="0"/>
              <a:t> 2003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2743201" y="4876800"/>
            <a:ext cx="4571999" cy="1371600"/>
          </a:xfrm>
          <a:prstGeom prst="cloudCallout">
            <a:avLst>
              <a:gd name="adj1" fmla="val -30361"/>
              <a:gd name="adj2" fmla="val -6903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 smtClean="0"/>
              <a:t>Does counting require randomness? 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1371600" y="1524000"/>
            <a:ext cx="6781799" cy="1219200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Approximate Counting ~ Random Sampling</a:t>
            </a:r>
          </a:p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Jerrum</a:t>
            </a:r>
            <a:r>
              <a:rPr lang="en-US" sz="2800" dirty="0" smtClean="0">
                <a:solidFill>
                  <a:schemeClr val="tx1"/>
                </a:solidFill>
              </a:rPr>
              <a:t>, Valiant, </a:t>
            </a:r>
            <a:r>
              <a:rPr lang="en-US" sz="2800" dirty="0" err="1" smtClean="0">
                <a:solidFill>
                  <a:schemeClr val="tx1"/>
                </a:solidFill>
              </a:rPr>
              <a:t>Vazirani</a:t>
            </a:r>
            <a:r>
              <a:rPr lang="en-US" sz="2800" dirty="0" smtClean="0">
                <a:solidFill>
                  <a:schemeClr val="tx1"/>
                </a:solidFill>
              </a:rPr>
              <a:t> 1986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Deterministic Approximate Counting for #P? </a:t>
            </a:r>
            <a:endParaRPr lang="en-US" dirty="0"/>
          </a:p>
        </p:txBody>
      </p:sp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96950" y="1846263"/>
            <a:ext cx="7607300" cy="4953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96950" y="2743200"/>
            <a:ext cx="7607300" cy="647700"/>
          </a:xfrm>
          <a:prstGeom prst="rect">
            <a:avLst/>
          </a:prstGeom>
        </p:spPr>
      </p:pic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901032" y="1447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Derandomizing</a:t>
            </a:r>
            <a:r>
              <a:rPr lang="en-US" dirty="0" smtClean="0"/>
              <a:t> simple complexity classes is important.</a:t>
            </a:r>
          </a:p>
          <a:p>
            <a:pPr lvl="1"/>
            <a:r>
              <a:rPr lang="en-US" dirty="0" smtClean="0"/>
              <a:t>Primes is in P – </a:t>
            </a:r>
            <a:r>
              <a:rPr lang="en-US" dirty="0" err="1" smtClean="0"/>
              <a:t>Agarwal</a:t>
            </a:r>
            <a:r>
              <a:rPr lang="en-US" dirty="0" smtClean="0"/>
              <a:t>, </a:t>
            </a:r>
            <a:r>
              <a:rPr lang="en-US" dirty="0" err="1" smtClean="0"/>
              <a:t>Kayal</a:t>
            </a:r>
            <a:r>
              <a:rPr lang="en-US" dirty="0" smtClean="0"/>
              <a:t>, </a:t>
            </a:r>
            <a:r>
              <a:rPr lang="en-US" dirty="0" err="1" smtClean="0"/>
              <a:t>Saxena</a:t>
            </a:r>
            <a:r>
              <a:rPr lang="en-US" dirty="0" smtClean="0"/>
              <a:t> 2001</a:t>
            </a:r>
          </a:p>
          <a:p>
            <a:pPr lvl="1"/>
            <a:r>
              <a:rPr lang="en-US" dirty="0" smtClean="0"/>
              <a:t>SL=L – </a:t>
            </a:r>
            <a:r>
              <a:rPr lang="en-US" dirty="0" err="1" smtClean="0"/>
              <a:t>Reingold</a:t>
            </a:r>
            <a:r>
              <a:rPr lang="en-US" dirty="0" smtClean="0"/>
              <a:t> 2005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previous work through sampling</a:t>
            </a:r>
          </a:p>
          <a:p>
            <a:pPr lvl="1"/>
            <a:r>
              <a:rPr lang="en-US" dirty="0" smtClean="0"/>
              <a:t>Need new techniques for counting</a:t>
            </a:r>
          </a:p>
          <a:p>
            <a:pPr lvl="1"/>
            <a:r>
              <a:rPr lang="en-US" dirty="0" smtClean="0"/>
              <a:t>Efficiency?</a:t>
            </a:r>
          </a:p>
          <a:p>
            <a:r>
              <a:rPr lang="en-US" dirty="0" smtClean="0"/>
              <a:t>Examples: </a:t>
            </a:r>
            <a:r>
              <a:rPr lang="en-US" dirty="0" err="1" smtClean="0"/>
              <a:t>Weitz</a:t>
            </a:r>
            <a:r>
              <a:rPr lang="en-US" dirty="0" smtClean="0"/>
              <a:t> 06, </a:t>
            </a:r>
            <a:r>
              <a:rPr lang="en-US" dirty="0" err="1" smtClean="0"/>
              <a:t>Bavati</a:t>
            </a:r>
            <a:r>
              <a:rPr lang="en-US" dirty="0" smtClean="0"/>
              <a:t> et al. 07, </a:t>
            </a:r>
          </a:p>
        </p:txBody>
      </p:sp>
      <p:sp>
        <p:nvSpPr>
          <p:cNvPr id="22" name="Cloud Callout 21"/>
          <p:cNvSpPr/>
          <p:nvPr/>
        </p:nvSpPr>
        <p:spPr>
          <a:xfrm>
            <a:off x="3200400" y="2661738"/>
            <a:ext cx="4876799" cy="1148262"/>
          </a:xfrm>
          <a:prstGeom prst="cloudCallout">
            <a:avLst>
              <a:gd name="adj1" fmla="val -24874"/>
              <a:gd name="adj2" fmla="val -6535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 smtClean="0"/>
              <a:t>Ultimate Goal:  </a:t>
            </a:r>
            <a:r>
              <a:rPr lang="en-US" sz="2800" dirty="0" err="1" smtClean="0"/>
              <a:t>Derandomize</a:t>
            </a:r>
            <a:r>
              <a:rPr lang="en-US" sz="2800" dirty="0" smtClean="0"/>
              <a:t> BPP  …</a:t>
            </a:r>
            <a:endParaRPr lang="en-US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2971800"/>
            <a:ext cx="7772400" cy="30480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Techniques of independent interest</a:t>
            </a:r>
          </a:p>
          <a:p>
            <a:pPr lvl="1"/>
            <a:r>
              <a:rPr lang="en-US" dirty="0" smtClean="0"/>
              <a:t>Similar results for multi-dimensional </a:t>
            </a:r>
            <a:r>
              <a:rPr lang="en-US" dirty="0" smtClean="0"/>
              <a:t>knapsack, contingency tables.</a:t>
            </a:r>
          </a:p>
          <a:p>
            <a:pPr lvl="1"/>
            <a:r>
              <a:rPr lang="en-US" dirty="0" smtClean="0"/>
              <a:t>Efficient algorithm for learning functions of </a:t>
            </a:r>
            <a:r>
              <a:rPr lang="en-US" dirty="0" err="1" smtClean="0"/>
              <a:t>halfspaces</a:t>
            </a:r>
            <a:r>
              <a:rPr lang="en-US" dirty="0" smtClean="0"/>
              <a:t> with small error.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00200" y="1714500"/>
            <a:ext cx="5943600" cy="14097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First deterministic approximate counting algorithm for Knapsack. </a:t>
            </a:r>
          </a:p>
          <a:p>
            <a:pPr algn="ctr"/>
            <a:r>
              <a:rPr lang="en-US" sz="2800" dirty="0" smtClean="0"/>
              <a:t>Near-linear time sampling.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ular Callout 10"/>
          <p:cNvSpPr/>
          <p:nvPr/>
        </p:nvSpPr>
        <p:spPr>
          <a:xfrm>
            <a:off x="304800" y="2667000"/>
            <a:ext cx="3352800" cy="914400"/>
          </a:xfrm>
          <a:prstGeom prst="wedgeRoundRectCallout">
            <a:avLst>
              <a:gd name="adj1" fmla="val -16402"/>
              <a:gd name="adj2" fmla="val -70771"/>
              <a:gd name="adj3" fmla="val 16667"/>
            </a:avLst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Weight                               could be exponential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 descr="knaps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743200"/>
            <a:ext cx="3483407" cy="301752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625600" y="2819400"/>
            <a:ext cx="1803400" cy="3175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762000" y="1524000"/>
            <a:ext cx="3403600" cy="3810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762000" y="2070100"/>
            <a:ext cx="5295900" cy="3683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62000" y="4350603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Applications</a:t>
            </a:r>
            <a:r>
              <a:rPr lang="en-US" sz="2400" dirty="0" smtClean="0"/>
              <a:t>: Optimization, </a:t>
            </a:r>
          </a:p>
          <a:p>
            <a:r>
              <a:rPr lang="en-US" sz="2400" dirty="0" smtClean="0"/>
              <a:t>Packing, Finance, Auctions</a:t>
            </a:r>
            <a:endParaRPr lang="en-US" sz="2400" dirty="0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6216650" y="3276601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"/>
          <p:cNvSpPr>
            <a:spLocks noChangeShapeType="1"/>
          </p:cNvSpPr>
          <p:nvPr/>
        </p:nvSpPr>
        <p:spPr bwMode="auto">
          <a:xfrm flipV="1">
            <a:off x="5791200" y="3200401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 rot="16200000" flipH="1">
            <a:off x="5181600" y="3657601"/>
            <a:ext cx="3200400" cy="914400"/>
          </a:xfrm>
          <a:prstGeom prst="parallelogram">
            <a:avLst>
              <a:gd name="adj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867400" y="502920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7467600" y="3200401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5867400" y="365760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7086600" y="3124201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V="1">
            <a:off x="5791200" y="4572001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7086600" y="4495801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7010400" y="3733801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5791200" y="3733801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0"/>
          <p:cNvSpPr>
            <a:spLocks noChangeArrowheads="1"/>
          </p:cNvSpPr>
          <p:nvPr/>
        </p:nvSpPr>
        <p:spPr bwMode="auto">
          <a:xfrm>
            <a:off x="5715000" y="3581401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1"/>
          <p:cNvSpPr>
            <a:spLocks noChangeArrowheads="1"/>
          </p:cNvSpPr>
          <p:nvPr/>
        </p:nvSpPr>
        <p:spPr bwMode="auto">
          <a:xfrm>
            <a:off x="5715000" y="4876801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6096000" y="4419601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6553200" y="502920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6934200" y="4876801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7086600" y="449580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>
            <a:off x="6553200" y="365760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315200" y="4419601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6934200" y="3581401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6934200" y="312420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6248400" y="312420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7315200" y="3048001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6096000" y="3048001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  <p:bldP spid="10" grpId="0" animBg="1"/>
      <p:bldP spid="13" grpId="0" animBg="1"/>
      <p:bldP spid="14" grpId="0" animBg="1"/>
      <p:bldP spid="15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800" y="1600200"/>
            <a:ext cx="7778496" cy="685800"/>
          </a:xfrm>
          <a:prstGeom prst="round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for Knapsack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25EC-A78A-9C45-AA87-399B57BC569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6764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Estimate</a:t>
            </a:r>
          </a:p>
          <a:p>
            <a:endParaRPr lang="en-US" dirty="0" smtClean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57196" y="1752600"/>
            <a:ext cx="5854700" cy="3683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878486"/>
              </p:ext>
            </p:extLst>
          </p:nvPr>
        </p:nvGraphicFramePr>
        <p:xfrm>
          <a:off x="533400" y="2895600"/>
          <a:ext cx="8229600" cy="2819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4343400"/>
              </a:tblGrid>
              <a:tr h="69758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Reference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Complexity</a:t>
                      </a:r>
                      <a:endParaRPr lang="en-US" sz="2600" dirty="0"/>
                    </a:p>
                  </a:txBody>
                  <a:tcPr/>
                </a:tc>
              </a:tr>
              <a:tr h="530454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Dynamic programming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</a:tr>
              <a:tr h="530454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Dyer</a:t>
                      </a:r>
                      <a:r>
                        <a:rPr lang="en-US" sz="2600" baseline="0" dirty="0" smtClean="0"/>
                        <a:t> et al. 1993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Randomized</a:t>
                      </a:r>
                      <a:endParaRPr lang="en-US" sz="2600" dirty="0"/>
                    </a:p>
                  </a:txBody>
                  <a:tcPr/>
                </a:tc>
              </a:tr>
              <a:tr h="530454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Morris and Sinclair</a:t>
                      </a:r>
                      <a:r>
                        <a:rPr lang="en-US" sz="2600" baseline="0" dirty="0" smtClean="0"/>
                        <a:t> 1999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Randomized </a:t>
                      </a:r>
                      <a:endParaRPr lang="en-US" sz="2600" dirty="0"/>
                    </a:p>
                  </a:txBody>
                  <a:tcPr/>
                </a:tc>
              </a:tr>
              <a:tr h="530454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Dyer 2003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Randomized</a:t>
                      </a:r>
                      <a:endParaRPr lang="en-US" sz="2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6134100" y="3721100"/>
            <a:ext cx="952500" cy="3175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502400" y="4203700"/>
            <a:ext cx="1803400" cy="3683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6515100" y="5257800"/>
            <a:ext cx="2095500" cy="3429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6496050" y="4740275"/>
            <a:ext cx="1422400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ln/>
      </a:spPr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10967</TotalTime>
  <Words>727</Words>
  <Application>Microsoft Office PowerPoint</Application>
  <PresentationFormat>On-screen Show (4:3)</PresentationFormat>
  <Paragraphs>207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Equity</vt:lpstr>
      <vt:lpstr>Counting Algorithms for Knapsack and Related Problems</vt:lpstr>
      <vt:lpstr>Can we Count?</vt:lpstr>
      <vt:lpstr>Can we Count?</vt:lpstr>
      <vt:lpstr>Approximate Counting for #P</vt:lpstr>
      <vt:lpstr>Approximate Counting for #P</vt:lpstr>
      <vt:lpstr>Deterministic Approximate Counting for #P? </vt:lpstr>
      <vt:lpstr>Our Work</vt:lpstr>
      <vt:lpstr>Knapsack</vt:lpstr>
      <vt:lpstr>Counting for Knapsack</vt:lpstr>
      <vt:lpstr>Counting for Knapsack</vt:lpstr>
      <vt:lpstr>Multi-Dimensional Knapsack</vt:lpstr>
      <vt:lpstr>Multi-Dimensional Knapsack</vt:lpstr>
      <vt:lpstr>Counting Contingency Tables</vt:lpstr>
      <vt:lpstr>Learning Results: Halfspaces</vt:lpstr>
      <vt:lpstr>Functions of Halfspaces</vt:lpstr>
      <vt:lpstr>Learning Functions of Halfspaces</vt:lpstr>
      <vt:lpstr>PowerPoint Presentation</vt:lpstr>
      <vt:lpstr>Read Once Branching Programs</vt:lpstr>
      <vt:lpstr>Counting for ROBPs</vt:lpstr>
      <vt:lpstr>Knapsack computable by ROBPs</vt:lpstr>
      <vt:lpstr>Knapsack and Monotone ROBPs</vt:lpstr>
      <vt:lpstr>Approximating with Small Width</vt:lpstr>
      <vt:lpstr>Approximating ROBP: Rounding</vt:lpstr>
      <vt:lpstr>Computing an Approximating ROBP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 Generators and Sensitivity Bounds for Threshold Functions</dc:title>
  <dc:creator>Office 2004 Test Drive User</dc:creator>
  <cp:lastModifiedBy>raghu</cp:lastModifiedBy>
  <cp:revision>481</cp:revision>
  <dcterms:created xsi:type="dcterms:W3CDTF">2010-09-06T23:51:55Z</dcterms:created>
  <dcterms:modified xsi:type="dcterms:W3CDTF">2012-04-27T22:04:02Z</dcterms:modified>
</cp:coreProperties>
</file>