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81" r:id="rId2"/>
    <p:sldId id="329" r:id="rId3"/>
    <p:sldId id="330" r:id="rId4"/>
    <p:sldId id="313" r:id="rId5"/>
    <p:sldId id="312" r:id="rId6"/>
    <p:sldId id="395" r:id="rId7"/>
    <p:sldId id="398" r:id="rId8"/>
    <p:sldId id="399" r:id="rId9"/>
    <p:sldId id="456" r:id="rId10"/>
    <p:sldId id="410" r:id="rId11"/>
    <p:sldId id="458" r:id="rId12"/>
    <p:sldId id="459" r:id="rId13"/>
    <p:sldId id="460" r:id="rId14"/>
    <p:sldId id="466" r:id="rId15"/>
    <p:sldId id="462" r:id="rId16"/>
    <p:sldId id="463" r:id="rId17"/>
    <p:sldId id="405" r:id="rId18"/>
    <p:sldId id="406" r:id="rId19"/>
    <p:sldId id="407" r:id="rId20"/>
    <p:sldId id="452" r:id="rId21"/>
    <p:sldId id="464" r:id="rId22"/>
    <p:sldId id="315" r:id="rId23"/>
    <p:sldId id="333" r:id="rId24"/>
    <p:sldId id="317" r:id="rId25"/>
    <p:sldId id="340" r:id="rId26"/>
    <p:sldId id="341" r:id="rId27"/>
    <p:sldId id="342" r:id="rId28"/>
    <p:sldId id="343" r:id="rId29"/>
    <p:sldId id="414" r:id="rId30"/>
    <p:sldId id="453" r:id="rId31"/>
    <p:sldId id="417" r:id="rId32"/>
    <p:sldId id="418" r:id="rId33"/>
    <p:sldId id="419" r:id="rId34"/>
    <p:sldId id="420" r:id="rId35"/>
    <p:sldId id="421" r:id="rId36"/>
    <p:sldId id="422" r:id="rId37"/>
    <p:sldId id="426" r:id="rId38"/>
    <p:sldId id="427" r:id="rId39"/>
    <p:sldId id="428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450" r:id="rId55"/>
    <p:sldId id="447" r:id="rId56"/>
    <p:sldId id="465" r:id="rId57"/>
    <p:sldId id="451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FF00"/>
    <a:srgbClr val="CC3399"/>
    <a:srgbClr val="CC6600"/>
    <a:srgbClr val="006600"/>
    <a:srgbClr val="FFFFCC"/>
    <a:srgbClr val="FF99FF"/>
    <a:srgbClr val="99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37" autoAdjust="0"/>
  </p:normalViewPr>
  <p:slideViewPr>
    <p:cSldViewPr snapToGrid="0" showGuides="1">
      <p:cViewPr>
        <p:scale>
          <a:sx n="60" d="100"/>
          <a:sy n="60" d="100"/>
        </p:scale>
        <p:origin x="-547" y="-144"/>
      </p:cViewPr>
      <p:guideLst>
        <p:guide orient="horz" pos="2607"/>
        <p:guide pos="1899"/>
      </p:guideLst>
    </p:cSldViewPr>
  </p:slideViewPr>
  <p:outlineViewPr>
    <p:cViewPr>
      <p:scale>
        <a:sx n="33" d="100"/>
        <a:sy n="33" d="100"/>
      </p:scale>
      <p:origin x="0" y="45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-254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88EB1A-550A-406B-ACDF-7202799D8B98}" type="datetime1">
              <a:rPr lang="en-US"/>
              <a:pPr>
                <a:defRPr/>
              </a:pPr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B28159-BB41-40E0-9333-141587B29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9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B28159-BB41-40E0-9333-141587B295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B28159-BB41-40E0-9333-141587B2954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7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1DC6597-F7DC-4874-AF31-5D96625DDF15}" type="slidenum">
              <a:rPr lang="en-US" sz="1200" smtClean="0"/>
              <a:pPr eaLnBrk="1" hangingPunct="1"/>
              <a:t>41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B28159-BB41-40E0-9333-141587B2954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2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12F3BFE-56B1-4F4E-92CF-807DEC85C199}" type="slidenum">
              <a:rPr lang="en-US" sz="1200" smtClean="0"/>
              <a:pPr eaLnBrk="1" hangingPunct="1"/>
              <a:t>52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B28159-BB41-40E0-9333-141587B295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line explanation of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B28159-BB41-40E0-9333-141587B295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8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B28159-BB41-40E0-9333-141587B295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8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B28159-BB41-40E0-9333-141587B295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7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B28159-BB41-40E0-9333-141587B295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4CBD06C-3F5B-4843-B300-EE1104F03BB7}" type="slidenum">
              <a:rPr lang="en-US" sz="1200" smtClean="0"/>
              <a:pPr eaLnBrk="1" hangingPunct="1"/>
              <a:t>24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B28159-BB41-40E0-9333-141587B2954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why log </a:t>
            </a:r>
            <a:r>
              <a:rPr lang="en-US" dirty="0" err="1" smtClean="0"/>
              <a:t>log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B28159-BB41-40E0-9333-141587B2954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Gill Sans MT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462A7-5DB0-4AA4-B763-8131D2A8C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932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37E6-B938-4AA8-B519-7F7AD49D4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7898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80CE-7A45-4958-A9DA-9BA40D310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60384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7639-A3AA-4CA2-B5EC-1AF966849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3681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Gill Sans MT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C1182-76D1-4D23-A962-F83210A2D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980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C9AFE-6EE3-400A-9959-D305975BF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4718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09766-F9D2-424D-9F6B-8A84CBE3A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39795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E990C-091A-4419-A326-3354CAE0B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3204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16617-4098-48A1-8A04-16AE9E5F7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2870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8C390-0CF4-4622-939F-9860A0E33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0489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3B429-F189-474A-B08C-CABA5AD71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38963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812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545841F1-404C-41BB-AD3B-7D4838286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pitchFamily="34" charset="0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Gill Sans MT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Gill Sans MT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12" Type="http://schemas.openxmlformats.org/officeDocument/2006/relationships/image" Target="../media/image21.png"/><Relationship Id="rId2" Type="http://schemas.openxmlformats.org/officeDocument/2006/relationships/image" Target="../media/image56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4.png"/><Relationship Id="rId4" Type="http://schemas.openxmlformats.org/officeDocument/2006/relationships/image" Target="../media/image56.pdf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6.pdf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4.png"/><Relationship Id="rId10" Type="http://schemas.openxmlformats.org/officeDocument/2006/relationships/image" Target="../media/image45.png"/><Relationship Id="rId4" Type="http://schemas.openxmlformats.org/officeDocument/2006/relationships/image" Target="../media/image56.pdf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240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350.png"/><Relationship Id="rId4" Type="http://schemas.openxmlformats.org/officeDocument/2006/relationships/image" Target="../media/image52.png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63.png"/><Relationship Id="rId4" Type="http://schemas.openxmlformats.org/officeDocument/2006/relationships/image" Target="../media/image4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jpe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89.png"/><Relationship Id="rId7" Type="http://schemas.openxmlformats.org/officeDocument/2006/relationships/image" Target="../media/image10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1.png"/><Relationship Id="rId4" Type="http://schemas.openxmlformats.org/officeDocument/2006/relationships/image" Target="../media/image98.png"/><Relationship Id="rId9" Type="http://schemas.openxmlformats.org/officeDocument/2006/relationships/image" Target="../media/image10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103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88.png"/><Relationship Id="rId10" Type="http://schemas.openxmlformats.org/officeDocument/2006/relationships/image" Target="../media/image102.png"/><Relationship Id="rId4" Type="http://schemas.openxmlformats.org/officeDocument/2006/relationships/image" Target="../media/image89.png"/><Relationship Id="rId9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df"/><Relationship Id="rId5" Type="http://schemas.openxmlformats.org/officeDocument/2006/relationships/image" Target="../media/image14.png"/><Relationship Id="rId4" Type="http://schemas.openxmlformats.org/officeDocument/2006/relationships/image" Target="../media/image56.pdf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df"/><Relationship Id="rId5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 smtClean="0">
              <a:latin typeface="Gill Sans MT" charset="0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84138" y="2867552"/>
            <a:ext cx="8988425" cy="669131"/>
          </a:xfrm>
          <a:prstGeom prst="rect">
            <a:avLst/>
          </a:prstGeom>
          <a:solidFill>
            <a:srgbClr val="CCFFCC">
              <a:alpha val="7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000" dirty="0" smtClean="0">
                <a:latin typeface="Gill Sans" charset="0"/>
              </a:rPr>
              <a:t>Recent Progress in </a:t>
            </a:r>
            <a:r>
              <a:rPr lang="en-US" sz="4000" dirty="0" err="1" smtClean="0">
                <a:latin typeface="Gill Sans" charset="0"/>
              </a:rPr>
              <a:t>Derandomization</a:t>
            </a:r>
            <a:endParaRPr lang="en-US" sz="4000" dirty="0">
              <a:latin typeface="Gill Sans" charset="0"/>
            </a:endParaRP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2590800" y="4495800"/>
            <a:ext cx="4051300" cy="1231900"/>
          </a:xfrm>
          <a:prstGeom prst="rect">
            <a:avLst/>
          </a:prstGeom>
          <a:solidFill>
            <a:srgbClr val="CCFFCC">
              <a:alpha val="7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4800">
              <a:latin typeface="Gill Sans" charset="0"/>
            </a:endParaRPr>
          </a:p>
        </p:txBody>
      </p:sp>
      <p:sp>
        <p:nvSpPr>
          <p:cNvPr id="2054" name="Subtitle 2"/>
          <p:cNvSpPr>
            <a:spLocks noGrp="1"/>
          </p:cNvSpPr>
          <p:nvPr>
            <p:ph type="subTitle" idx="1"/>
          </p:nvPr>
        </p:nvSpPr>
        <p:spPr>
          <a:xfrm>
            <a:off x="1533525" y="4586288"/>
            <a:ext cx="6189663" cy="1693862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Gill Sans MT" charset="0"/>
              </a:rPr>
              <a:t>Raghu </a:t>
            </a:r>
            <a:r>
              <a:rPr lang="en-US" sz="2800" dirty="0" err="1" smtClean="0">
                <a:solidFill>
                  <a:schemeClr val="tx1"/>
                </a:solidFill>
                <a:latin typeface="Gill Sans MT" charset="0"/>
              </a:rPr>
              <a:t>Meka</a:t>
            </a:r>
            <a:endParaRPr lang="en-US" sz="2800" dirty="0" smtClean="0">
              <a:solidFill>
                <a:schemeClr val="tx1"/>
              </a:solidFill>
              <a:latin typeface="Gill Sans MT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Gill Sans MT" charset="0"/>
              </a:rPr>
              <a:t>Oberwolfach</a:t>
            </a:r>
            <a:r>
              <a:rPr lang="en-US" sz="2800" dirty="0" smtClean="0">
                <a:solidFill>
                  <a:schemeClr val="tx1"/>
                </a:solidFill>
                <a:latin typeface="Gill Sans MT" charset="0"/>
              </a:rPr>
              <a:t>, Nov 2012</a:t>
            </a:r>
            <a:endParaRPr lang="en-US" sz="2400" dirty="0" smtClean="0">
              <a:solidFill>
                <a:schemeClr val="tx1"/>
              </a:solidFill>
              <a:latin typeface="Gill Sans MT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PRGs for Garbled ROBPs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3997"/>
            <a:ext cx="7772400" cy="4114800"/>
          </a:xfrm>
        </p:spPr>
        <p:txBody>
          <a:bodyPr/>
          <a:lstStyle/>
          <a:p>
            <a:r>
              <a:rPr lang="en-US" dirty="0" smtClean="0"/>
              <a:t>Earlier model assumes order of bits known</a:t>
            </a:r>
          </a:p>
          <a:p>
            <a:r>
              <a:rPr lang="en-US" dirty="0" smtClean="0"/>
              <a:t>What if not? Nisan, INW break!</a:t>
            </a:r>
          </a:p>
          <a:p>
            <a:r>
              <a:rPr lang="en-US" dirty="0" smtClean="0"/>
              <a:t>BPW11: PRG with seed .8n.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73970" y="3558994"/>
            <a:ext cx="5198088" cy="2919109"/>
            <a:chOff x="4058414" y="1963119"/>
            <a:chExt cx="4704586" cy="3447081"/>
          </a:xfrm>
        </p:grpSpPr>
        <p:sp>
          <p:nvSpPr>
            <p:cNvPr id="5" name="TextBox 4"/>
            <p:cNvSpPr txBox="1"/>
            <p:nvPr/>
          </p:nvSpPr>
          <p:spPr>
            <a:xfrm>
              <a:off x="6134139" y="4533019"/>
              <a:ext cx="1246403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n layers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058414" y="1963119"/>
              <a:ext cx="705687" cy="344708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</a:rPr>
                <a:t>W</a:t>
              </a:r>
              <a:endParaRPr lang="en-US" dirty="0">
                <a:solidFill>
                  <a:schemeClr val="tx1"/>
                </a:solidFill>
                <a:latin typeface="Gill San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363761" y="2406110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63761" y="2841385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63761" y="4917548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4389491" y="3133628"/>
              <a:ext cx="38100" cy="279400"/>
            </a:xfrm>
            <a:prstGeom prst="rect">
              <a:avLst/>
            </a:prstGeom>
          </p:spPr>
        </p:pic>
        <p:pic>
          <p:nvPicPr>
            <p:cNvPr id="11" name="Picture 10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4375686" y="4064723"/>
              <a:ext cx="38100" cy="27940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5618912" y="1963119"/>
              <a:ext cx="705687" cy="344708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24259" y="2406110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24259" y="2841385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24259" y="4917548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5949989" y="3133628"/>
              <a:ext cx="38100" cy="279400"/>
            </a:xfrm>
            <a:prstGeom prst="rect">
              <a:avLst/>
            </a:prstGeom>
          </p:spPr>
        </p:pic>
        <p:pic>
          <p:nvPicPr>
            <p:cNvPr id="17" name="Picture 16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5936184" y="4064723"/>
              <a:ext cx="38100" cy="279400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7140533" y="1963119"/>
              <a:ext cx="705687" cy="344708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445880" y="2406110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445880" y="2841385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445880" y="4917548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7471610" y="3133628"/>
              <a:ext cx="38100" cy="279400"/>
            </a:xfrm>
            <a:prstGeom prst="rect">
              <a:avLst/>
            </a:prstGeom>
          </p:spPr>
        </p:pic>
        <p:pic>
          <p:nvPicPr>
            <p:cNvPr id="23" name="Picture 22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7457805" y="4064723"/>
              <a:ext cx="38100" cy="279400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4469006" y="2475140"/>
              <a:ext cx="1469058" cy="158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455201" y="2507867"/>
              <a:ext cx="1469058" cy="91074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400526" y="2378497"/>
              <a:ext cx="539483" cy="526715"/>
            </a:xfrm>
            <a:prstGeom prst="arc">
              <a:avLst>
                <a:gd name="adj1" fmla="val 17418844"/>
                <a:gd name="adj2" fmla="val 3871257"/>
              </a:avLst>
            </a:prstGeom>
            <a:ln>
              <a:solidFill>
                <a:schemeClr val="bg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153948" y="2966654"/>
              <a:ext cx="609052" cy="137747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414340" y="336730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432450" y="3945671"/>
              <a:ext cx="91440" cy="91440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" descr="\z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621" y="2535300"/>
              <a:ext cx="885138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825630" y="4461625"/>
                <a:ext cx="6607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30" y="4461625"/>
                <a:ext cx="660757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3014663" y="3403021"/>
            <a:ext cx="4053747" cy="546417"/>
            <a:chOff x="3014663" y="3415053"/>
            <a:chExt cx="4053747" cy="546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14663" y="3415053"/>
                  <a:ext cx="6301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63" y="3415053"/>
                  <a:ext cx="630173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596856" y="3438250"/>
                  <a:ext cx="63844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856" y="3438250"/>
                  <a:ext cx="638445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407845" y="3438250"/>
                  <a:ext cx="6605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845" y="3438250"/>
                  <a:ext cx="660565" cy="5232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3018543" y="3399005"/>
            <a:ext cx="4042687" cy="546417"/>
            <a:chOff x="3010527" y="3415053"/>
            <a:chExt cx="4042687" cy="546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10527" y="3415053"/>
                  <a:ext cx="63844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527" y="3415053"/>
                  <a:ext cx="638445" cy="52322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596856" y="3438250"/>
                  <a:ext cx="63844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856" y="3438250"/>
                  <a:ext cx="638445" cy="52322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423041" y="3438250"/>
                  <a:ext cx="6301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041" y="3438250"/>
                  <a:ext cx="630173" cy="52322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6"/>
          <p:cNvGrpSpPr>
            <a:grpSpLocks/>
          </p:cNvGrpSpPr>
          <p:nvPr/>
        </p:nvGrpSpPr>
        <p:grpSpPr bwMode="auto">
          <a:xfrm>
            <a:off x="769904" y="1929058"/>
            <a:ext cx="7599362" cy="1100658"/>
            <a:chOff x="257841" y="1771651"/>
            <a:chExt cx="7598778" cy="1100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257841" y="1795093"/>
                  <a:ext cx="7598778" cy="1077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000" dirty="0" smtClean="0">
                      <a:solidFill>
                        <a:schemeClr val="bg1"/>
                      </a:solidFill>
                      <a:latin typeface="Gill Sans" charset="0"/>
                    </a:rPr>
                    <a:t>IMZ12: PRG for garbled ROBPs with seed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</m:acc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𝑛𝑊</m:t>
                          </m:r>
                        </m:e>
                      </m:ra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3000" dirty="0" smtClean="0">
                      <a:solidFill>
                        <a:schemeClr val="bg1"/>
                      </a:solidFill>
                      <a:latin typeface="Gill Sans" charset="0"/>
                    </a:rPr>
                    <a:t>.</a:t>
                  </a:r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</a:t>
                  </a:r>
                  <a:endParaRPr lang="en-US" sz="34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48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841" y="1795093"/>
                  <a:ext cx="7598778" cy="10773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0" t="-7345" r="-1283" b="-1525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450450" y="1771651"/>
              <a:ext cx="7237726" cy="110080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05229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21873" y="4599063"/>
            <a:ext cx="6749715" cy="1717515"/>
            <a:chOff x="409073" y="4599063"/>
            <a:chExt cx="6749715" cy="1717515"/>
          </a:xfrm>
        </p:grpSpPr>
        <p:sp>
          <p:nvSpPr>
            <p:cNvPr id="4" name="Rounded Rectangular Callout 3"/>
            <p:cNvSpPr>
              <a:spLocks noChangeArrowheads="1"/>
            </p:cNvSpPr>
            <p:nvPr/>
          </p:nvSpPr>
          <p:spPr bwMode="auto">
            <a:xfrm>
              <a:off x="409073" y="4599063"/>
              <a:ext cx="6749715" cy="1717515"/>
            </a:xfrm>
            <a:prstGeom prst="wedgeRoundRectCallout">
              <a:avLst>
                <a:gd name="adj1" fmla="val -14397"/>
                <a:gd name="adj2" fmla="val -64905"/>
                <a:gd name="adj3" fmla="val 16667"/>
              </a:avLst>
            </a:prstGeom>
            <a:solidFill>
              <a:srgbClr val="CCFFCC"/>
            </a:solidFill>
            <a:ln w="9525">
              <a:solidFill>
                <a:srgbClr val="CCFFCC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 dirty="0" smtClean="0">
                <a:latin typeface="Gill Sans" charset="0"/>
                <a:cs typeface="ＭＳ Ｐゴシック" charset="-128"/>
              </a:endParaRPr>
            </a:p>
            <a:p>
              <a:pPr>
                <a:defRPr/>
              </a:pPr>
              <a:endParaRPr lang="en-US" dirty="0">
                <a:latin typeface="Gill Sans" charset="0"/>
                <a:cs typeface="ＭＳ Ｐゴシック" charset="-128"/>
              </a:endParaRPr>
            </a:p>
            <a:p>
              <a:pPr>
                <a:defRPr/>
              </a:pPr>
              <a:endParaRPr lang="en-US" dirty="0" smtClean="0">
                <a:latin typeface="Gill Sans" charset="0"/>
                <a:cs typeface="ＭＳ Ｐゴシック" charset="-128"/>
              </a:endParaRPr>
            </a:p>
            <a:p>
              <a:pPr>
                <a:defRPr/>
              </a:pPr>
              <a:r>
                <a:rPr lang="en-US" dirty="0" smtClean="0">
                  <a:latin typeface="Gill Sans" charset="0"/>
                  <a:cs typeface="ＭＳ Ｐゴシック" charset="-128"/>
                </a:rPr>
                <a:t>(if X has high min-entropy)</a:t>
              </a:r>
              <a:endParaRPr lang="en-US" dirty="0">
                <a:latin typeface="Gill Sans" charset="0"/>
                <a:cs typeface="ＭＳ Ｐゴシック" charset="-128"/>
              </a:endParaRPr>
            </a:p>
          </p:txBody>
        </p:sp>
        <p:pic>
          <p:nvPicPr>
            <p:cNvPr id="1026" name="Picture 2" descr="\text{Extractor}:\zo^n \times \zo^d \rgta \zo^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2" y="4698522"/>
              <a:ext cx="6635750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xt(X,U_d) \approx U_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008" y="5333794"/>
              <a:ext cx="3309215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Old New PRG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Nisan-Zuckerman96 PRG</a:t>
                </a:r>
              </a:p>
              <a:p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Output: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𝐸𝑥𝑡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∘</m:t>
                    </m:r>
                    <m:r>
                      <a:rPr lang="en-US" i="1">
                        <a:latin typeface="Cambria Math"/>
                      </a:rPr>
                      <m:t>𝐸𝑥𝑡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∘⋯∘</m:t>
                    </m:r>
                    <m:r>
                      <a:rPr lang="en-US" i="1">
                        <a:latin typeface="Cambria Math"/>
                      </a:rPr>
                      <m:t>𝐸𝑥𝑡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882"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1791731" y="4520386"/>
            <a:ext cx="5589167" cy="833791"/>
          </a:xfrm>
          <a:prstGeom prst="wedgeRoundRectCallout">
            <a:avLst>
              <a:gd name="adj1" fmla="val -38251"/>
              <a:gd name="adj2" fmla="val -68040"/>
              <a:gd name="adj3" fmla="val 16667"/>
            </a:avLst>
          </a:prstGeom>
          <a:solidFill>
            <a:srgbClr val="CCFFCC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 smtClean="0">
                <a:latin typeface="Gill Sans" charset="0"/>
                <a:cs typeface="ＭＳ Ｐゴシック" charset="-128"/>
              </a:rPr>
              <a:t>Recycling x’s randomness.</a:t>
            </a:r>
            <a:endParaRPr lang="en-US" dirty="0">
              <a:latin typeface="Gill Sans" charset="0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655095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>
            <a:off x="1663004" y="1703463"/>
            <a:ext cx="5794857" cy="658737"/>
          </a:xfrm>
          <a:prstGeom prst="wedgeRoundRectCallout">
            <a:avLst>
              <a:gd name="adj1" fmla="val -43336"/>
              <a:gd name="adj2" fmla="val 92288"/>
              <a:gd name="adj3" fmla="val 16667"/>
            </a:avLst>
          </a:prstGeom>
          <a:solidFill>
            <a:srgbClr val="CCFFCC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 smtClean="0">
                <a:latin typeface="Gill Sans" charset="0"/>
                <a:cs typeface="ＭＳ Ｐゴシック" charset="-128"/>
              </a:rPr>
              <a:t>No problems here</a:t>
            </a:r>
            <a:endParaRPr lang="en-US" dirty="0">
              <a:latin typeface="Gill Sans" charset="0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ular Callout 61"/>
              <p:cNvSpPr>
                <a:spLocks noChangeArrowheads="1"/>
              </p:cNvSpPr>
              <p:nvPr/>
            </p:nvSpPr>
            <p:spPr bwMode="auto">
              <a:xfrm>
                <a:off x="1663004" y="1716163"/>
                <a:ext cx="5794857" cy="658737"/>
              </a:xfrm>
              <a:prstGeom prst="wedgeRoundRectCallout">
                <a:avLst>
                  <a:gd name="adj1" fmla="val -13969"/>
                  <a:gd name="adj2" fmla="val 71081"/>
                  <a:gd name="adj3" fmla="val 16667"/>
                </a:avLst>
              </a:prstGeom>
              <a:solidFill>
                <a:srgbClr val="CCFFCC"/>
              </a:solidFill>
              <a:ln w="9525">
                <a:solidFill>
                  <a:srgbClr val="CCFFCC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dirty="0" smtClean="0">
                    <a:latin typeface="Gill Sans" charset="0"/>
                    <a:cs typeface="ＭＳ Ｐゴシック" charset="-128"/>
                  </a:rPr>
                  <a:t>Only lose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ＭＳ Ｐゴシック" charset="-128"/>
                      </a:rPr>
                      <m:t>𝑂</m:t>
                    </m:r>
                    <m:r>
                      <a:rPr lang="en-US" b="0" i="1" smtClean="0">
                        <a:latin typeface="Cambria Math"/>
                        <a:cs typeface="ＭＳ Ｐゴシック" charset="-128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cs typeface="ＭＳ Ｐゴシック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ＭＳ Ｐゴシック" charset="-128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cs typeface="ＭＳ Ｐゴシック" charset="-128"/>
                          </a:rPr>
                          <m:t>𝑊</m:t>
                        </m:r>
                        <m:r>
                          <a:rPr lang="en-US" b="0" i="1" smtClean="0">
                            <a:latin typeface="Cambria Math"/>
                            <a:cs typeface="ＭＳ Ｐゴシック" charset="-128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latin typeface="Gill Sans" charset="0"/>
                    <a:cs typeface="ＭＳ Ｐゴシック" charset="-128"/>
                  </a:rPr>
                  <a:t> bits. Ext works!</a:t>
                </a:r>
                <a:endParaRPr lang="en-US" dirty="0">
                  <a:latin typeface="Gill Sans" charset="0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62" name="Rounded Rectangular Callout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3004" y="1716163"/>
                <a:ext cx="5794857" cy="658737"/>
              </a:xfrm>
              <a:prstGeom prst="wedgeRoundRectCallout">
                <a:avLst>
                  <a:gd name="adj1" fmla="val -13969"/>
                  <a:gd name="adj2" fmla="val 71081"/>
                  <a:gd name="adj3" fmla="val 16667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rgbClr val="CCFFCC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ounded Rectangular Callout 62"/>
              <p:cNvSpPr>
                <a:spLocks noChangeArrowheads="1"/>
              </p:cNvSpPr>
              <p:nvPr/>
            </p:nvSpPr>
            <p:spPr bwMode="auto">
              <a:xfrm>
                <a:off x="1675704" y="1716163"/>
                <a:ext cx="5794857" cy="658737"/>
              </a:xfrm>
              <a:prstGeom prst="wedgeRoundRectCallout">
                <a:avLst>
                  <a:gd name="adj1" fmla="val -13969"/>
                  <a:gd name="adj2" fmla="val 71081"/>
                  <a:gd name="adj3" fmla="val 16667"/>
                </a:avLst>
              </a:prstGeom>
              <a:solidFill>
                <a:srgbClr val="CCFFCC"/>
              </a:solidFill>
              <a:ln w="9525">
                <a:solidFill>
                  <a:srgbClr val="CCFFCC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dirty="0" smtClean="0">
                    <a:latin typeface="Gill Sans" charset="0"/>
                    <a:cs typeface="ＭＳ Ｐゴシック" charset="-128"/>
                  </a:rPr>
                  <a:t>Only lose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ＭＳ Ｐゴシック" charset="-128"/>
                      </a:rPr>
                      <m:t>𝑂</m:t>
                    </m:r>
                    <m:r>
                      <a:rPr lang="en-US" b="0" i="1" smtClean="0">
                        <a:latin typeface="Cambria Math"/>
                        <a:cs typeface="ＭＳ Ｐゴシック" charset="-128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cs typeface="ＭＳ Ｐゴシック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ＭＳ Ｐゴシック" charset="-128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cs typeface="ＭＳ Ｐゴシック" charset="-128"/>
                          </a:rPr>
                          <m:t>𝑊</m:t>
                        </m:r>
                        <m:r>
                          <a:rPr lang="en-US" b="0" i="1" smtClean="0">
                            <a:latin typeface="Cambria Math"/>
                            <a:cs typeface="ＭＳ Ｐゴシック" charset="-128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latin typeface="Gill Sans" charset="0"/>
                    <a:cs typeface="ＭＳ Ｐゴシック" charset="-128"/>
                  </a:rPr>
                  <a:t> bits. Repeat.</a:t>
                </a:r>
                <a:endParaRPr lang="en-US" dirty="0">
                  <a:latin typeface="Gill Sans" charset="0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63" name="Rounded Rectangular Callout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5704" y="1716163"/>
                <a:ext cx="5794857" cy="658737"/>
              </a:xfrm>
              <a:prstGeom prst="wedgeRoundRectCallout">
                <a:avLst>
                  <a:gd name="adj1" fmla="val -13969"/>
                  <a:gd name="adj2" fmla="val 71081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rgbClr val="CCFFCC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Nisan-Zuckerman PRG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70670" y="3053650"/>
            <a:ext cx="779712" cy="29191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</a:rPr>
              <a:t>W</a:t>
            </a:r>
            <a:endParaRPr lang="en-US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08047" y="3428790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08047" y="3797396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08047" y="5555564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536476" y="4044878"/>
            <a:ext cx="42097" cy="23660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521223" y="4833362"/>
            <a:ext cx="42097" cy="236606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365453" y="3053650"/>
            <a:ext cx="779712" cy="29191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02831" y="3428790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02831" y="3797396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2831" y="5555564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731260" y="4044878"/>
            <a:ext cx="42097" cy="236606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716006" y="4833362"/>
            <a:ext cx="42097" cy="236606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5947745" y="3053650"/>
            <a:ext cx="779712" cy="29191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123" y="3428790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85123" y="3797396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285123" y="5555564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313552" y="4044878"/>
            <a:ext cx="42097" cy="236606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298299" y="4833362"/>
            <a:ext cx="42097" cy="236606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7067466" y="3903479"/>
            <a:ext cx="672940" cy="116649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55172" y="4242766"/>
            <a:ext cx="101032" cy="774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375182" y="4732545"/>
            <a:ext cx="101032" cy="77435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E(x,y_1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3" y="2590071"/>
            <a:ext cx="144932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(x,y_2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39" y="2584418"/>
            <a:ext cx="144932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cdot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30" y="2558684"/>
            <a:ext cx="11906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3540573" y="3037602"/>
            <a:ext cx="779712" cy="29191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77951" y="3412742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77951" y="3781348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877951" y="5539516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906380" y="4028830"/>
            <a:ext cx="42097" cy="236606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891126" y="4817314"/>
            <a:ext cx="42097" cy="236606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2731260" y="3722779"/>
            <a:ext cx="1174187" cy="597422"/>
            <a:chOff x="2551969" y="3910751"/>
            <a:chExt cx="1174187" cy="597422"/>
          </a:xfrm>
        </p:grpSpPr>
        <p:cxnSp>
          <p:nvCxnSpPr>
            <p:cNvPr id="50" name="Straight Arrow Connector 49"/>
            <p:cNvCxnSpPr>
              <a:stCxn id="14" idx="6"/>
              <a:endCxn id="46" idx="2"/>
            </p:cNvCxnSpPr>
            <p:nvPr/>
          </p:nvCxnSpPr>
          <p:spPr>
            <a:xfrm flipV="1">
              <a:off x="2637272" y="4008038"/>
              <a:ext cx="1074088" cy="1604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637272" y="4051463"/>
              <a:ext cx="1088884" cy="45671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 51"/>
            <p:cNvSpPr/>
            <p:nvPr/>
          </p:nvSpPr>
          <p:spPr>
            <a:xfrm>
              <a:off x="2551969" y="3910751"/>
              <a:ext cx="596074" cy="446041"/>
            </a:xfrm>
            <a:prstGeom prst="arc">
              <a:avLst>
                <a:gd name="adj1" fmla="val 17418844"/>
                <a:gd name="adj2" fmla="val 3871257"/>
              </a:avLst>
            </a:prstGeom>
            <a:ln>
              <a:solidFill>
                <a:schemeClr val="bg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8" name="Picture 10" descr="U_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187" y="2631074"/>
            <a:ext cx="58609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0" descr="U_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023" y="2635791"/>
            <a:ext cx="58609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0" descr="U_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39" y="2655745"/>
            <a:ext cx="58609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/>
          <p:cNvGrpSpPr/>
          <p:nvPr/>
        </p:nvGrpSpPr>
        <p:grpSpPr>
          <a:xfrm>
            <a:off x="993852" y="2631074"/>
            <a:ext cx="2369007" cy="3354385"/>
            <a:chOff x="2276552" y="3215274"/>
            <a:chExt cx="2369007" cy="3354385"/>
          </a:xfrm>
        </p:grpSpPr>
        <p:sp>
          <p:nvSpPr>
            <p:cNvPr id="65" name="Rectangle 64"/>
            <p:cNvSpPr/>
            <p:nvPr/>
          </p:nvSpPr>
          <p:spPr bwMode="auto">
            <a:xfrm>
              <a:off x="2276552" y="3215274"/>
              <a:ext cx="1185447" cy="3354385"/>
            </a:xfrm>
            <a:prstGeom prst="rect">
              <a:avLst/>
            </a:prstGeom>
            <a:solidFill>
              <a:srgbClr val="FF66CC">
                <a:alpha val="4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3460112" y="3215274"/>
              <a:ext cx="1185447" cy="3354385"/>
            </a:xfrm>
            <a:prstGeom prst="rect">
              <a:avLst/>
            </a:prstGeom>
            <a:solidFill>
              <a:srgbClr val="FF66CC">
                <a:alpha val="4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01116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2" grpId="0" animBg="1"/>
      <p:bldP spid="62" grpId="1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ROBPs?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70670" y="3383850"/>
            <a:ext cx="779712" cy="29191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</a:rPr>
              <a:t>W</a:t>
            </a:r>
            <a:endParaRPr lang="en-US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08047" y="3758990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8047" y="4127596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08047" y="5885764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36476" y="4375078"/>
            <a:ext cx="42097" cy="23660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21223" y="5163562"/>
            <a:ext cx="42097" cy="23660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5453" y="3383850"/>
            <a:ext cx="779712" cy="29191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02831" y="3758990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02831" y="4127596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02831" y="5885764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731260" y="4375078"/>
            <a:ext cx="42097" cy="236606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716006" y="5163562"/>
            <a:ext cx="42097" cy="23660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947745" y="3371150"/>
            <a:ext cx="779712" cy="29191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85123" y="3746290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85123" y="4114896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5123" y="5873064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313552" y="4362378"/>
            <a:ext cx="42097" cy="236606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298299" y="5150862"/>
            <a:ext cx="42097" cy="236606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7067466" y="4233679"/>
            <a:ext cx="672940" cy="116649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55172" y="4572966"/>
            <a:ext cx="101032" cy="774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75182" y="5062745"/>
            <a:ext cx="101032" cy="77435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8" descr="\cdo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77" y="3040014"/>
            <a:ext cx="68580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/>
          <p:cNvSpPr/>
          <p:nvPr/>
        </p:nvSpPr>
        <p:spPr>
          <a:xfrm>
            <a:off x="3540573" y="3367802"/>
            <a:ext cx="779712" cy="29191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77951" y="3742942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77951" y="4111548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77951" y="5869716"/>
            <a:ext cx="101032" cy="77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906380" y="4359030"/>
            <a:ext cx="42097" cy="236606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91126" y="5147514"/>
            <a:ext cx="42097" cy="236606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2731260" y="4052979"/>
            <a:ext cx="1186116" cy="616714"/>
            <a:chOff x="2551969" y="3910751"/>
            <a:chExt cx="1186116" cy="616714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624572" y="4008038"/>
              <a:ext cx="1074088" cy="1604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609776" y="4051463"/>
              <a:ext cx="1128309" cy="47600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rc 36"/>
            <p:cNvSpPr/>
            <p:nvPr/>
          </p:nvSpPr>
          <p:spPr>
            <a:xfrm>
              <a:off x="2551969" y="3910751"/>
              <a:ext cx="596074" cy="446041"/>
            </a:xfrm>
            <a:prstGeom prst="arc">
              <a:avLst>
                <a:gd name="adj1" fmla="val 17418844"/>
                <a:gd name="adj2" fmla="val 3871257"/>
              </a:avLst>
            </a:prstGeom>
            <a:ln>
              <a:solidFill>
                <a:schemeClr val="bg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E(x,y_1)_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502" y="2961274"/>
            <a:ext cx="125089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(x,y_T)_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3" y="2948574"/>
            <a:ext cx="130942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25613"/>
                <a:ext cx="8039100" cy="4114800"/>
              </a:xfrm>
            </p:spPr>
            <p:txBody>
              <a:bodyPr/>
              <a:lstStyle/>
              <a:p>
                <a:r>
                  <a:rPr lang="en-US" sz="2800" dirty="0" smtClean="0"/>
                  <a:t>Condition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800" dirty="0" smtClean="0"/>
                  <a:t>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ive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|</m:t>
                    </m:r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800" dirty="0" smtClean="0"/>
                  <a:t> transitions. </a:t>
                </a:r>
              </a:p>
              <a:p>
                <a:r>
                  <a:rPr lang="en-US" sz="2800" dirty="0" smtClean="0"/>
                  <a:t>Entropy loss: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O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(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))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sz="2800" dirty="0" smtClean="0"/>
                  <a:t>Repeat.</a:t>
                </a:r>
                <a:endParaRPr lang="en-US" sz="28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25613"/>
                <a:ext cx="8039100" cy="4114800"/>
              </a:xfrm>
              <a:blipFill rotWithShape="1">
                <a:blip r:embed="rId8"/>
                <a:stretch>
                  <a:fillRect l="-1442" t="-148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 descr="E(x,y_1)_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50" y="2942224"/>
            <a:ext cx="125089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2276552" y="2948574"/>
            <a:ext cx="4718130" cy="3367085"/>
            <a:chOff x="2276552" y="3202574"/>
            <a:chExt cx="4718130" cy="3367085"/>
          </a:xfrm>
        </p:grpSpPr>
        <p:sp>
          <p:nvSpPr>
            <p:cNvPr id="39" name="Rectangle 38"/>
            <p:cNvSpPr/>
            <p:nvPr/>
          </p:nvSpPr>
          <p:spPr bwMode="auto">
            <a:xfrm>
              <a:off x="2276552" y="3215274"/>
              <a:ext cx="1185447" cy="3354385"/>
            </a:xfrm>
            <a:prstGeom prst="rect">
              <a:avLst/>
            </a:prstGeom>
            <a:solidFill>
              <a:srgbClr val="FF66CC">
                <a:alpha val="4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809235" y="3202574"/>
              <a:ext cx="1185447" cy="3354385"/>
            </a:xfrm>
            <a:prstGeom prst="rect">
              <a:avLst/>
            </a:prstGeom>
            <a:solidFill>
              <a:srgbClr val="FF66CC">
                <a:alpha val="4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46826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ROBPs?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25613"/>
                <a:ext cx="8039100" cy="4114800"/>
              </a:xfrm>
            </p:spPr>
            <p:txBody>
              <a:bodyPr/>
              <a:lstStyle/>
              <a:p>
                <a:r>
                  <a:rPr lang="en-US" sz="2800" dirty="0" smtClean="0"/>
                  <a:t>Balance: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𝑇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/>
                  <a:t> bits used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~ 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𝑇</m:t>
                    </m:r>
                    <m:r>
                      <a:rPr lang="en-US" sz="2800" i="1">
                        <a:latin typeface="Cambria Math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25613"/>
                <a:ext cx="8039100" cy="4114800"/>
              </a:xfrm>
              <a:blipFill rotWithShape="1">
                <a:blip r:embed="rId3"/>
                <a:stretch>
                  <a:fillRect l="-1442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23903" y="2942224"/>
            <a:ext cx="7016503" cy="3373435"/>
            <a:chOff x="723903" y="3196224"/>
            <a:chExt cx="7016503" cy="3373435"/>
          </a:xfrm>
        </p:grpSpPr>
        <p:sp>
          <p:nvSpPr>
            <p:cNvPr id="4" name="Oval 3"/>
            <p:cNvSpPr/>
            <p:nvPr/>
          </p:nvSpPr>
          <p:spPr>
            <a:xfrm>
              <a:off x="1170670" y="3637850"/>
              <a:ext cx="779712" cy="29191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</a:rPr>
                <a:t>W</a:t>
              </a:r>
              <a:endParaRPr lang="en-US" dirty="0">
                <a:solidFill>
                  <a:schemeClr val="tx1"/>
                </a:solidFill>
                <a:latin typeface="Gill Sans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508047" y="4012990"/>
              <a:ext cx="101032" cy="774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08047" y="4381596"/>
              <a:ext cx="101032" cy="774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08047" y="6139764"/>
              <a:ext cx="101032" cy="774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1536476" y="4629078"/>
              <a:ext cx="42097" cy="236606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1521223" y="5417562"/>
              <a:ext cx="42097" cy="236606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2365453" y="3637850"/>
              <a:ext cx="779712" cy="29191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02831" y="4012990"/>
              <a:ext cx="101032" cy="774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702831" y="4381596"/>
              <a:ext cx="101032" cy="774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702831" y="6139764"/>
              <a:ext cx="101032" cy="774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2731260" y="4629078"/>
              <a:ext cx="42097" cy="236606"/>
            </a:xfrm>
            <a:prstGeom prst="rect">
              <a:avLst/>
            </a:prstGeom>
          </p:spPr>
        </p:pic>
        <p:pic>
          <p:nvPicPr>
            <p:cNvPr id="15" name="Picture 14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2716006" y="5417562"/>
              <a:ext cx="42097" cy="236606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5947745" y="3625150"/>
              <a:ext cx="779712" cy="29191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85123" y="4000290"/>
              <a:ext cx="101032" cy="774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85123" y="4368896"/>
              <a:ext cx="101032" cy="774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85123" y="6127064"/>
              <a:ext cx="101032" cy="774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6313552" y="4616378"/>
              <a:ext cx="42097" cy="236606"/>
            </a:xfrm>
            <a:prstGeom prst="rect">
              <a:avLst/>
            </a:prstGeom>
          </p:spPr>
        </p:pic>
        <p:pic>
          <p:nvPicPr>
            <p:cNvPr id="21" name="Picture 20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6298299" y="5404862"/>
              <a:ext cx="42097" cy="236606"/>
            </a:xfrm>
            <a:prstGeom prst="rect">
              <a:avLst/>
            </a:prstGeom>
          </p:spPr>
        </p:pic>
        <p:sp>
          <p:nvSpPr>
            <p:cNvPr id="22" name="Oval 21"/>
            <p:cNvSpPr/>
            <p:nvPr/>
          </p:nvSpPr>
          <p:spPr>
            <a:xfrm>
              <a:off x="7067466" y="4487679"/>
              <a:ext cx="672940" cy="116649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355172" y="4826966"/>
              <a:ext cx="101032" cy="774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375182" y="5316745"/>
              <a:ext cx="101032" cy="77435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8" descr="\cdot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077" y="3294014"/>
              <a:ext cx="68580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Oval 27"/>
            <p:cNvSpPr/>
            <p:nvPr/>
          </p:nvSpPr>
          <p:spPr>
            <a:xfrm>
              <a:off x="3540573" y="3621802"/>
              <a:ext cx="779712" cy="29191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877951" y="3996942"/>
              <a:ext cx="101032" cy="774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77951" y="4365548"/>
              <a:ext cx="101032" cy="774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77951" y="6123716"/>
              <a:ext cx="101032" cy="774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3906380" y="4613030"/>
              <a:ext cx="42097" cy="236606"/>
            </a:xfrm>
            <a:prstGeom prst="rect">
              <a:avLst/>
            </a:prstGeom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3891126" y="5401514"/>
              <a:ext cx="42097" cy="236606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2731260" y="4306979"/>
              <a:ext cx="1186116" cy="616714"/>
              <a:chOff x="2551969" y="3910751"/>
              <a:chExt cx="1186116" cy="616714"/>
            </a:xfrm>
          </p:grpSpPr>
          <p:cxnSp>
            <p:nvCxnSpPr>
              <p:cNvPr id="35" name="Straight Arrow Connector 34"/>
              <p:cNvCxnSpPr>
                <a:stCxn id="12" idx="6"/>
                <a:endCxn id="30" idx="2"/>
              </p:cNvCxnSpPr>
              <p:nvPr/>
            </p:nvCxnSpPr>
            <p:spPr>
              <a:xfrm flipV="1">
                <a:off x="2624572" y="4020738"/>
                <a:ext cx="1074088" cy="16048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2" idx="5"/>
              </p:cNvCxnSpPr>
              <p:nvPr/>
            </p:nvCxnSpPr>
            <p:spPr>
              <a:xfrm>
                <a:off x="2609776" y="4051463"/>
                <a:ext cx="1128309" cy="47600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Arc 36"/>
              <p:cNvSpPr/>
              <p:nvPr/>
            </p:nvSpPr>
            <p:spPr>
              <a:xfrm>
                <a:off x="2551969" y="3910751"/>
                <a:ext cx="596074" cy="446041"/>
              </a:xfrm>
              <a:prstGeom prst="arc">
                <a:avLst>
                  <a:gd name="adj1" fmla="val 17418844"/>
                  <a:gd name="adj2" fmla="val 3871257"/>
                </a:avLst>
              </a:prstGeom>
              <a:ln>
                <a:solidFill>
                  <a:schemeClr val="bg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74" name="Picture 2" descr="E(x,y_1)_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6502" y="3215274"/>
              <a:ext cx="1250898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E(x,y_T)_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3" y="3202574"/>
              <a:ext cx="1309422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E(x,y_1)_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1750" y="3196224"/>
              <a:ext cx="1250898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3" name="Group 42"/>
            <p:cNvGrpSpPr/>
            <p:nvPr/>
          </p:nvGrpSpPr>
          <p:grpSpPr>
            <a:xfrm>
              <a:off x="2276552" y="3202574"/>
              <a:ext cx="4718130" cy="3367085"/>
              <a:chOff x="2276552" y="3202574"/>
              <a:chExt cx="4718130" cy="3367085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2276552" y="3215274"/>
                <a:ext cx="1185447" cy="3354385"/>
              </a:xfrm>
              <a:prstGeom prst="rect">
                <a:avLst/>
              </a:prstGeom>
              <a:solidFill>
                <a:srgbClr val="FF66CC">
                  <a:alpha val="49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5809235" y="3202574"/>
                <a:ext cx="1185447" cy="3354385"/>
              </a:xfrm>
              <a:prstGeom prst="rect">
                <a:avLst/>
              </a:prstGeom>
              <a:solidFill>
                <a:srgbClr val="FF66CC">
                  <a:alpha val="49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769904" y="2779958"/>
            <a:ext cx="7599362" cy="1100658"/>
            <a:chOff x="257841" y="1771651"/>
            <a:chExt cx="7598778" cy="1100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257841" y="1795093"/>
                  <a:ext cx="7598778" cy="1077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000" dirty="0" smtClean="0">
                      <a:solidFill>
                        <a:schemeClr val="bg1"/>
                      </a:solidFill>
                      <a:latin typeface="Gill Sans" charset="0"/>
                    </a:rPr>
                    <a:t>IMZ12: PRG for garbled ROBPs with seed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</m:acc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𝑛𝑊</m:t>
                          </m:r>
                        </m:e>
                      </m:ra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3000" dirty="0" smtClean="0">
                      <a:solidFill>
                        <a:schemeClr val="bg1"/>
                      </a:solidFill>
                      <a:latin typeface="Gill Sans" charset="0"/>
                    </a:rPr>
                    <a:t>.</a:t>
                  </a:r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 </a:t>
                  </a:r>
                  <a:endParaRPr lang="en-US" sz="34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44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841" y="1795093"/>
                  <a:ext cx="7598778" cy="10773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" t="-7386" r="-1283" b="-1590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450450" y="1771651"/>
              <a:ext cx="7237726" cy="110080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06694" y="4167713"/>
            <a:ext cx="7713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rgbClr val="FFFF00"/>
                </a:solidFill>
                <a:latin typeface="Gill Sans"/>
              </a:rPr>
              <a:t>Much more: </a:t>
            </a:r>
            <a:r>
              <a:rPr lang="en-US" sz="3400" dirty="0" err="1" smtClean="0">
                <a:solidFill>
                  <a:srgbClr val="FFFF00"/>
                </a:solidFill>
                <a:latin typeface="Gill Sans"/>
              </a:rPr>
              <a:t>Pseudorandomness</a:t>
            </a:r>
            <a:r>
              <a:rPr lang="en-US" sz="3400" dirty="0" smtClean="0">
                <a:solidFill>
                  <a:srgbClr val="FFFF00"/>
                </a:solidFill>
                <a:latin typeface="Gill Sans"/>
              </a:rPr>
              <a:t> from </a:t>
            </a:r>
            <a:r>
              <a:rPr lang="en-US" sz="3400" dirty="0" smtClean="0">
                <a:solidFill>
                  <a:srgbClr val="FFFF00"/>
                </a:solidFill>
                <a:latin typeface="Gill Sans"/>
              </a:rPr>
              <a:t>“shrinkage”</a:t>
            </a:r>
            <a:endParaRPr lang="en-US" sz="3400" dirty="0">
              <a:solidFill>
                <a:srgbClr val="FFFF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4947926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ROBPs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seed? NZ </a:t>
            </a:r>
            <a:r>
              <a:rPr lang="en-US" dirty="0" err="1" smtClean="0"/>
              <a:t>recurse</a:t>
            </a:r>
            <a:r>
              <a:rPr lang="en-US" dirty="0" smtClean="0"/>
              <a:t>. We cannot.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52920" y="3273233"/>
            <a:ext cx="7820855" cy="1184467"/>
            <a:chOff x="649715" y="4955309"/>
            <a:chExt cx="7820855" cy="1184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669764" y="4955309"/>
                  <a:ext cx="7800800" cy="1015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000" dirty="0" smtClean="0">
                      <a:solidFill>
                        <a:srgbClr val="FFFF00"/>
                      </a:solidFill>
                      <a:latin typeface="Gill Sans"/>
                    </a:rPr>
                    <a:t>Challenge 1: PRGs for garbled ROBPs with seed </a:t>
                  </a:r>
                  <a14:m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𝑝𝑜𝑙𝑦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3000" dirty="0" smtClean="0">
                      <a:solidFill>
                        <a:srgbClr val="FFFF00"/>
                      </a:solidFill>
                      <a:latin typeface="Gill Sans"/>
                    </a:rPr>
                    <a:t>?</a:t>
                  </a:r>
                  <a:endParaRPr lang="en-US" sz="3000" dirty="0">
                    <a:solidFill>
                      <a:srgbClr val="FFFF00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5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9764" y="4955309"/>
                  <a:ext cx="7800800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7784" r="-1406" b="-1736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49715" y="4967518"/>
              <a:ext cx="7820855" cy="1172258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9319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Space: Recent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1752600"/>
            <a:ext cx="68580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Gill Sans"/>
              </a:rPr>
              <a:t>1. PRGs for garbled ROBPs</a:t>
            </a:r>
          </a:p>
          <a:p>
            <a:pPr lvl="1"/>
            <a:r>
              <a:rPr lang="en-US" sz="2600" dirty="0" smtClean="0">
                <a:latin typeface="Gill Sans"/>
              </a:rPr>
              <a:t>IMZ12: PRGs from shrinkage.</a:t>
            </a:r>
          </a:p>
          <a:p>
            <a:pPr>
              <a:buNone/>
            </a:pPr>
            <a:endParaRPr lang="en-US" dirty="0" smtClean="0">
              <a:latin typeface="Gill Sans"/>
            </a:endParaRPr>
          </a:p>
          <a:p>
            <a:pPr>
              <a:buNone/>
            </a:pPr>
            <a:r>
              <a:rPr lang="en-US" dirty="0" smtClean="0">
                <a:latin typeface="Gill Sans"/>
              </a:rPr>
              <a:t>2. PRGs for combinatorial rectangles</a:t>
            </a:r>
          </a:p>
          <a:p>
            <a:pPr lvl="1"/>
            <a:r>
              <a:rPr lang="en-US" sz="2600" dirty="0" smtClean="0">
                <a:latin typeface="Gill Sans"/>
              </a:rPr>
              <a:t>GMRTV12: (mild)random restrictions</a:t>
            </a:r>
          </a:p>
          <a:p>
            <a:pPr lvl="1"/>
            <a:endParaRPr lang="en-US" dirty="0" smtClean="0"/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217488" y="3563340"/>
            <a:ext cx="979487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883000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Combinatorial Rectangles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Gill Sans MT" charset="0"/>
            </a:endParaRPr>
          </a:p>
        </p:txBody>
      </p:sp>
      <p:pic>
        <p:nvPicPr>
          <p:cNvPr id="12292" name="Picture 5" descr="&amp;&amp;f:[m]^n \rgta \zo, A_i \subseteq [m]\\&#10;&amp;&amp;f(x) = \bm{1}_{A_1}(x_1)\wedge\bm{1}_{A_2}(x_2)\wedge \cdots \wedge \bm{1}_{A_n}(x_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55788"/>
            <a:ext cx="68532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3" name="Straight Arrow Connector 8"/>
          <p:cNvCxnSpPr>
            <a:cxnSpLocks noChangeShapeType="1"/>
          </p:cNvCxnSpPr>
          <p:nvPr/>
        </p:nvCxnSpPr>
        <p:spPr bwMode="auto">
          <a:xfrm>
            <a:off x="5811838" y="5859463"/>
            <a:ext cx="914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77850" y="4356100"/>
            <a:ext cx="4343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sz="2600" b="1">
                <a:solidFill>
                  <a:srgbClr val="FFFF00"/>
                </a:solidFill>
                <a:latin typeface="Gill Sans" charset="0"/>
              </a:rPr>
              <a:t>Applications</a:t>
            </a:r>
            <a:r>
              <a:rPr lang="en-US" sz="2600">
                <a:solidFill>
                  <a:schemeClr val="bg1"/>
                </a:solidFill>
                <a:latin typeface="Gill Sans" charset="0"/>
              </a:rPr>
              <a:t>:  Number theory, analysis, integration, hardness amplification</a:t>
            </a:r>
          </a:p>
        </p:txBody>
      </p:sp>
      <p:sp>
        <p:nvSpPr>
          <p:cNvPr id="12295" name="Rectangle 21"/>
          <p:cNvSpPr>
            <a:spLocks noChangeArrowheads="1"/>
          </p:cNvSpPr>
          <p:nvPr/>
        </p:nvSpPr>
        <p:spPr bwMode="auto">
          <a:xfrm>
            <a:off x="5462588" y="3068638"/>
            <a:ext cx="2514600" cy="2514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738813" y="3741738"/>
            <a:ext cx="1985962" cy="1179512"/>
            <a:chOff x="4042615" y="3561344"/>
            <a:chExt cx="1985213" cy="1179095"/>
          </a:xfrm>
        </p:grpSpPr>
        <p:sp>
          <p:nvSpPr>
            <p:cNvPr id="12298" name="Rectangle 24"/>
            <p:cNvSpPr>
              <a:spLocks noChangeArrowheads="1"/>
            </p:cNvSpPr>
            <p:nvPr/>
          </p:nvSpPr>
          <p:spPr bwMode="auto">
            <a:xfrm>
              <a:off x="4042616" y="3991135"/>
              <a:ext cx="649705" cy="749304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Rectangle 25"/>
            <p:cNvSpPr>
              <a:spLocks noChangeArrowheads="1"/>
            </p:cNvSpPr>
            <p:nvPr/>
          </p:nvSpPr>
          <p:spPr bwMode="auto">
            <a:xfrm>
              <a:off x="5320267" y="3991135"/>
              <a:ext cx="669535" cy="749304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Rectangle 26"/>
            <p:cNvSpPr>
              <a:spLocks noChangeArrowheads="1"/>
            </p:cNvSpPr>
            <p:nvPr/>
          </p:nvSpPr>
          <p:spPr bwMode="auto">
            <a:xfrm>
              <a:off x="4042615" y="3561344"/>
              <a:ext cx="649705" cy="272715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27"/>
            <p:cNvSpPr>
              <a:spLocks noChangeArrowheads="1"/>
            </p:cNvSpPr>
            <p:nvPr/>
          </p:nvSpPr>
          <p:spPr bwMode="auto">
            <a:xfrm rot="5400000">
              <a:off x="5545710" y="3351947"/>
              <a:ext cx="256675" cy="707560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738813" y="4171950"/>
            <a:ext cx="1947862" cy="7493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1613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3308860" y="2755806"/>
            <a:ext cx="2514600" cy="2514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3585085" y="3428906"/>
            <a:ext cx="1985962" cy="1179512"/>
            <a:chOff x="4042615" y="3561344"/>
            <a:chExt cx="1985213" cy="1179095"/>
          </a:xfrm>
        </p:grpSpPr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4042616" y="3991135"/>
              <a:ext cx="649705" cy="749304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5320267" y="3991135"/>
              <a:ext cx="669535" cy="749304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4042615" y="3561344"/>
              <a:ext cx="649705" cy="272715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 rot="5400000">
              <a:off x="5545710" y="3351947"/>
              <a:ext cx="256675" cy="707560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585085" y="3859118"/>
            <a:ext cx="1947862" cy="7493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PRGs for Comb. Rectangles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36829"/>
            <a:ext cx="7772400" cy="8189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Small set preserving volume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75685" y="2895187"/>
            <a:ext cx="1920642" cy="2078656"/>
            <a:chOff x="3575685" y="2895187"/>
            <a:chExt cx="1920642" cy="2078656"/>
          </a:xfrm>
        </p:grpSpPr>
        <p:sp>
          <p:nvSpPr>
            <p:cNvPr id="5" name="Oval 4"/>
            <p:cNvSpPr/>
            <p:nvPr/>
          </p:nvSpPr>
          <p:spPr bwMode="auto">
            <a:xfrm>
              <a:off x="4271963" y="4836683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30278" y="3461076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02995" y="2963767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340543" y="2963767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040155" y="3469496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682018" y="3906795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40155" y="3992217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772602" y="4363441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40543" y="4351810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486075" y="3546496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941220" y="3203596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270183" y="3199986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744403" y="2895187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4941220" y="3731784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4744403" y="4028311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359167" y="3700098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175435" y="4165471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834189" y="4461297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575685" y="4760482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222007" y="4711955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33201" y="5342598"/>
            <a:ext cx="5448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Volume of </a:t>
            </a:r>
            <a:r>
              <a:rPr lang="en-US" dirty="0" smtClean="0">
                <a:solidFill>
                  <a:srgbClr val="CC6600"/>
                </a:solidFill>
              </a:rPr>
              <a:t>rectangle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~ Fraction of </a:t>
            </a:r>
            <a:r>
              <a:rPr lang="en-US" dirty="0" smtClean="0">
                <a:solidFill>
                  <a:srgbClr val="CC6600"/>
                </a:solidFill>
              </a:rPr>
              <a:t>positive </a:t>
            </a:r>
            <a:r>
              <a:rPr lang="en-US" dirty="0" smtClean="0">
                <a:solidFill>
                  <a:schemeClr val="accent2"/>
                </a:solidFill>
              </a:rPr>
              <a:t>PRG </a:t>
            </a:r>
            <a:r>
              <a:rPr lang="en-US" dirty="0" smtClean="0">
                <a:solidFill>
                  <a:schemeClr val="bg1"/>
                </a:solidFill>
              </a:rPr>
              <a:t>points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8907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225597"/>
                <a:ext cx="7772400" cy="1010903"/>
              </a:xfrm>
            </p:spPr>
            <p:txBody>
              <a:bodyPr/>
              <a:lstStyle/>
              <a:p>
                <a:r>
                  <a:rPr lang="en-US" dirty="0" smtClean="0"/>
                  <a:t>Non explicit: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log</m:t>
                    </m:r>
                    <m:r>
                      <a:rPr lang="en-US" b="0" i="0" smtClean="0">
                        <a:latin typeface="Cambria Math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</m:t>
                    </m:r>
                    <m:r>
                      <a:rPr lang="en-US" b="0" i="0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225597"/>
                <a:ext cx="7772400" cy="1010903"/>
              </a:xfrm>
              <a:blipFill rotWithShape="1">
                <a:blip r:embed="rId3"/>
                <a:stretch>
                  <a:fillRect l="-1882" t="-7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750888" y="2168525"/>
            <a:ext cx="7599362" cy="1311275"/>
            <a:chOff x="330027" y="1771650"/>
            <a:chExt cx="7598778" cy="1311454"/>
          </a:xfrm>
        </p:grpSpPr>
        <p:sp>
          <p:nvSpPr>
            <p:cNvPr id="13323" name="TextBox 8"/>
            <p:cNvSpPr txBox="1">
              <a:spLocks noChangeArrowheads="1"/>
            </p:cNvSpPr>
            <p:nvPr/>
          </p:nvSpPr>
          <p:spPr bwMode="auto">
            <a:xfrm>
              <a:off x="330027" y="1795093"/>
              <a:ext cx="7598778" cy="113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400" dirty="0" smtClean="0">
                  <a:solidFill>
                    <a:schemeClr val="bg1"/>
                  </a:solidFill>
                  <a:latin typeface="Gill Sans" charset="0"/>
                </a:rPr>
                <a:t>GMRTV12: </a:t>
              </a:r>
              <a:r>
                <a:rPr lang="en-US" sz="3400" dirty="0">
                  <a:solidFill>
                    <a:schemeClr val="bg1"/>
                  </a:solidFill>
                  <a:latin typeface="Gill Sans" charset="0"/>
                </a:rPr>
                <a:t>PRG for comb. rectangles with </a:t>
              </a:r>
              <a:r>
                <a:rPr lang="en-US" sz="3400" dirty="0" smtClean="0">
                  <a:solidFill>
                    <a:schemeClr val="bg1"/>
                  </a:solidFill>
                  <a:latin typeface="Gill Sans" charset="0"/>
                </a:rPr>
                <a:t>seed                  </a:t>
              </a:r>
              <a:r>
                <a:rPr lang="en-US" sz="3400" dirty="0">
                  <a:solidFill>
                    <a:schemeClr val="bg1"/>
                  </a:solidFill>
                  <a:latin typeface="Gill Sans" charset="0"/>
                </a:rPr>
                <a:t>. </a:t>
              </a:r>
            </a:p>
          </p:txBody>
        </p:sp>
        <p:sp>
          <p:nvSpPr>
            <p:cNvPr id="13324" name="Rectangle 6"/>
            <p:cNvSpPr>
              <a:spLocks noChangeArrowheads="1"/>
            </p:cNvSpPr>
            <p:nvPr/>
          </p:nvSpPr>
          <p:spPr bwMode="auto">
            <a:xfrm>
              <a:off x="402213" y="1771650"/>
              <a:ext cx="7466105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3325" name="Picture 2" descr="\tilde{O}(\log(n/\epsilon)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945" y="2391443"/>
              <a:ext cx="2095785" cy="50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PRGs for Combinatorial Rectangles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75871"/>
              </p:ext>
            </p:extLst>
          </p:nvPr>
        </p:nvGraphicFramePr>
        <p:xfrm>
          <a:off x="1343527" y="3658892"/>
          <a:ext cx="6096000" cy="244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578"/>
                <a:gridCol w="3589422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>
                          <a:latin typeface="Gill Sans"/>
                        </a:rPr>
                        <a:t>Reference</a:t>
                      </a:r>
                      <a:endParaRPr lang="en-US" sz="2600" baseline="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>
                          <a:latin typeface="Gill Sans"/>
                        </a:rPr>
                        <a:t>Seed-length</a:t>
                      </a:r>
                      <a:endParaRPr lang="en-US" sz="2600" baseline="0" dirty="0">
                        <a:latin typeface="Gill Sans"/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/>
                        <a:t>EGLNV92</a:t>
                      </a:r>
                      <a:endParaRPr lang="en-US" sz="2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5"/>
                      <a:stretch>
                        <a:fillRect l="-69779" t="-111250" r="-170" b="-331250"/>
                      </a:stretch>
                    </a:blip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/>
                        <a:t>LLSZ93</a:t>
                      </a:r>
                      <a:endParaRPr lang="en-US" sz="2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5"/>
                      <a:stretch>
                        <a:fillRect l="-69779" t="-211250" r="-170" b="-231250"/>
                      </a:stretch>
                    </a:blip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/>
                        <a:t>ASWZ96</a:t>
                      </a:r>
                      <a:endParaRPr lang="en-US" sz="2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5"/>
                      <a:stretch>
                        <a:fillRect l="-69779" t="-311250" r="-170" b="-131250"/>
                      </a:stretch>
                    </a:blip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/>
                        <a:t>Lu01</a:t>
                      </a:r>
                      <a:endParaRPr lang="en-US" sz="2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5"/>
                      <a:stretch>
                        <a:fillRect l="-69779" t="-406173" r="-170" b="-29630"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01974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Can we generate random bits?</a:t>
            </a:r>
          </a:p>
        </p:txBody>
      </p:sp>
      <p:pic>
        <p:nvPicPr>
          <p:cNvPr id="4099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888" y="2528888"/>
            <a:ext cx="8669337" cy="2560637"/>
          </a:xfr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Outline</a:t>
            </a:r>
          </a:p>
        </p:txBody>
      </p:sp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1352550" y="2071688"/>
            <a:ext cx="64182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dirty="0" smtClean="0">
                <a:solidFill>
                  <a:schemeClr val="bg1"/>
                </a:solidFill>
              </a:rPr>
              <a:t>I.   PRGs for small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pace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 eaLnBrk="1" hangingPunct="1"/>
            <a:r>
              <a:rPr lang="en-US" dirty="0" smtClean="0">
                <a:solidFill>
                  <a:schemeClr val="bg1"/>
                </a:solidFill>
              </a:rPr>
              <a:t>II.  PRGs for bounded-depth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 eaLnBrk="1" hangingPunct="1"/>
            <a:r>
              <a:rPr lang="en-US" dirty="0" smtClean="0">
                <a:solidFill>
                  <a:schemeClr val="bg1"/>
                </a:solidFill>
              </a:rPr>
              <a:t>III. Deterministic approximate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ounting</a:t>
            </a: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217488" y="3041344"/>
            <a:ext cx="979487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36015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85800" y="1768381"/>
            <a:ext cx="7772400" cy="4114800"/>
          </a:xfrm>
          <a:blipFill rotWithShape="1">
            <a:blip r:embed="rId2"/>
            <a:stretch>
              <a:fillRect l="-1882" t="-1926"/>
            </a:stretch>
          </a:blipFill>
          <a:ex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90227"/>
              </p:ext>
            </p:extLst>
          </p:nvPr>
        </p:nvGraphicFramePr>
        <p:xfrm>
          <a:off x="1666561" y="3134680"/>
          <a:ext cx="5780960" cy="3124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308"/>
                <a:gridCol w="3296652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Reference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Seed-length</a:t>
                      </a:r>
                      <a:endParaRPr lang="en-US" sz="2400" baseline="0" dirty="0"/>
                    </a:p>
                  </a:txBody>
                  <a:tcPr/>
                </a:tc>
              </a:tr>
              <a:tr h="472377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Nisan 91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75416" t="-106410" b="-482051"/>
                      </a:stretch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LVW 93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75416" t="-214667" b="-401333"/>
                      </a:stretch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Bazzi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 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75416" t="-314667" b="-301333"/>
                      </a:stretch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DETT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75416" t="-414667" b="-201333"/>
                      </a:stretch>
                    </a:blip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DETT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75416" t="-285926" b="-11852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PRGs for AC0</a:t>
            </a:r>
          </a:p>
        </p:txBody>
      </p:sp>
      <p:grpSp>
        <p:nvGrpSpPr>
          <p:cNvPr id="37" name="Group 66"/>
          <p:cNvGrpSpPr>
            <a:grpSpLocks/>
          </p:cNvGrpSpPr>
          <p:nvPr/>
        </p:nvGrpSpPr>
        <p:grpSpPr bwMode="auto">
          <a:xfrm>
            <a:off x="638175" y="3586163"/>
            <a:ext cx="7880350" cy="2255837"/>
            <a:chOff x="326255" y="3208289"/>
            <a:chExt cx="7880245" cy="2256050"/>
          </a:xfrm>
        </p:grpSpPr>
        <p:grpSp>
          <p:nvGrpSpPr>
            <p:cNvPr id="8201" name="Group 19"/>
            <p:cNvGrpSpPr>
              <a:grpSpLocks/>
            </p:cNvGrpSpPr>
            <p:nvPr/>
          </p:nvGrpSpPr>
          <p:grpSpPr bwMode="auto">
            <a:xfrm>
              <a:off x="3966207" y="3208289"/>
              <a:ext cx="612756" cy="591343"/>
              <a:chOff x="4278156" y="3152589"/>
              <a:chExt cx="612756" cy="591343"/>
            </a:xfrm>
          </p:grpSpPr>
          <p:pic>
            <p:nvPicPr>
              <p:cNvPr id="8228" name="Picture 14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2937" y="3219478"/>
                <a:ext cx="3302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29" name="Oval 16"/>
              <p:cNvSpPr>
                <a:spLocks noChangeArrowheads="1"/>
              </p:cNvSpPr>
              <p:nvPr/>
            </p:nvSpPr>
            <p:spPr bwMode="auto">
              <a:xfrm>
                <a:off x="4278156" y="3152589"/>
                <a:ext cx="612756" cy="591343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02" name="Group 18"/>
            <p:cNvGrpSpPr>
              <a:grpSpLocks/>
            </p:cNvGrpSpPr>
            <p:nvPr/>
          </p:nvGrpSpPr>
          <p:grpSpPr bwMode="auto">
            <a:xfrm>
              <a:off x="3528130" y="4258866"/>
              <a:ext cx="612756" cy="591343"/>
              <a:chOff x="2157785" y="4073641"/>
              <a:chExt cx="612756" cy="591343"/>
            </a:xfrm>
          </p:grpSpPr>
          <p:pic>
            <p:nvPicPr>
              <p:cNvPr id="8226" name="Picture 15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054" y="4198938"/>
                <a:ext cx="3302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27" name="Oval 17"/>
              <p:cNvSpPr>
                <a:spLocks noChangeArrowheads="1"/>
              </p:cNvSpPr>
              <p:nvPr/>
            </p:nvSpPr>
            <p:spPr bwMode="auto">
              <a:xfrm>
                <a:off x="2157785" y="4073641"/>
                <a:ext cx="612756" cy="591343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03" name="Group 20"/>
            <p:cNvGrpSpPr>
              <a:grpSpLocks/>
            </p:cNvGrpSpPr>
            <p:nvPr/>
          </p:nvGrpSpPr>
          <p:grpSpPr bwMode="auto">
            <a:xfrm>
              <a:off x="1017826" y="4258866"/>
              <a:ext cx="612756" cy="591343"/>
              <a:chOff x="2157785" y="4073641"/>
              <a:chExt cx="612756" cy="591343"/>
            </a:xfrm>
          </p:grpSpPr>
          <p:pic>
            <p:nvPicPr>
              <p:cNvPr id="8224" name="Picture 21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054" y="4198938"/>
                <a:ext cx="3302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25" name="Oval 22"/>
              <p:cNvSpPr>
                <a:spLocks noChangeArrowheads="1"/>
              </p:cNvSpPr>
              <p:nvPr/>
            </p:nvSpPr>
            <p:spPr bwMode="auto">
              <a:xfrm>
                <a:off x="2157785" y="4073641"/>
                <a:ext cx="612756" cy="591343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04" name="Group 29"/>
            <p:cNvGrpSpPr>
              <a:grpSpLocks/>
            </p:cNvGrpSpPr>
            <p:nvPr/>
          </p:nvGrpSpPr>
          <p:grpSpPr bwMode="auto">
            <a:xfrm>
              <a:off x="7012117" y="4258866"/>
              <a:ext cx="612756" cy="591343"/>
              <a:chOff x="2157785" y="4073641"/>
              <a:chExt cx="612756" cy="591343"/>
            </a:xfrm>
          </p:grpSpPr>
          <p:pic>
            <p:nvPicPr>
              <p:cNvPr id="8222" name="Picture 30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054" y="4198938"/>
                <a:ext cx="3302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23" name="Oval 31"/>
              <p:cNvSpPr>
                <a:spLocks noChangeArrowheads="1"/>
              </p:cNvSpPr>
              <p:nvPr/>
            </p:nvSpPr>
            <p:spPr bwMode="auto">
              <a:xfrm>
                <a:off x="2157785" y="4073641"/>
                <a:ext cx="612756" cy="591343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205" name="Picture 32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117" y="4522788"/>
              <a:ext cx="55880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6" name="Picture 36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55" y="5184748"/>
              <a:ext cx="19558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7" name="Picture 37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038" y="5184775"/>
              <a:ext cx="20066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8" name="Picture 38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000" y="5184939"/>
              <a:ext cx="18415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209" name="Straight Arrow Connector 40"/>
            <p:cNvCxnSpPr>
              <a:cxnSpLocks noChangeShapeType="1"/>
              <a:endCxn id="8225" idx="4"/>
            </p:cNvCxnSpPr>
            <p:nvPr/>
          </p:nvCxnSpPr>
          <p:spPr bwMode="auto">
            <a:xfrm flipV="1">
              <a:off x="445641" y="4850209"/>
              <a:ext cx="878563" cy="240725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Straight Arrow Connector 42"/>
            <p:cNvCxnSpPr>
              <a:cxnSpLocks noChangeShapeType="1"/>
              <a:endCxn id="8225" idx="4"/>
            </p:cNvCxnSpPr>
            <p:nvPr/>
          </p:nvCxnSpPr>
          <p:spPr bwMode="auto">
            <a:xfrm rot="5400000" flipH="1" flipV="1">
              <a:off x="1082083" y="4915654"/>
              <a:ext cx="307565" cy="176677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Straight Arrow Connector 46"/>
            <p:cNvCxnSpPr>
              <a:cxnSpLocks noChangeShapeType="1"/>
              <a:endCxn id="8225" idx="4"/>
            </p:cNvCxnSpPr>
            <p:nvPr/>
          </p:nvCxnSpPr>
          <p:spPr bwMode="auto">
            <a:xfrm rot="10800000">
              <a:off x="1324204" y="4850209"/>
              <a:ext cx="670040" cy="318704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Straight Arrow Connector 49"/>
            <p:cNvCxnSpPr>
              <a:cxnSpLocks noChangeShapeType="1"/>
            </p:cNvCxnSpPr>
            <p:nvPr/>
          </p:nvCxnSpPr>
          <p:spPr bwMode="auto">
            <a:xfrm flipV="1">
              <a:off x="2979681" y="4857790"/>
              <a:ext cx="878563" cy="240725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Straight Arrow Connector 50"/>
            <p:cNvCxnSpPr>
              <a:cxnSpLocks noChangeShapeType="1"/>
            </p:cNvCxnSpPr>
            <p:nvPr/>
          </p:nvCxnSpPr>
          <p:spPr bwMode="auto">
            <a:xfrm rot="5400000" flipH="1" flipV="1">
              <a:off x="3616123" y="4923235"/>
              <a:ext cx="307565" cy="176677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3858244" y="4857790"/>
              <a:ext cx="670040" cy="318704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5" name="Straight Arrow Connector 52"/>
            <p:cNvCxnSpPr>
              <a:cxnSpLocks noChangeShapeType="1"/>
            </p:cNvCxnSpPr>
            <p:nvPr/>
          </p:nvCxnSpPr>
          <p:spPr bwMode="auto">
            <a:xfrm flipV="1">
              <a:off x="6469363" y="4846651"/>
              <a:ext cx="878563" cy="240725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6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7105805" y="4912096"/>
              <a:ext cx="307565" cy="176677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7" name="Straight Arrow Connector 54"/>
            <p:cNvCxnSpPr>
              <a:cxnSpLocks noChangeShapeType="1"/>
            </p:cNvCxnSpPr>
            <p:nvPr/>
          </p:nvCxnSpPr>
          <p:spPr bwMode="auto">
            <a:xfrm rot="10800000">
              <a:off x="7347926" y="4846651"/>
              <a:ext cx="670040" cy="318704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8" name="Straight Arrow Connector 55"/>
            <p:cNvCxnSpPr>
              <a:cxnSpLocks noChangeShapeType="1"/>
              <a:endCxn id="8229" idx="4"/>
            </p:cNvCxnSpPr>
            <p:nvPr/>
          </p:nvCxnSpPr>
          <p:spPr bwMode="auto">
            <a:xfrm flipV="1">
              <a:off x="1444760" y="3799632"/>
              <a:ext cx="2827825" cy="485672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9" name="Straight Arrow Connector 57"/>
            <p:cNvCxnSpPr>
              <a:cxnSpLocks noChangeShapeType="1"/>
              <a:stCxn id="8227" idx="0"/>
              <a:endCxn id="8229" idx="4"/>
            </p:cNvCxnSpPr>
            <p:nvPr/>
          </p:nvCxnSpPr>
          <p:spPr bwMode="auto">
            <a:xfrm rot="5400000" flipH="1" flipV="1">
              <a:off x="3823929" y="3810211"/>
              <a:ext cx="459234" cy="438077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0" name="Straight Arrow Connector 60"/>
            <p:cNvCxnSpPr>
              <a:cxnSpLocks noChangeShapeType="1"/>
              <a:endCxn id="8229" idx="4"/>
            </p:cNvCxnSpPr>
            <p:nvPr/>
          </p:nvCxnSpPr>
          <p:spPr bwMode="auto">
            <a:xfrm rot="10800000">
              <a:off x="4272585" y="3799633"/>
              <a:ext cx="529202" cy="444669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1" name="Straight Arrow Connector 63"/>
            <p:cNvCxnSpPr>
              <a:cxnSpLocks noChangeShapeType="1"/>
              <a:stCxn id="8223" idx="0"/>
              <a:endCxn id="8229" idx="4"/>
            </p:cNvCxnSpPr>
            <p:nvPr/>
          </p:nvCxnSpPr>
          <p:spPr bwMode="auto">
            <a:xfrm rot="16200000" flipV="1">
              <a:off x="5565923" y="2506294"/>
              <a:ext cx="459234" cy="3045910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685371" y="3432175"/>
            <a:ext cx="7760962" cy="1311275"/>
            <a:chOff x="613179" y="3432175"/>
            <a:chExt cx="7760962" cy="1311275"/>
          </a:xfrm>
        </p:grpSpPr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866274" y="3432175"/>
              <a:ext cx="7231297" cy="1311275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3179" y="3514502"/>
                  <a:ext cx="7760962" cy="11387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400" dirty="0" smtClean="0">
                      <a:solidFill>
                        <a:schemeClr val="bg1"/>
                      </a:solidFill>
                    </a:rPr>
                    <a:t>For </a:t>
                  </a:r>
                  <a:r>
                    <a:rPr lang="en-US" sz="3400" dirty="0" err="1" smtClean="0">
                      <a:solidFill>
                        <a:srgbClr val="FFFF00"/>
                      </a:solidFill>
                    </a:rPr>
                    <a:t>polynomially</a:t>
                  </a:r>
                  <a:r>
                    <a:rPr lang="en-US" sz="3400" dirty="0" smtClean="0">
                      <a:solidFill>
                        <a:srgbClr val="FFFF00"/>
                      </a:solidFill>
                    </a:rPr>
                    <a:t> small</a:t>
                  </a:r>
                  <a:r>
                    <a:rPr lang="en-US" sz="3400" dirty="0" smtClean="0">
                      <a:solidFill>
                        <a:schemeClr val="bg1"/>
                      </a:solidFill>
                    </a:rPr>
                    <a:t> error best was</a:t>
                  </a:r>
                  <a:endParaRPr lang="en-US" sz="3400" b="0" i="0" dirty="0" smtClean="0">
                    <a:solidFill>
                      <a:schemeClr val="bg1"/>
                    </a:solidFill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400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</a:rPr>
                    <a:t>even for read-once CNFs.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9" y="3514502"/>
                  <a:ext cx="7760962" cy="113877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7527" b="-182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121365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Why Small Error?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Because we “should” be able to</a:t>
            </a:r>
          </a:p>
          <a:p>
            <a:endParaRPr lang="en-US" dirty="0" smtClean="0">
              <a:latin typeface="Gill Sans MT" charset="0"/>
            </a:endParaRPr>
          </a:p>
          <a:p>
            <a:r>
              <a:rPr lang="en-US" dirty="0" smtClean="0">
                <a:latin typeface="Gill Sans MT" charset="0"/>
              </a:rPr>
              <a:t>Symptomatic: const. error for large depth   implies poly. error for smaller depth</a:t>
            </a:r>
          </a:p>
          <a:p>
            <a:endParaRPr lang="en-US" dirty="0" smtClean="0">
              <a:latin typeface="Gill Sans MT" charset="0"/>
            </a:endParaRPr>
          </a:p>
          <a:p>
            <a:r>
              <a:rPr lang="en-US" dirty="0" smtClean="0">
                <a:latin typeface="Gill Sans MT" charset="0"/>
              </a:rPr>
              <a:t>Applications: algorithmic </a:t>
            </a:r>
            <a:r>
              <a:rPr lang="en-US" dirty="0" err="1" smtClean="0">
                <a:latin typeface="Gill Sans MT" charset="0"/>
              </a:rPr>
              <a:t>derandomizations</a:t>
            </a:r>
            <a:r>
              <a:rPr lang="en-US" dirty="0" smtClean="0">
                <a:latin typeface="Gill Sans MT" charset="0"/>
              </a:rPr>
              <a:t>, complexity </a:t>
            </a:r>
            <a:r>
              <a:rPr lang="en-US" dirty="0" err="1" smtClean="0">
                <a:latin typeface="Gill Sans MT" charset="0"/>
              </a:rPr>
              <a:t>lowerbounds</a:t>
            </a:r>
            <a:endParaRPr lang="en-US" dirty="0" smtClean="0">
              <a:latin typeface="Gill Sans MT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Small Error: GMRTV12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5119688"/>
            <a:ext cx="7772400" cy="1331912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dirty="0" smtClean="0">
                <a:solidFill>
                  <a:srgbClr val="FFFF00"/>
                </a:solidFill>
                <a:latin typeface="Gill Sans MT" charset="0"/>
              </a:rPr>
              <a:t>New generator: iterative application of mild random restrictions.</a:t>
            </a:r>
          </a:p>
        </p:txBody>
      </p: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750888" y="1771650"/>
            <a:ext cx="7599362" cy="1311275"/>
            <a:chOff x="330027" y="1771650"/>
            <a:chExt cx="7598778" cy="1311454"/>
          </a:xfrm>
        </p:grpSpPr>
        <p:sp>
          <p:nvSpPr>
            <p:cNvPr id="11273" name="TextBox 8"/>
            <p:cNvSpPr txBox="1">
              <a:spLocks noChangeArrowheads="1"/>
            </p:cNvSpPr>
            <p:nvPr/>
          </p:nvSpPr>
          <p:spPr bwMode="auto">
            <a:xfrm>
              <a:off x="330027" y="1795093"/>
              <a:ext cx="7598778" cy="113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chemeClr val="bg1"/>
                  </a:solidFill>
                  <a:latin typeface="Gill Sans" charset="0"/>
                </a:rPr>
                <a:t>1. PRG for comb. rectangles with     seed                  . </a:t>
              </a:r>
            </a:p>
          </p:txBody>
        </p:sp>
        <p:sp>
          <p:nvSpPr>
            <p:cNvPr id="11274" name="Rectangle 6"/>
            <p:cNvSpPr>
              <a:spLocks noChangeArrowheads="1"/>
            </p:cNvSpPr>
            <p:nvPr/>
          </p:nvSpPr>
          <p:spPr bwMode="auto">
            <a:xfrm>
              <a:off x="498475" y="1771650"/>
              <a:ext cx="7129546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1275" name="Picture 2" descr="\tilde{O}(\log(n/\epsilon)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26" y="2391443"/>
              <a:ext cx="2095785" cy="50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9" name="Group 6"/>
          <p:cNvGrpSpPr>
            <a:grpSpLocks/>
          </p:cNvGrpSpPr>
          <p:nvPr/>
        </p:nvGrpSpPr>
        <p:grpSpPr bwMode="auto">
          <a:xfrm>
            <a:off x="746125" y="3452310"/>
            <a:ext cx="7599363" cy="1311275"/>
            <a:chOff x="330027" y="1771650"/>
            <a:chExt cx="7598778" cy="1311454"/>
          </a:xfrm>
        </p:grpSpPr>
        <p:sp>
          <p:nvSpPr>
            <p:cNvPr id="11270" name="TextBox 8"/>
            <p:cNvSpPr txBox="1">
              <a:spLocks noChangeArrowheads="1"/>
            </p:cNvSpPr>
            <p:nvPr/>
          </p:nvSpPr>
          <p:spPr bwMode="auto">
            <a:xfrm>
              <a:off x="330027" y="1795093"/>
              <a:ext cx="7598778" cy="113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chemeClr val="bg1"/>
                  </a:solidFill>
                  <a:latin typeface="Gill Sans" charset="0"/>
                </a:rPr>
                <a:t>2. PRG for read-once CNFs with     seed    </a:t>
              </a:r>
              <a:r>
                <a:rPr lang="en-US" sz="3400" dirty="0" smtClean="0">
                  <a:solidFill>
                    <a:schemeClr val="bg1"/>
                  </a:solidFill>
                  <a:latin typeface="Gill Sans" charset="0"/>
                </a:rPr>
                <a:t>              </a:t>
              </a:r>
              <a:r>
                <a:rPr lang="en-US" sz="3400" dirty="0">
                  <a:solidFill>
                    <a:schemeClr val="bg1"/>
                  </a:solidFill>
                  <a:latin typeface="Gill Sans" charset="0"/>
                </a:rPr>
                <a:t>. 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498475" y="1771650"/>
              <a:ext cx="7129546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1272" name="Picture 2" descr="\tilde{O}(\log(n/\epsilon)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26" y="2391443"/>
              <a:ext cx="2095785" cy="50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>
            <a:grpSpLocks/>
          </p:cNvGrpSpPr>
          <p:nvPr/>
        </p:nvGrpSpPr>
        <p:grpSpPr bwMode="auto">
          <a:xfrm>
            <a:off x="746125" y="1887538"/>
            <a:ext cx="7599363" cy="1311275"/>
            <a:chOff x="330027" y="1771650"/>
            <a:chExt cx="7598778" cy="1311454"/>
          </a:xfrm>
        </p:grpSpPr>
        <p:sp>
          <p:nvSpPr>
            <p:cNvPr id="14343" name="TextBox 8"/>
            <p:cNvSpPr txBox="1">
              <a:spLocks noChangeArrowheads="1"/>
            </p:cNvSpPr>
            <p:nvPr/>
          </p:nvSpPr>
          <p:spPr bwMode="auto">
            <a:xfrm>
              <a:off x="330027" y="1795093"/>
              <a:ext cx="7598778" cy="113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400" dirty="0" err="1">
                  <a:solidFill>
                    <a:schemeClr val="bg1"/>
                  </a:solidFill>
                  <a:latin typeface="Gill Sans" charset="0"/>
                </a:rPr>
                <a:t>Thm</a:t>
              </a:r>
              <a:r>
                <a:rPr lang="en-US" sz="3400" dirty="0">
                  <a:solidFill>
                    <a:schemeClr val="bg1"/>
                  </a:solidFill>
                  <a:latin typeface="Gill Sans" charset="0"/>
                </a:rPr>
                <a:t>: PRG for read-once CNFs with     seed                  . </a:t>
              </a:r>
            </a:p>
          </p:txBody>
        </p:sp>
        <p:sp>
          <p:nvSpPr>
            <p:cNvPr id="14344" name="Rectangle 6"/>
            <p:cNvSpPr>
              <a:spLocks noChangeArrowheads="1"/>
            </p:cNvSpPr>
            <p:nvPr/>
          </p:nvSpPr>
          <p:spPr bwMode="auto">
            <a:xfrm>
              <a:off x="498475" y="1771650"/>
              <a:ext cx="7129546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4345" name="Picture 2" descr="\tilde{O}(\log(n/\epsilon)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26" y="2391443"/>
              <a:ext cx="2095785" cy="50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Now: PRG for RCNFs</a:t>
            </a:r>
          </a:p>
        </p:txBody>
      </p:sp>
      <p:grpSp>
        <p:nvGrpSpPr>
          <p:cNvPr id="14340" name="Group 1"/>
          <p:cNvGrpSpPr>
            <a:grpSpLocks/>
          </p:cNvGrpSpPr>
          <p:nvPr/>
        </p:nvGrpSpPr>
        <p:grpSpPr bwMode="auto">
          <a:xfrm>
            <a:off x="639763" y="3344863"/>
            <a:ext cx="7991475" cy="2286000"/>
            <a:chOff x="663986" y="3586163"/>
            <a:chExt cx="7990565" cy="2285268"/>
          </a:xfrm>
        </p:grpSpPr>
        <p:grpSp>
          <p:nvGrpSpPr>
            <p:cNvPr id="14346" name="Group 66"/>
            <p:cNvGrpSpPr>
              <a:grpSpLocks/>
            </p:cNvGrpSpPr>
            <p:nvPr/>
          </p:nvGrpSpPr>
          <p:grpSpPr bwMode="auto">
            <a:xfrm>
              <a:off x="757563" y="3586163"/>
              <a:ext cx="7572425" cy="1968019"/>
              <a:chOff x="445641" y="3208289"/>
              <a:chExt cx="7572325" cy="1968205"/>
            </a:xfrm>
          </p:grpSpPr>
          <p:grpSp>
            <p:nvGrpSpPr>
              <p:cNvPr id="14350" name="Group 19"/>
              <p:cNvGrpSpPr>
                <a:grpSpLocks/>
              </p:cNvGrpSpPr>
              <p:nvPr/>
            </p:nvGrpSpPr>
            <p:grpSpPr bwMode="auto">
              <a:xfrm>
                <a:off x="3966207" y="3208289"/>
                <a:ext cx="612756" cy="591343"/>
                <a:chOff x="4278156" y="3152589"/>
                <a:chExt cx="612756" cy="591343"/>
              </a:xfrm>
            </p:grpSpPr>
            <p:pic>
              <p:nvPicPr>
                <p:cNvPr id="14374" name="Picture 14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2937" y="321947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375" name="Oval 16"/>
                <p:cNvSpPr>
                  <a:spLocks noChangeArrowheads="1"/>
                </p:cNvSpPr>
                <p:nvPr/>
              </p:nvSpPr>
              <p:spPr bwMode="auto">
                <a:xfrm>
                  <a:off x="4278156" y="3152589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351" name="Group 18"/>
              <p:cNvGrpSpPr>
                <a:grpSpLocks/>
              </p:cNvGrpSpPr>
              <p:nvPr/>
            </p:nvGrpSpPr>
            <p:grpSpPr bwMode="auto">
              <a:xfrm>
                <a:off x="3528130" y="4258866"/>
                <a:ext cx="612756" cy="591343"/>
                <a:chOff x="2157785" y="4073641"/>
                <a:chExt cx="612756" cy="591343"/>
              </a:xfrm>
            </p:grpSpPr>
            <p:pic>
              <p:nvPicPr>
                <p:cNvPr id="14372" name="Picture 15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373" name="Oval 17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352" name="Group 20"/>
              <p:cNvGrpSpPr>
                <a:grpSpLocks/>
              </p:cNvGrpSpPr>
              <p:nvPr/>
            </p:nvGrpSpPr>
            <p:grpSpPr bwMode="auto">
              <a:xfrm>
                <a:off x="1017826" y="4258866"/>
                <a:ext cx="612756" cy="591343"/>
                <a:chOff x="2157785" y="4073641"/>
                <a:chExt cx="612756" cy="591343"/>
              </a:xfrm>
            </p:grpSpPr>
            <p:pic>
              <p:nvPicPr>
                <p:cNvPr id="14370" name="Picture 21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371" name="Oval 22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353" name="Group 29"/>
              <p:cNvGrpSpPr>
                <a:grpSpLocks/>
              </p:cNvGrpSpPr>
              <p:nvPr/>
            </p:nvGrpSpPr>
            <p:grpSpPr bwMode="auto">
              <a:xfrm>
                <a:off x="7012117" y="4258866"/>
                <a:ext cx="612756" cy="591343"/>
                <a:chOff x="2157785" y="4073641"/>
                <a:chExt cx="612756" cy="591343"/>
              </a:xfrm>
            </p:grpSpPr>
            <p:pic>
              <p:nvPicPr>
                <p:cNvPr id="14368" name="Picture 30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369" name="Oval 31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4354" name="Picture 32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117" y="4522788"/>
                <a:ext cx="558800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355" name="Straight Arrow Connector 40"/>
              <p:cNvCxnSpPr>
                <a:cxnSpLocks noChangeShapeType="1"/>
                <a:endCxn id="14371" idx="4"/>
              </p:cNvCxnSpPr>
              <p:nvPr/>
            </p:nvCxnSpPr>
            <p:spPr bwMode="auto">
              <a:xfrm flipV="1">
                <a:off x="445641" y="4850209"/>
                <a:ext cx="878563" cy="24072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6" name="Straight Arrow Connector 42"/>
              <p:cNvCxnSpPr>
                <a:cxnSpLocks noChangeShapeType="1"/>
                <a:endCxn id="14371" idx="4"/>
              </p:cNvCxnSpPr>
              <p:nvPr/>
            </p:nvCxnSpPr>
            <p:spPr bwMode="auto">
              <a:xfrm rot="5400000" flipH="1" flipV="1">
                <a:off x="1082083" y="4915654"/>
                <a:ext cx="307565" cy="1766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7" name="Straight Arrow Connector 46"/>
              <p:cNvCxnSpPr>
                <a:cxnSpLocks noChangeShapeType="1"/>
                <a:endCxn id="14371" idx="4"/>
              </p:cNvCxnSpPr>
              <p:nvPr/>
            </p:nvCxnSpPr>
            <p:spPr bwMode="auto">
              <a:xfrm rot="10800000">
                <a:off x="1324204" y="4850209"/>
                <a:ext cx="670040" cy="31870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8" name="Straight Arrow Connector 49"/>
              <p:cNvCxnSpPr>
                <a:cxnSpLocks noChangeShapeType="1"/>
              </p:cNvCxnSpPr>
              <p:nvPr/>
            </p:nvCxnSpPr>
            <p:spPr bwMode="auto">
              <a:xfrm flipV="1">
                <a:off x="2979681" y="4857790"/>
                <a:ext cx="878563" cy="24072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9" name="Straight Arrow Connector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616123" y="4923235"/>
                <a:ext cx="307565" cy="1766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0" name="Straight Arrow Connector 51"/>
              <p:cNvCxnSpPr>
                <a:cxnSpLocks noChangeShapeType="1"/>
              </p:cNvCxnSpPr>
              <p:nvPr/>
            </p:nvCxnSpPr>
            <p:spPr bwMode="auto">
              <a:xfrm rot="10800000">
                <a:off x="3858244" y="4857790"/>
                <a:ext cx="670040" cy="31870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1" name="Straight Arrow Connector 52"/>
              <p:cNvCxnSpPr>
                <a:cxnSpLocks noChangeShapeType="1"/>
              </p:cNvCxnSpPr>
              <p:nvPr/>
            </p:nvCxnSpPr>
            <p:spPr bwMode="auto">
              <a:xfrm flipV="1">
                <a:off x="6469363" y="4846651"/>
                <a:ext cx="878563" cy="24072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2" name="Straight Arrow Connector 5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105805" y="4912096"/>
                <a:ext cx="307565" cy="1766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3" name="Straight Arrow Connector 54"/>
              <p:cNvCxnSpPr>
                <a:cxnSpLocks noChangeShapeType="1"/>
              </p:cNvCxnSpPr>
              <p:nvPr/>
            </p:nvCxnSpPr>
            <p:spPr bwMode="auto">
              <a:xfrm rot="10800000">
                <a:off x="7347926" y="4846651"/>
                <a:ext cx="670040" cy="31870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Straight Arrow Connector 55"/>
              <p:cNvCxnSpPr>
                <a:cxnSpLocks noChangeShapeType="1"/>
                <a:endCxn id="14375" idx="4"/>
              </p:cNvCxnSpPr>
              <p:nvPr/>
            </p:nvCxnSpPr>
            <p:spPr bwMode="auto">
              <a:xfrm flipV="1">
                <a:off x="1444760" y="3799632"/>
                <a:ext cx="2827825" cy="485672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Straight Arrow Connector 57"/>
              <p:cNvCxnSpPr>
                <a:cxnSpLocks noChangeShapeType="1"/>
                <a:stCxn id="14373" idx="0"/>
                <a:endCxn id="14375" idx="4"/>
              </p:cNvCxnSpPr>
              <p:nvPr/>
            </p:nvCxnSpPr>
            <p:spPr bwMode="auto">
              <a:xfrm rot="5400000" flipH="1" flipV="1">
                <a:off x="3823929" y="3810211"/>
                <a:ext cx="459234" cy="4380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Straight Arrow Connector 60"/>
              <p:cNvCxnSpPr>
                <a:cxnSpLocks noChangeShapeType="1"/>
                <a:endCxn id="14375" idx="4"/>
              </p:cNvCxnSpPr>
              <p:nvPr/>
            </p:nvCxnSpPr>
            <p:spPr bwMode="auto">
              <a:xfrm rot="10800000">
                <a:off x="4272585" y="3799633"/>
                <a:ext cx="529202" cy="444669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Straight Arrow Connector 63"/>
              <p:cNvCxnSpPr>
                <a:cxnSpLocks noChangeShapeType="1"/>
                <a:stCxn id="14369" idx="0"/>
                <a:endCxn id="14375" idx="4"/>
              </p:cNvCxnSpPr>
              <p:nvPr/>
            </p:nvCxnSpPr>
            <p:spPr bwMode="auto">
              <a:xfrm rot="16200000" flipV="1">
                <a:off x="5565923" y="2506294"/>
                <a:ext cx="459234" cy="3045910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4347" name="Picture 7" descr="\bar{x}_1\;x_3\,\cdots x_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86" y="5531907"/>
              <a:ext cx="1920240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8" name="Picture 9" descr="\bar{x}_2\;x_5\,\cdots x_{2w}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907" y="5507726"/>
              <a:ext cx="2061058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9" name="Picture 11" descr="x_7\;x_9\cdots x_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447" y="5551391"/>
              <a:ext cx="2030104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/>
              <p:cNvSpPr txBox="1">
                <a:spLocks/>
              </p:cNvSpPr>
              <p:nvPr/>
            </p:nvSpPr>
            <p:spPr bwMode="auto">
              <a:xfrm>
                <a:off x="685800" y="1948861"/>
                <a:ext cx="7772400" cy="1010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aseline="0">
                    <a:solidFill>
                      <a:schemeClr val="bg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Gill Sans MT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dirty="0" smtClean="0"/>
                  <a:t>Non explicit: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𝑂</m:t>
                    </m:r>
                    <m:r>
                      <a:rPr lang="en-US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log</m:t>
                    </m:r>
                    <m:r>
                      <a:rPr lang="en-US" smtClean="0">
                        <a:latin typeface="Cambria Math"/>
                      </a:rPr>
                      <m:t> (</m:t>
                    </m:r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n</m:t>
                    </m:r>
                    <m:r>
                      <a:rPr lang="en-US" smtClean="0">
                        <a:latin typeface="Cambria Math"/>
                      </a:rPr>
                      <m:t>/</m:t>
                    </m:r>
                    <m:r>
                      <a:rPr lang="en-US" i="1" smtClean="0">
                        <a:latin typeface="Cambria Math"/>
                      </a:rPr>
                      <m:t>𝜖</m:t>
                    </m:r>
                    <m:r>
                      <a:rPr lang="en-US" i="1" smtClean="0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48861"/>
                <a:ext cx="7772400" cy="1010903"/>
              </a:xfrm>
              <a:prstGeom prst="rect">
                <a:avLst/>
              </a:prstGeom>
              <a:blipFill rotWithShape="1">
                <a:blip r:embed="rId10"/>
                <a:stretch>
                  <a:fillRect l="-1882" t="-78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  <p:bldP spid="40" grpI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Random Restrictions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811212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Switching lemma – Ajt83, FSS84, Has86</a:t>
            </a:r>
          </a:p>
        </p:txBody>
      </p:sp>
      <p:grpSp>
        <p:nvGrpSpPr>
          <p:cNvPr id="17412" name="Group 19"/>
          <p:cNvGrpSpPr>
            <a:grpSpLocks/>
          </p:cNvGrpSpPr>
          <p:nvPr/>
        </p:nvGrpSpPr>
        <p:grpSpPr bwMode="auto">
          <a:xfrm>
            <a:off x="4149725" y="2760663"/>
            <a:ext cx="612775" cy="590550"/>
            <a:chOff x="4278156" y="3152589"/>
            <a:chExt cx="612756" cy="591343"/>
          </a:xfrm>
        </p:grpSpPr>
        <p:pic>
          <p:nvPicPr>
            <p:cNvPr id="17461" name="Picture 14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937" y="3219478"/>
              <a:ext cx="3302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62" name="Oval 16"/>
            <p:cNvSpPr>
              <a:spLocks noChangeArrowheads="1"/>
            </p:cNvSpPr>
            <p:nvPr/>
          </p:nvSpPr>
          <p:spPr bwMode="auto">
            <a:xfrm>
              <a:off x="4278156" y="3152589"/>
              <a:ext cx="612756" cy="591343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3" name="Group 29"/>
          <p:cNvGrpSpPr>
            <a:grpSpLocks/>
          </p:cNvGrpSpPr>
          <p:nvPr/>
        </p:nvGrpSpPr>
        <p:grpSpPr bwMode="auto">
          <a:xfrm>
            <a:off x="7196138" y="3810000"/>
            <a:ext cx="612775" cy="592138"/>
            <a:chOff x="2157785" y="4073641"/>
            <a:chExt cx="612756" cy="591343"/>
          </a:xfrm>
        </p:grpSpPr>
        <p:pic>
          <p:nvPicPr>
            <p:cNvPr id="17459" name="Picture 30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054" y="4198938"/>
              <a:ext cx="3302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60" name="Oval 31"/>
            <p:cNvSpPr>
              <a:spLocks noChangeArrowheads="1"/>
            </p:cNvSpPr>
            <p:nvPr/>
          </p:nvSpPr>
          <p:spPr bwMode="auto">
            <a:xfrm>
              <a:off x="2157785" y="4073641"/>
              <a:ext cx="612756" cy="591343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414" name="Straight Arrow Connector 52"/>
          <p:cNvCxnSpPr>
            <a:cxnSpLocks noChangeShapeType="1"/>
          </p:cNvCxnSpPr>
          <p:nvPr/>
        </p:nvCxnSpPr>
        <p:spPr bwMode="auto">
          <a:xfrm flipV="1">
            <a:off x="6653213" y="4398963"/>
            <a:ext cx="877887" cy="2397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Straight Arrow Connector 53"/>
          <p:cNvCxnSpPr>
            <a:cxnSpLocks noChangeShapeType="1"/>
          </p:cNvCxnSpPr>
          <p:nvPr/>
        </p:nvCxnSpPr>
        <p:spPr bwMode="auto">
          <a:xfrm rot="5400000" flipH="1" flipV="1">
            <a:off x="7289800" y="4464051"/>
            <a:ext cx="306387" cy="1762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Straight Arrow Connector 54"/>
          <p:cNvCxnSpPr>
            <a:cxnSpLocks noChangeShapeType="1"/>
          </p:cNvCxnSpPr>
          <p:nvPr/>
        </p:nvCxnSpPr>
        <p:spPr bwMode="auto">
          <a:xfrm rot="10800000">
            <a:off x="7531100" y="4398963"/>
            <a:ext cx="669925" cy="3175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628650" y="3351212"/>
            <a:ext cx="3827463" cy="1370013"/>
            <a:chOff x="628840" y="3351524"/>
            <a:chExt cx="3826995" cy="1369150"/>
          </a:xfrm>
        </p:grpSpPr>
        <p:grpSp>
          <p:nvGrpSpPr>
            <p:cNvPr id="17452" name="Group 20"/>
            <p:cNvGrpSpPr>
              <a:grpSpLocks/>
            </p:cNvGrpSpPr>
            <p:nvPr/>
          </p:nvGrpSpPr>
          <p:grpSpPr bwMode="auto">
            <a:xfrm>
              <a:off x="1201033" y="3810713"/>
              <a:ext cx="612764" cy="591287"/>
              <a:chOff x="2157785" y="4073641"/>
              <a:chExt cx="612756" cy="591343"/>
            </a:xfrm>
          </p:grpSpPr>
          <p:pic>
            <p:nvPicPr>
              <p:cNvPr id="17457" name="Picture 21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054" y="4198938"/>
                <a:ext cx="3302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58" name="Oval 22"/>
              <p:cNvSpPr>
                <a:spLocks noChangeArrowheads="1"/>
              </p:cNvSpPr>
              <p:nvPr/>
            </p:nvSpPr>
            <p:spPr bwMode="auto">
              <a:xfrm>
                <a:off x="2157785" y="4073641"/>
                <a:ext cx="612756" cy="591343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7453" name="Straight Arrow Connector 40"/>
            <p:cNvCxnSpPr>
              <a:cxnSpLocks noChangeShapeType="1"/>
              <a:endCxn id="17458" idx="4"/>
            </p:cNvCxnSpPr>
            <p:nvPr/>
          </p:nvCxnSpPr>
          <p:spPr bwMode="auto">
            <a:xfrm flipV="1">
              <a:off x="628840" y="4402000"/>
              <a:ext cx="878575" cy="240702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4" name="Straight Arrow Connector 42"/>
            <p:cNvCxnSpPr>
              <a:cxnSpLocks noChangeShapeType="1"/>
              <a:endCxn id="17458" idx="4"/>
            </p:cNvCxnSpPr>
            <p:nvPr/>
          </p:nvCxnSpPr>
          <p:spPr bwMode="auto">
            <a:xfrm flipV="1">
              <a:off x="1287899" y="4402000"/>
              <a:ext cx="219516" cy="248282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5" name="Straight Arrow Connector 46"/>
            <p:cNvCxnSpPr>
              <a:cxnSpLocks noChangeShapeType="1"/>
              <a:endCxn id="17458" idx="4"/>
            </p:cNvCxnSpPr>
            <p:nvPr/>
          </p:nvCxnSpPr>
          <p:spPr bwMode="auto">
            <a:xfrm rot="10800000">
              <a:off x="1507416" y="4402000"/>
              <a:ext cx="670049" cy="318674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6" name="Straight Arrow Connector 55"/>
            <p:cNvCxnSpPr>
              <a:cxnSpLocks noChangeShapeType="1"/>
              <a:endCxn id="17462" idx="4"/>
            </p:cNvCxnSpPr>
            <p:nvPr/>
          </p:nvCxnSpPr>
          <p:spPr bwMode="auto">
            <a:xfrm flipV="1">
              <a:off x="1627973" y="3351525"/>
              <a:ext cx="2827862" cy="485626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3162300" y="3351213"/>
            <a:ext cx="2770188" cy="1376362"/>
            <a:chOff x="3162913" y="3351526"/>
            <a:chExt cx="2770273" cy="1376728"/>
          </a:xfrm>
        </p:grpSpPr>
        <p:pic>
          <p:nvPicPr>
            <p:cNvPr id="17442" name="Picture 3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4379" y="4074610"/>
              <a:ext cx="558807" cy="6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443" name="Group 61"/>
            <p:cNvGrpSpPr>
              <a:grpSpLocks/>
            </p:cNvGrpSpPr>
            <p:nvPr/>
          </p:nvGrpSpPr>
          <p:grpSpPr bwMode="auto">
            <a:xfrm>
              <a:off x="3162913" y="3351526"/>
              <a:ext cx="1822133" cy="1376728"/>
              <a:chOff x="3162913" y="3351526"/>
              <a:chExt cx="1822133" cy="1376728"/>
            </a:xfrm>
          </p:grpSpPr>
          <p:grpSp>
            <p:nvGrpSpPr>
              <p:cNvPr id="17444" name="Group 18"/>
              <p:cNvGrpSpPr>
                <a:grpSpLocks/>
              </p:cNvGrpSpPr>
              <p:nvPr/>
            </p:nvGrpSpPr>
            <p:grpSpPr bwMode="auto">
              <a:xfrm>
                <a:off x="3711370" y="3810713"/>
                <a:ext cx="612764" cy="591287"/>
                <a:chOff x="2157785" y="4073641"/>
                <a:chExt cx="612756" cy="591343"/>
              </a:xfrm>
            </p:grpSpPr>
            <p:pic>
              <p:nvPicPr>
                <p:cNvPr id="17450" name="Picture 15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451" name="Oval 17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17445" name="Straight Arrow Connector 49"/>
              <p:cNvCxnSpPr>
                <a:cxnSpLocks noChangeShapeType="1"/>
              </p:cNvCxnSpPr>
              <p:nvPr/>
            </p:nvCxnSpPr>
            <p:spPr bwMode="auto">
              <a:xfrm flipV="1">
                <a:off x="3162913" y="4409580"/>
                <a:ext cx="878575" cy="240702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6" name="Straight Arrow Connector 50"/>
              <p:cNvCxnSpPr>
                <a:cxnSpLocks noChangeShapeType="1"/>
              </p:cNvCxnSpPr>
              <p:nvPr/>
            </p:nvCxnSpPr>
            <p:spPr bwMode="auto">
              <a:xfrm flipV="1">
                <a:off x="3861643" y="4409581"/>
                <a:ext cx="179844" cy="233121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7" name="Straight Arrow Connector 51"/>
              <p:cNvCxnSpPr>
                <a:cxnSpLocks noChangeShapeType="1"/>
              </p:cNvCxnSpPr>
              <p:nvPr/>
            </p:nvCxnSpPr>
            <p:spPr bwMode="auto">
              <a:xfrm rot="10800000">
                <a:off x="4041488" y="4409580"/>
                <a:ext cx="670049" cy="31867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8" name="Straight Arrow Connector 57"/>
              <p:cNvCxnSpPr>
                <a:cxnSpLocks noChangeShapeType="1"/>
                <a:stCxn id="17451" idx="0"/>
                <a:endCxn id="17462" idx="4"/>
              </p:cNvCxnSpPr>
              <p:nvPr/>
            </p:nvCxnSpPr>
            <p:spPr bwMode="auto">
              <a:xfrm rot="5400000" flipH="1" flipV="1">
                <a:off x="4007198" y="3362080"/>
                <a:ext cx="459191" cy="438083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9" name="Straight Arrow Connector 60"/>
              <p:cNvCxnSpPr>
                <a:cxnSpLocks noChangeShapeType="1"/>
                <a:endCxn id="17462" idx="4"/>
              </p:cNvCxnSpPr>
              <p:nvPr/>
            </p:nvCxnSpPr>
            <p:spPr bwMode="auto">
              <a:xfrm rot="10800000">
                <a:off x="4455837" y="3351526"/>
                <a:ext cx="529209" cy="444628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17419" name="Straight Arrow Connector 63"/>
          <p:cNvCxnSpPr>
            <a:cxnSpLocks noChangeShapeType="1"/>
            <a:stCxn id="17460" idx="0"/>
            <a:endCxn id="17462" idx="4"/>
          </p:cNvCxnSpPr>
          <p:nvPr/>
        </p:nvCxnSpPr>
        <p:spPr bwMode="auto">
          <a:xfrm rot="16200000" flipV="1">
            <a:off x="5749925" y="2057401"/>
            <a:ext cx="458787" cy="30464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07150" y="5155564"/>
            <a:ext cx="7530733" cy="2112702"/>
          </a:xfrm>
          <a:prstGeom prst="rect">
            <a:avLst/>
          </a:prstGeom>
          <a:blipFill rotWithShape="1">
            <a:blip r:embed="rId5"/>
            <a:stretch>
              <a:fillRect l="-1456" t="-289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7421" name="TextBox 35"/>
          <p:cNvSpPr txBox="1">
            <a:spLocks noChangeArrowheads="1"/>
          </p:cNvSpPr>
          <p:nvPr/>
        </p:nvSpPr>
        <p:spPr bwMode="auto">
          <a:xfrm>
            <a:off x="352425" y="4522788"/>
            <a:ext cx="422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4800">
                <a:solidFill>
                  <a:srgbClr val="FFFF00"/>
                </a:solidFill>
              </a:rPr>
              <a:t>*</a:t>
            </a:r>
          </a:p>
        </p:txBody>
      </p:sp>
      <p:sp>
        <p:nvSpPr>
          <p:cNvPr id="17422" name="TextBox 37"/>
          <p:cNvSpPr txBox="1">
            <a:spLocks noChangeArrowheads="1"/>
          </p:cNvSpPr>
          <p:nvPr/>
        </p:nvSpPr>
        <p:spPr bwMode="auto">
          <a:xfrm>
            <a:off x="4449763" y="4535488"/>
            <a:ext cx="423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4800">
                <a:solidFill>
                  <a:srgbClr val="FFFF00"/>
                </a:solidFill>
              </a:rPr>
              <a:t>*</a:t>
            </a:r>
          </a:p>
        </p:txBody>
      </p:sp>
      <p:sp>
        <p:nvSpPr>
          <p:cNvPr id="17423" name="TextBox 42"/>
          <p:cNvSpPr txBox="1">
            <a:spLocks noChangeArrowheads="1"/>
          </p:cNvSpPr>
          <p:nvPr/>
        </p:nvSpPr>
        <p:spPr bwMode="auto">
          <a:xfrm>
            <a:off x="7059613" y="4535488"/>
            <a:ext cx="423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4800">
                <a:solidFill>
                  <a:srgbClr val="FFFF00"/>
                </a:solidFill>
              </a:rPr>
              <a:t>*</a:t>
            </a:r>
          </a:p>
        </p:txBody>
      </p:sp>
      <p:pic>
        <p:nvPicPr>
          <p:cNvPr id="17425" name="Picture 32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4800600"/>
            <a:ext cx="365125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3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4800600"/>
            <a:ext cx="366712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3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4800600"/>
            <a:ext cx="366713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066800" y="4519613"/>
            <a:ext cx="7362825" cy="646112"/>
            <a:chOff x="1059310" y="4535424"/>
            <a:chExt cx="7362527" cy="646331"/>
          </a:xfrm>
        </p:grpSpPr>
        <p:sp>
          <p:nvSpPr>
            <p:cNvPr id="17430" name="TextBox 49"/>
            <p:cNvSpPr txBox="1">
              <a:spLocks noChangeArrowheads="1"/>
            </p:cNvSpPr>
            <p:nvPr/>
          </p:nvSpPr>
          <p:spPr bwMode="auto">
            <a:xfrm>
              <a:off x="1059310" y="4535424"/>
              <a:ext cx="44114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7431" name="TextBox 50"/>
            <p:cNvSpPr txBox="1">
              <a:spLocks noChangeArrowheads="1"/>
            </p:cNvSpPr>
            <p:nvPr/>
          </p:nvSpPr>
          <p:spPr bwMode="auto">
            <a:xfrm>
              <a:off x="3636956" y="4535424"/>
              <a:ext cx="4411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7432" name="TextBox 51"/>
            <p:cNvSpPr txBox="1">
              <a:spLocks noChangeArrowheads="1"/>
            </p:cNvSpPr>
            <p:nvPr/>
          </p:nvSpPr>
          <p:spPr bwMode="auto">
            <a:xfrm>
              <a:off x="2942339" y="4535424"/>
              <a:ext cx="4411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7433" name="TextBox 52"/>
            <p:cNvSpPr txBox="1">
              <a:spLocks noChangeArrowheads="1"/>
            </p:cNvSpPr>
            <p:nvPr/>
          </p:nvSpPr>
          <p:spPr bwMode="auto">
            <a:xfrm>
              <a:off x="1956890" y="4535424"/>
              <a:ext cx="4411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7434" name="TextBox 53"/>
            <p:cNvSpPr txBox="1">
              <a:spLocks noChangeArrowheads="1"/>
            </p:cNvSpPr>
            <p:nvPr/>
          </p:nvSpPr>
          <p:spPr bwMode="auto">
            <a:xfrm>
              <a:off x="6432068" y="4535424"/>
              <a:ext cx="4411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7435" name="TextBox 54"/>
            <p:cNvSpPr txBox="1">
              <a:spLocks noChangeArrowheads="1"/>
            </p:cNvSpPr>
            <p:nvPr/>
          </p:nvSpPr>
          <p:spPr bwMode="auto">
            <a:xfrm>
              <a:off x="7980691" y="4535424"/>
              <a:ext cx="4411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0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44526" y="4665467"/>
            <a:ext cx="4740520" cy="500240"/>
            <a:chOff x="244526" y="4677499"/>
            <a:chExt cx="4740520" cy="500240"/>
          </a:xfrm>
          <a:solidFill>
            <a:schemeClr val="tx1"/>
          </a:solidFill>
          <a:effectLst/>
        </p:grpSpPr>
        <p:sp>
          <p:nvSpPr>
            <p:cNvPr id="65" name="Rectangle 64"/>
            <p:cNvSpPr/>
            <p:nvPr/>
          </p:nvSpPr>
          <p:spPr bwMode="auto">
            <a:xfrm>
              <a:off x="2771490" y="4677500"/>
              <a:ext cx="2213556" cy="500239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44526" y="4677499"/>
              <a:ext cx="2213556" cy="500239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1068388" y="4535488"/>
            <a:ext cx="7335728" cy="830262"/>
            <a:chOff x="1068127" y="4535424"/>
            <a:chExt cx="7335262" cy="830997"/>
          </a:xfrm>
        </p:grpSpPr>
        <p:sp>
          <p:nvSpPr>
            <p:cNvPr id="17440" name="TextBox 41"/>
            <p:cNvSpPr txBox="1">
              <a:spLocks noChangeArrowheads="1"/>
            </p:cNvSpPr>
            <p:nvPr/>
          </p:nvSpPr>
          <p:spPr bwMode="auto">
            <a:xfrm>
              <a:off x="6440885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 dirty="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7436" name="TextBox 36"/>
            <p:cNvSpPr txBox="1">
              <a:spLocks noChangeArrowheads="1"/>
            </p:cNvSpPr>
            <p:nvPr/>
          </p:nvSpPr>
          <p:spPr bwMode="auto">
            <a:xfrm>
              <a:off x="1068127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7437" name="TextBox 38"/>
            <p:cNvSpPr txBox="1">
              <a:spLocks noChangeArrowheads="1"/>
            </p:cNvSpPr>
            <p:nvPr/>
          </p:nvSpPr>
          <p:spPr bwMode="auto">
            <a:xfrm>
              <a:off x="3645773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7438" name="TextBox 39"/>
            <p:cNvSpPr txBox="1">
              <a:spLocks noChangeArrowheads="1"/>
            </p:cNvSpPr>
            <p:nvPr/>
          </p:nvSpPr>
          <p:spPr bwMode="auto">
            <a:xfrm>
              <a:off x="2951156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7439" name="TextBox 40"/>
            <p:cNvSpPr txBox="1">
              <a:spLocks noChangeArrowheads="1"/>
            </p:cNvSpPr>
            <p:nvPr/>
          </p:nvSpPr>
          <p:spPr bwMode="auto">
            <a:xfrm>
              <a:off x="1965707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7441" name="TextBox 43"/>
            <p:cNvSpPr txBox="1">
              <a:spLocks noChangeArrowheads="1"/>
            </p:cNvSpPr>
            <p:nvPr/>
          </p:nvSpPr>
          <p:spPr bwMode="auto">
            <a:xfrm>
              <a:off x="7999138" y="4535424"/>
              <a:ext cx="404251" cy="770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400" dirty="0">
                  <a:solidFill>
                    <a:srgbClr val="FFFF00"/>
                  </a:solidFill>
                </a:rPr>
                <a:t>*</a:t>
              </a:r>
            </a:p>
          </p:txBody>
        </p:sp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/>
          <p:cNvSpPr txBox="1">
            <a:spLocks/>
          </p:cNvSpPr>
          <p:nvPr/>
        </p:nvSpPr>
        <p:spPr bwMode="auto">
          <a:xfrm>
            <a:off x="815975" y="5154613"/>
            <a:ext cx="75311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bg1"/>
                </a:solidFill>
                <a:latin typeface="Gill Sans MT" charset="0"/>
              </a:rPr>
              <a:t>Problem: No strong </a:t>
            </a:r>
            <a:r>
              <a:rPr lang="en-US" dirty="0" err="1">
                <a:solidFill>
                  <a:schemeClr val="bg1"/>
                </a:solidFill>
                <a:latin typeface="Gill Sans MT" charset="0"/>
              </a:rPr>
              <a:t>derandomized</a:t>
            </a:r>
            <a:r>
              <a:rPr lang="en-US" dirty="0">
                <a:solidFill>
                  <a:schemeClr val="bg1"/>
                </a:solidFill>
                <a:latin typeface="Gill Sans MT" charset="0"/>
              </a:rPr>
              <a:t> switching lemmas.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PRGs from Random Restrictions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811212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AW85: Use “pseudorandom restrictions”.</a:t>
            </a:r>
          </a:p>
        </p:txBody>
      </p:sp>
      <p:grpSp>
        <p:nvGrpSpPr>
          <p:cNvPr id="18437" name="Group 19"/>
          <p:cNvGrpSpPr>
            <a:grpSpLocks/>
          </p:cNvGrpSpPr>
          <p:nvPr/>
        </p:nvGrpSpPr>
        <p:grpSpPr bwMode="auto">
          <a:xfrm>
            <a:off x="4149725" y="2760663"/>
            <a:ext cx="612775" cy="590550"/>
            <a:chOff x="4278156" y="3152589"/>
            <a:chExt cx="612756" cy="591343"/>
          </a:xfrm>
        </p:grpSpPr>
        <p:pic>
          <p:nvPicPr>
            <p:cNvPr id="18478" name="Picture 14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937" y="3219478"/>
              <a:ext cx="3302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79" name="Oval 16"/>
            <p:cNvSpPr>
              <a:spLocks noChangeArrowheads="1"/>
            </p:cNvSpPr>
            <p:nvPr/>
          </p:nvSpPr>
          <p:spPr bwMode="auto">
            <a:xfrm>
              <a:off x="4278156" y="3152589"/>
              <a:ext cx="612756" cy="591343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8" name="Group 29"/>
          <p:cNvGrpSpPr>
            <a:grpSpLocks/>
          </p:cNvGrpSpPr>
          <p:nvPr/>
        </p:nvGrpSpPr>
        <p:grpSpPr bwMode="auto">
          <a:xfrm>
            <a:off x="7196138" y="3810000"/>
            <a:ext cx="612775" cy="592138"/>
            <a:chOff x="2157785" y="4073641"/>
            <a:chExt cx="612756" cy="591343"/>
          </a:xfrm>
        </p:grpSpPr>
        <p:pic>
          <p:nvPicPr>
            <p:cNvPr id="18476" name="Picture 30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054" y="4198938"/>
              <a:ext cx="3302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77" name="Oval 31"/>
            <p:cNvSpPr>
              <a:spLocks noChangeArrowheads="1"/>
            </p:cNvSpPr>
            <p:nvPr/>
          </p:nvSpPr>
          <p:spPr bwMode="auto">
            <a:xfrm>
              <a:off x="2157785" y="4073641"/>
              <a:ext cx="612756" cy="591343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439" name="Straight Arrow Connector 52"/>
          <p:cNvCxnSpPr>
            <a:cxnSpLocks noChangeShapeType="1"/>
          </p:cNvCxnSpPr>
          <p:nvPr/>
        </p:nvCxnSpPr>
        <p:spPr bwMode="auto">
          <a:xfrm flipV="1">
            <a:off x="6653213" y="4398963"/>
            <a:ext cx="877887" cy="2397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Straight Arrow Connector 53"/>
          <p:cNvCxnSpPr>
            <a:cxnSpLocks noChangeShapeType="1"/>
          </p:cNvCxnSpPr>
          <p:nvPr/>
        </p:nvCxnSpPr>
        <p:spPr bwMode="auto">
          <a:xfrm rot="5400000" flipH="1" flipV="1">
            <a:off x="7289800" y="4464051"/>
            <a:ext cx="306387" cy="1762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Straight Arrow Connector 54"/>
          <p:cNvCxnSpPr>
            <a:cxnSpLocks noChangeShapeType="1"/>
          </p:cNvCxnSpPr>
          <p:nvPr/>
        </p:nvCxnSpPr>
        <p:spPr bwMode="auto">
          <a:xfrm rot="10800000">
            <a:off x="7531100" y="4398963"/>
            <a:ext cx="669925" cy="3175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442" name="Group 60"/>
          <p:cNvGrpSpPr>
            <a:grpSpLocks/>
          </p:cNvGrpSpPr>
          <p:nvPr/>
        </p:nvGrpSpPr>
        <p:grpSpPr bwMode="auto">
          <a:xfrm>
            <a:off x="628650" y="3351213"/>
            <a:ext cx="3827463" cy="1370012"/>
            <a:chOff x="628840" y="3351525"/>
            <a:chExt cx="3826995" cy="1369149"/>
          </a:xfrm>
        </p:grpSpPr>
        <p:grpSp>
          <p:nvGrpSpPr>
            <p:cNvPr id="18469" name="Group 20"/>
            <p:cNvGrpSpPr>
              <a:grpSpLocks/>
            </p:cNvGrpSpPr>
            <p:nvPr/>
          </p:nvGrpSpPr>
          <p:grpSpPr bwMode="auto">
            <a:xfrm>
              <a:off x="1201033" y="3810713"/>
              <a:ext cx="612764" cy="591287"/>
              <a:chOff x="2157785" y="4073641"/>
              <a:chExt cx="612756" cy="591343"/>
            </a:xfrm>
          </p:grpSpPr>
          <p:pic>
            <p:nvPicPr>
              <p:cNvPr id="18474" name="Picture 21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054" y="4198938"/>
                <a:ext cx="3302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75" name="Oval 22"/>
              <p:cNvSpPr>
                <a:spLocks noChangeArrowheads="1"/>
              </p:cNvSpPr>
              <p:nvPr/>
            </p:nvSpPr>
            <p:spPr bwMode="auto">
              <a:xfrm>
                <a:off x="2157785" y="4073641"/>
                <a:ext cx="612756" cy="591343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470" name="Straight Arrow Connector 40"/>
            <p:cNvCxnSpPr>
              <a:cxnSpLocks noChangeShapeType="1"/>
              <a:endCxn id="18475" idx="4"/>
            </p:cNvCxnSpPr>
            <p:nvPr/>
          </p:nvCxnSpPr>
          <p:spPr bwMode="auto">
            <a:xfrm flipV="1">
              <a:off x="628840" y="4402000"/>
              <a:ext cx="878575" cy="240702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1" name="Straight Arrow Connector 42"/>
            <p:cNvCxnSpPr>
              <a:cxnSpLocks noChangeShapeType="1"/>
              <a:endCxn id="18475" idx="4"/>
            </p:cNvCxnSpPr>
            <p:nvPr/>
          </p:nvCxnSpPr>
          <p:spPr bwMode="auto">
            <a:xfrm flipV="1">
              <a:off x="1287899" y="4402000"/>
              <a:ext cx="219516" cy="248282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2" name="Straight Arrow Connector 46"/>
            <p:cNvCxnSpPr>
              <a:cxnSpLocks noChangeShapeType="1"/>
              <a:endCxn id="18475" idx="4"/>
            </p:cNvCxnSpPr>
            <p:nvPr/>
          </p:nvCxnSpPr>
          <p:spPr bwMode="auto">
            <a:xfrm rot="10800000">
              <a:off x="1507416" y="4402000"/>
              <a:ext cx="670049" cy="318674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3" name="Straight Arrow Connector 55"/>
            <p:cNvCxnSpPr>
              <a:cxnSpLocks noChangeShapeType="1"/>
              <a:endCxn id="18479" idx="4"/>
            </p:cNvCxnSpPr>
            <p:nvPr/>
          </p:nvCxnSpPr>
          <p:spPr bwMode="auto">
            <a:xfrm flipV="1">
              <a:off x="1627973" y="3351525"/>
              <a:ext cx="2827862" cy="485626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443" name="Group 62"/>
          <p:cNvGrpSpPr>
            <a:grpSpLocks/>
          </p:cNvGrpSpPr>
          <p:nvPr/>
        </p:nvGrpSpPr>
        <p:grpSpPr bwMode="auto">
          <a:xfrm>
            <a:off x="3162300" y="3351213"/>
            <a:ext cx="2770188" cy="1376362"/>
            <a:chOff x="3162913" y="3351526"/>
            <a:chExt cx="2770273" cy="1376728"/>
          </a:xfrm>
        </p:grpSpPr>
        <p:pic>
          <p:nvPicPr>
            <p:cNvPr id="18459" name="Picture 3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4379" y="4074610"/>
              <a:ext cx="558807" cy="6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60" name="Group 61"/>
            <p:cNvGrpSpPr>
              <a:grpSpLocks/>
            </p:cNvGrpSpPr>
            <p:nvPr/>
          </p:nvGrpSpPr>
          <p:grpSpPr bwMode="auto">
            <a:xfrm>
              <a:off x="3162913" y="3351526"/>
              <a:ext cx="1822133" cy="1376728"/>
              <a:chOff x="3162913" y="3351526"/>
              <a:chExt cx="1822133" cy="1376728"/>
            </a:xfrm>
          </p:grpSpPr>
          <p:grpSp>
            <p:nvGrpSpPr>
              <p:cNvPr id="18461" name="Group 18"/>
              <p:cNvGrpSpPr>
                <a:grpSpLocks/>
              </p:cNvGrpSpPr>
              <p:nvPr/>
            </p:nvGrpSpPr>
            <p:grpSpPr bwMode="auto">
              <a:xfrm>
                <a:off x="3711370" y="3810713"/>
                <a:ext cx="612764" cy="591287"/>
                <a:chOff x="2157785" y="4073641"/>
                <a:chExt cx="612756" cy="591343"/>
              </a:xfrm>
            </p:grpSpPr>
            <p:pic>
              <p:nvPicPr>
                <p:cNvPr id="18467" name="Picture 15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468" name="Oval 17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18462" name="Straight Arrow Connector 49"/>
              <p:cNvCxnSpPr>
                <a:cxnSpLocks noChangeShapeType="1"/>
              </p:cNvCxnSpPr>
              <p:nvPr/>
            </p:nvCxnSpPr>
            <p:spPr bwMode="auto">
              <a:xfrm flipV="1">
                <a:off x="3162913" y="4409580"/>
                <a:ext cx="878575" cy="240702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63" name="Straight Arrow Connector 50"/>
              <p:cNvCxnSpPr>
                <a:cxnSpLocks noChangeShapeType="1"/>
              </p:cNvCxnSpPr>
              <p:nvPr/>
            </p:nvCxnSpPr>
            <p:spPr bwMode="auto">
              <a:xfrm flipV="1">
                <a:off x="3861643" y="4409581"/>
                <a:ext cx="179844" cy="233121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64" name="Straight Arrow Connector 51"/>
              <p:cNvCxnSpPr>
                <a:cxnSpLocks noChangeShapeType="1"/>
              </p:cNvCxnSpPr>
              <p:nvPr/>
            </p:nvCxnSpPr>
            <p:spPr bwMode="auto">
              <a:xfrm rot="10800000">
                <a:off x="4041488" y="4409580"/>
                <a:ext cx="670049" cy="31867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65" name="Straight Arrow Connector 57"/>
              <p:cNvCxnSpPr>
                <a:cxnSpLocks noChangeShapeType="1"/>
                <a:stCxn id="18468" idx="0"/>
                <a:endCxn id="18479" idx="4"/>
              </p:cNvCxnSpPr>
              <p:nvPr/>
            </p:nvCxnSpPr>
            <p:spPr bwMode="auto">
              <a:xfrm rot="5400000" flipH="1" flipV="1">
                <a:off x="4007198" y="3362080"/>
                <a:ext cx="459191" cy="438083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66" name="Straight Arrow Connector 60"/>
              <p:cNvCxnSpPr>
                <a:cxnSpLocks noChangeShapeType="1"/>
                <a:endCxn id="18479" idx="4"/>
              </p:cNvCxnSpPr>
              <p:nvPr/>
            </p:nvCxnSpPr>
            <p:spPr bwMode="auto">
              <a:xfrm rot="10800000">
                <a:off x="4455837" y="3351526"/>
                <a:ext cx="529209" cy="444628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18444" name="Straight Arrow Connector 63"/>
          <p:cNvCxnSpPr>
            <a:cxnSpLocks noChangeShapeType="1"/>
            <a:stCxn id="18477" idx="0"/>
            <a:endCxn id="18479" idx="4"/>
          </p:cNvCxnSpPr>
          <p:nvPr/>
        </p:nvCxnSpPr>
        <p:spPr bwMode="auto">
          <a:xfrm rot="16200000" flipV="1">
            <a:off x="5749925" y="2057401"/>
            <a:ext cx="458787" cy="30464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6" name="TextBox 35"/>
          <p:cNvSpPr txBox="1">
            <a:spLocks noChangeArrowheads="1"/>
          </p:cNvSpPr>
          <p:nvPr/>
        </p:nvSpPr>
        <p:spPr bwMode="auto">
          <a:xfrm>
            <a:off x="352425" y="4522788"/>
            <a:ext cx="422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4800">
                <a:solidFill>
                  <a:srgbClr val="FFFF00"/>
                </a:solidFill>
              </a:rPr>
              <a:t>*</a:t>
            </a:r>
          </a:p>
        </p:txBody>
      </p:sp>
      <p:sp>
        <p:nvSpPr>
          <p:cNvPr id="18447" name="TextBox 37"/>
          <p:cNvSpPr txBox="1">
            <a:spLocks noChangeArrowheads="1"/>
          </p:cNvSpPr>
          <p:nvPr/>
        </p:nvSpPr>
        <p:spPr bwMode="auto">
          <a:xfrm>
            <a:off x="4449763" y="4535488"/>
            <a:ext cx="423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4800">
                <a:solidFill>
                  <a:srgbClr val="FFFF00"/>
                </a:solidFill>
              </a:rPr>
              <a:t>*</a:t>
            </a:r>
          </a:p>
        </p:txBody>
      </p:sp>
      <p:sp>
        <p:nvSpPr>
          <p:cNvPr id="18448" name="TextBox 42"/>
          <p:cNvSpPr txBox="1">
            <a:spLocks noChangeArrowheads="1"/>
          </p:cNvSpPr>
          <p:nvPr/>
        </p:nvSpPr>
        <p:spPr bwMode="auto">
          <a:xfrm>
            <a:off x="7059613" y="4535488"/>
            <a:ext cx="423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4800">
                <a:solidFill>
                  <a:srgbClr val="FFFF00"/>
                </a:solidFill>
              </a:rPr>
              <a:t>*</a:t>
            </a:r>
          </a:p>
        </p:txBody>
      </p:sp>
      <p:grpSp>
        <p:nvGrpSpPr>
          <p:cNvPr id="18449" name="Group 47"/>
          <p:cNvGrpSpPr>
            <a:grpSpLocks/>
          </p:cNvGrpSpPr>
          <p:nvPr/>
        </p:nvGrpSpPr>
        <p:grpSpPr bwMode="auto">
          <a:xfrm>
            <a:off x="1068388" y="4535488"/>
            <a:ext cx="7345362" cy="830262"/>
            <a:chOff x="1068127" y="4535424"/>
            <a:chExt cx="7344895" cy="830997"/>
          </a:xfrm>
        </p:grpSpPr>
        <p:sp>
          <p:nvSpPr>
            <p:cNvPr id="18453" name="TextBox 36"/>
            <p:cNvSpPr txBox="1">
              <a:spLocks noChangeArrowheads="1"/>
            </p:cNvSpPr>
            <p:nvPr/>
          </p:nvSpPr>
          <p:spPr bwMode="auto">
            <a:xfrm>
              <a:off x="1068127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8454" name="TextBox 38"/>
            <p:cNvSpPr txBox="1">
              <a:spLocks noChangeArrowheads="1"/>
            </p:cNvSpPr>
            <p:nvPr/>
          </p:nvSpPr>
          <p:spPr bwMode="auto">
            <a:xfrm>
              <a:off x="3645773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8455" name="TextBox 39"/>
            <p:cNvSpPr txBox="1">
              <a:spLocks noChangeArrowheads="1"/>
            </p:cNvSpPr>
            <p:nvPr/>
          </p:nvSpPr>
          <p:spPr bwMode="auto">
            <a:xfrm>
              <a:off x="2951156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8456" name="TextBox 40"/>
            <p:cNvSpPr txBox="1">
              <a:spLocks noChangeArrowheads="1"/>
            </p:cNvSpPr>
            <p:nvPr/>
          </p:nvSpPr>
          <p:spPr bwMode="auto">
            <a:xfrm>
              <a:off x="1965707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8457" name="TextBox 41"/>
            <p:cNvSpPr txBox="1">
              <a:spLocks noChangeArrowheads="1"/>
            </p:cNvSpPr>
            <p:nvPr/>
          </p:nvSpPr>
          <p:spPr bwMode="auto">
            <a:xfrm>
              <a:off x="6440885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8458" name="TextBox 43"/>
            <p:cNvSpPr txBox="1">
              <a:spLocks noChangeArrowheads="1"/>
            </p:cNvSpPr>
            <p:nvPr/>
          </p:nvSpPr>
          <p:spPr bwMode="auto">
            <a:xfrm>
              <a:off x="7989508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</p:grpSp>
      <p:pic>
        <p:nvPicPr>
          <p:cNvPr id="18450" name="Picture 32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4800600"/>
            <a:ext cx="365125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1" name="Picture 3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4800600"/>
            <a:ext cx="366712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Picture 3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4800600"/>
            <a:ext cx="366713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1565275" y="4384675"/>
            <a:ext cx="6848475" cy="660400"/>
            <a:chOff x="1564800" y="4384302"/>
            <a:chExt cx="6849502" cy="660762"/>
          </a:xfrm>
        </p:grpSpPr>
        <p:sp>
          <p:nvSpPr>
            <p:cNvPr id="19495" name="TextBox 81"/>
            <p:cNvSpPr txBox="1">
              <a:spLocks noChangeArrowheads="1"/>
            </p:cNvSpPr>
            <p:nvPr/>
          </p:nvSpPr>
          <p:spPr bwMode="auto">
            <a:xfrm>
              <a:off x="3950231" y="4396645"/>
              <a:ext cx="9797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* * *</a:t>
              </a:r>
            </a:p>
          </p:txBody>
        </p:sp>
        <p:sp>
          <p:nvSpPr>
            <p:cNvPr id="19496" name="TextBox 87"/>
            <p:cNvSpPr txBox="1">
              <a:spLocks noChangeArrowheads="1"/>
            </p:cNvSpPr>
            <p:nvPr/>
          </p:nvSpPr>
          <p:spPr bwMode="auto">
            <a:xfrm>
              <a:off x="7434547" y="4398733"/>
              <a:ext cx="9797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* * *</a:t>
              </a:r>
            </a:p>
          </p:txBody>
        </p:sp>
        <p:sp>
          <p:nvSpPr>
            <p:cNvPr id="19497" name="TextBox 105"/>
            <p:cNvSpPr txBox="1">
              <a:spLocks noChangeArrowheads="1"/>
            </p:cNvSpPr>
            <p:nvPr/>
          </p:nvSpPr>
          <p:spPr bwMode="auto">
            <a:xfrm>
              <a:off x="1564800" y="4384302"/>
              <a:ext cx="9797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* * *</a:t>
              </a:r>
            </a:p>
          </p:txBody>
        </p:sp>
      </p:grpSp>
      <p:grpSp>
        <p:nvGrpSpPr>
          <p:cNvPr id="111" name="Group 110"/>
          <p:cNvGrpSpPr>
            <a:grpSpLocks/>
          </p:cNvGrpSpPr>
          <p:nvPr/>
        </p:nvGrpSpPr>
        <p:grpSpPr bwMode="auto">
          <a:xfrm>
            <a:off x="1565275" y="4324350"/>
            <a:ext cx="6853238" cy="536575"/>
            <a:chOff x="1564482" y="4323760"/>
            <a:chExt cx="6854312" cy="537651"/>
          </a:xfrm>
        </p:grpSpPr>
        <p:grpSp>
          <p:nvGrpSpPr>
            <p:cNvPr id="19486" name="Group 82"/>
            <p:cNvGrpSpPr>
              <a:grpSpLocks/>
            </p:cNvGrpSpPr>
            <p:nvPr/>
          </p:nvGrpSpPr>
          <p:grpSpPr bwMode="auto">
            <a:xfrm>
              <a:off x="3949913" y="4336103"/>
              <a:ext cx="984565" cy="523220"/>
              <a:chOff x="1279787" y="4346541"/>
              <a:chExt cx="984565" cy="523220"/>
            </a:xfrm>
          </p:grpSpPr>
          <p:sp>
            <p:nvSpPr>
              <p:cNvPr id="19493" name="TextBox 83"/>
              <p:cNvSpPr txBox="1">
                <a:spLocks noChangeArrowheads="1"/>
              </p:cNvSpPr>
              <p:nvPr/>
            </p:nvSpPr>
            <p:spPr bwMode="auto">
              <a:xfrm>
                <a:off x="1279787" y="4346541"/>
                <a:ext cx="98456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chemeClr val="bg1"/>
                    </a:solidFill>
                  </a:rPr>
                  <a:t>0 0 1</a:t>
                </a:r>
              </a:p>
            </p:txBody>
          </p:sp>
          <p:cxnSp>
            <p:nvCxnSpPr>
              <p:cNvPr id="19494" name="Straight Connector 84"/>
              <p:cNvCxnSpPr>
                <a:cxnSpLocks noChangeShapeType="1"/>
              </p:cNvCxnSpPr>
              <p:nvPr/>
            </p:nvCxnSpPr>
            <p:spPr bwMode="auto">
              <a:xfrm>
                <a:off x="1280105" y="4417521"/>
                <a:ext cx="0" cy="443404"/>
              </a:xfrm>
              <a:prstGeom prst="line">
                <a:avLst/>
              </a:prstGeom>
              <a:noFill/>
              <a:ln w="12700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487" name="Group 88"/>
            <p:cNvGrpSpPr>
              <a:grpSpLocks/>
            </p:cNvGrpSpPr>
            <p:nvPr/>
          </p:nvGrpSpPr>
          <p:grpSpPr bwMode="auto">
            <a:xfrm>
              <a:off x="7434230" y="4338191"/>
              <a:ext cx="984564" cy="523220"/>
              <a:chOff x="1279788" y="4346541"/>
              <a:chExt cx="984564" cy="523220"/>
            </a:xfrm>
          </p:grpSpPr>
          <p:sp>
            <p:nvSpPr>
              <p:cNvPr id="19491" name="TextBox 89"/>
              <p:cNvSpPr txBox="1">
                <a:spLocks noChangeArrowheads="1"/>
              </p:cNvSpPr>
              <p:nvPr/>
            </p:nvSpPr>
            <p:spPr bwMode="auto">
              <a:xfrm>
                <a:off x="1279788" y="4346541"/>
                <a:ext cx="9845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chemeClr val="bg1"/>
                    </a:solidFill>
                  </a:rPr>
                  <a:t>0 0 0</a:t>
                </a:r>
              </a:p>
            </p:txBody>
          </p:sp>
          <p:cxnSp>
            <p:nvCxnSpPr>
              <p:cNvPr id="19492" name="Straight Connector 90"/>
              <p:cNvCxnSpPr>
                <a:cxnSpLocks noChangeShapeType="1"/>
              </p:cNvCxnSpPr>
              <p:nvPr/>
            </p:nvCxnSpPr>
            <p:spPr bwMode="auto">
              <a:xfrm>
                <a:off x="1280105" y="4417521"/>
                <a:ext cx="0" cy="443404"/>
              </a:xfrm>
              <a:prstGeom prst="line">
                <a:avLst/>
              </a:prstGeom>
              <a:noFill/>
              <a:ln w="12700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488" name="Group 106"/>
            <p:cNvGrpSpPr>
              <a:grpSpLocks/>
            </p:cNvGrpSpPr>
            <p:nvPr/>
          </p:nvGrpSpPr>
          <p:grpSpPr bwMode="auto">
            <a:xfrm>
              <a:off x="1564482" y="4323760"/>
              <a:ext cx="984565" cy="523220"/>
              <a:chOff x="1279787" y="4346541"/>
              <a:chExt cx="984565" cy="523220"/>
            </a:xfrm>
          </p:grpSpPr>
          <p:sp>
            <p:nvSpPr>
              <p:cNvPr id="19489" name="TextBox 107"/>
              <p:cNvSpPr txBox="1">
                <a:spLocks noChangeArrowheads="1"/>
              </p:cNvSpPr>
              <p:nvPr/>
            </p:nvSpPr>
            <p:spPr bwMode="auto">
              <a:xfrm>
                <a:off x="1279787" y="4346541"/>
                <a:ext cx="98456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chemeClr val="bg1"/>
                    </a:solidFill>
                  </a:rPr>
                  <a:t>0 0 0</a:t>
                </a:r>
              </a:p>
            </p:txBody>
          </p:sp>
          <p:cxnSp>
            <p:nvCxnSpPr>
              <p:cNvPr id="19490" name="Straight Connector 108"/>
              <p:cNvCxnSpPr>
                <a:cxnSpLocks noChangeShapeType="1"/>
              </p:cNvCxnSpPr>
              <p:nvPr/>
            </p:nvCxnSpPr>
            <p:spPr bwMode="auto">
              <a:xfrm>
                <a:off x="1280105" y="4417521"/>
                <a:ext cx="0" cy="443404"/>
              </a:xfrm>
              <a:prstGeom prst="line">
                <a:avLst/>
              </a:prstGeom>
              <a:noFill/>
              <a:ln w="12700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Mild Psedorandom Restrictions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811212"/>
          </a:xfrm>
        </p:spPr>
        <p:txBody>
          <a:bodyPr/>
          <a:lstStyle/>
          <a:p>
            <a:r>
              <a:rPr lang="en-US" dirty="0" smtClean="0">
                <a:latin typeface="Gill Sans MT" charset="0"/>
              </a:rPr>
              <a:t>Restrict half the bits (</a:t>
            </a:r>
            <a:r>
              <a:rPr lang="en-US" dirty="0" err="1" smtClean="0">
                <a:latin typeface="Gill Sans MT" charset="0"/>
              </a:rPr>
              <a:t>pseudorandomly</a:t>
            </a:r>
            <a:r>
              <a:rPr lang="en-US" dirty="0" smtClean="0">
                <a:latin typeface="Gill Sans MT" charset="0"/>
              </a:rPr>
              <a:t>).</a:t>
            </a:r>
          </a:p>
        </p:txBody>
      </p:sp>
      <p:grpSp>
        <p:nvGrpSpPr>
          <p:cNvPr id="19462" name="Group 19"/>
          <p:cNvGrpSpPr>
            <a:grpSpLocks/>
          </p:cNvGrpSpPr>
          <p:nvPr/>
        </p:nvGrpSpPr>
        <p:grpSpPr bwMode="auto">
          <a:xfrm>
            <a:off x="4270375" y="2760663"/>
            <a:ext cx="612775" cy="590550"/>
            <a:chOff x="4278156" y="3152589"/>
            <a:chExt cx="612756" cy="591343"/>
          </a:xfrm>
        </p:grpSpPr>
        <p:pic>
          <p:nvPicPr>
            <p:cNvPr id="19484" name="Picture 1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937" y="3219478"/>
              <a:ext cx="3302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5" name="Oval 16"/>
            <p:cNvSpPr>
              <a:spLocks noChangeArrowheads="1"/>
            </p:cNvSpPr>
            <p:nvPr/>
          </p:nvSpPr>
          <p:spPr bwMode="auto">
            <a:xfrm>
              <a:off x="4278156" y="3152589"/>
              <a:ext cx="612756" cy="591343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3" name="Group 57"/>
          <p:cNvGrpSpPr>
            <a:grpSpLocks/>
          </p:cNvGrpSpPr>
          <p:nvPr/>
        </p:nvGrpSpPr>
        <p:grpSpPr bwMode="auto">
          <a:xfrm>
            <a:off x="3582988" y="3592513"/>
            <a:ext cx="612775" cy="592137"/>
            <a:chOff x="1201033" y="3810713"/>
            <a:chExt cx="612764" cy="591287"/>
          </a:xfrm>
        </p:grpSpPr>
        <p:sp>
          <p:nvSpPr>
            <p:cNvPr id="19482" name="Oval 22"/>
            <p:cNvSpPr>
              <a:spLocks noChangeArrowheads="1"/>
            </p:cNvSpPr>
            <p:nvPr/>
          </p:nvSpPr>
          <p:spPr bwMode="auto">
            <a:xfrm>
              <a:off x="1201033" y="3810713"/>
              <a:ext cx="612764" cy="591287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483" name="Picture 2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304" y="3935998"/>
              <a:ext cx="330204" cy="355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4" name="Group 63"/>
          <p:cNvGrpSpPr>
            <a:grpSpLocks/>
          </p:cNvGrpSpPr>
          <p:nvPr/>
        </p:nvGrpSpPr>
        <p:grpSpPr bwMode="auto">
          <a:xfrm>
            <a:off x="1230313" y="3568700"/>
            <a:ext cx="612775" cy="592138"/>
            <a:chOff x="1201033" y="3810713"/>
            <a:chExt cx="612764" cy="591287"/>
          </a:xfrm>
        </p:grpSpPr>
        <p:sp>
          <p:nvSpPr>
            <p:cNvPr id="19480" name="Oval 22"/>
            <p:cNvSpPr>
              <a:spLocks noChangeArrowheads="1"/>
            </p:cNvSpPr>
            <p:nvPr/>
          </p:nvSpPr>
          <p:spPr bwMode="auto">
            <a:xfrm>
              <a:off x="1201033" y="3810713"/>
              <a:ext cx="612764" cy="591287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481" name="Picture 2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304" y="3935998"/>
              <a:ext cx="330204" cy="355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5" name="Group 66"/>
          <p:cNvGrpSpPr>
            <a:grpSpLocks/>
          </p:cNvGrpSpPr>
          <p:nvPr/>
        </p:nvGrpSpPr>
        <p:grpSpPr bwMode="auto">
          <a:xfrm>
            <a:off x="7105650" y="3600450"/>
            <a:ext cx="612775" cy="592138"/>
            <a:chOff x="1201033" y="3810713"/>
            <a:chExt cx="612764" cy="591287"/>
          </a:xfrm>
        </p:grpSpPr>
        <p:sp>
          <p:nvSpPr>
            <p:cNvPr id="19478" name="Oval 22"/>
            <p:cNvSpPr>
              <a:spLocks noChangeArrowheads="1"/>
            </p:cNvSpPr>
            <p:nvPr/>
          </p:nvSpPr>
          <p:spPr bwMode="auto">
            <a:xfrm>
              <a:off x="1201033" y="3810713"/>
              <a:ext cx="612764" cy="591287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479" name="Picture 2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304" y="3935998"/>
              <a:ext cx="330204" cy="355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6" name="Rectangle 79"/>
          <p:cNvSpPr>
            <a:spLocks noChangeArrowheads="1"/>
          </p:cNvSpPr>
          <p:nvPr/>
        </p:nvSpPr>
        <p:spPr bwMode="auto">
          <a:xfrm>
            <a:off x="3008313" y="4392613"/>
            <a:ext cx="1935162" cy="457200"/>
          </a:xfrm>
          <a:prstGeom prst="rect">
            <a:avLst/>
          </a:prstGeom>
          <a:noFill/>
          <a:ln w="127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9467" name="TextBox 80"/>
          <p:cNvSpPr txBox="1">
            <a:spLocks noChangeArrowheads="1"/>
          </p:cNvSpPr>
          <p:nvPr/>
        </p:nvSpPr>
        <p:spPr bwMode="auto">
          <a:xfrm>
            <a:off x="2995613" y="4406900"/>
            <a:ext cx="981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600">
                <a:solidFill>
                  <a:srgbClr val="FFFF00"/>
                </a:solidFill>
              </a:rPr>
              <a:t>* * *</a:t>
            </a:r>
          </a:p>
        </p:txBody>
      </p:sp>
      <p:sp>
        <p:nvSpPr>
          <p:cNvPr id="19468" name="Rectangle 85"/>
          <p:cNvSpPr>
            <a:spLocks noChangeArrowheads="1"/>
          </p:cNvSpPr>
          <p:nvPr/>
        </p:nvSpPr>
        <p:spPr bwMode="auto">
          <a:xfrm>
            <a:off x="6492875" y="4395788"/>
            <a:ext cx="1935163" cy="457200"/>
          </a:xfrm>
          <a:prstGeom prst="rect">
            <a:avLst/>
          </a:prstGeom>
          <a:noFill/>
          <a:ln w="127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9469" name="TextBox 86"/>
          <p:cNvSpPr txBox="1">
            <a:spLocks noChangeArrowheads="1"/>
          </p:cNvSpPr>
          <p:nvPr/>
        </p:nvSpPr>
        <p:spPr bwMode="auto">
          <a:xfrm>
            <a:off x="6480175" y="4408488"/>
            <a:ext cx="9794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600">
                <a:solidFill>
                  <a:srgbClr val="FFFF00"/>
                </a:solidFill>
              </a:rPr>
              <a:t>* * *</a:t>
            </a:r>
          </a:p>
        </p:txBody>
      </p:sp>
      <p:pic>
        <p:nvPicPr>
          <p:cNvPr id="19470" name="Picture 3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4098925"/>
            <a:ext cx="558800" cy="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71" name="Straight Arrow Connector 55"/>
          <p:cNvCxnSpPr>
            <a:cxnSpLocks noChangeShapeType="1"/>
            <a:stCxn id="19480" idx="7"/>
            <a:endCxn id="19485" idx="4"/>
          </p:cNvCxnSpPr>
          <p:nvPr/>
        </p:nvCxnSpPr>
        <p:spPr bwMode="auto">
          <a:xfrm flipV="1">
            <a:off x="1752600" y="3351213"/>
            <a:ext cx="2824163" cy="304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Straight Arrow Connector 57"/>
          <p:cNvCxnSpPr>
            <a:cxnSpLocks noChangeShapeType="1"/>
            <a:stCxn id="19482" idx="7"/>
          </p:cNvCxnSpPr>
          <p:nvPr/>
        </p:nvCxnSpPr>
        <p:spPr bwMode="auto">
          <a:xfrm flipV="1">
            <a:off x="4105275" y="3375025"/>
            <a:ext cx="495300" cy="304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Straight Arrow Connector 60"/>
          <p:cNvCxnSpPr>
            <a:cxnSpLocks noChangeShapeType="1"/>
          </p:cNvCxnSpPr>
          <p:nvPr/>
        </p:nvCxnSpPr>
        <p:spPr bwMode="auto">
          <a:xfrm flipH="1" flipV="1">
            <a:off x="4600575" y="3375025"/>
            <a:ext cx="596900" cy="304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Straight Arrow Connector 63"/>
          <p:cNvCxnSpPr>
            <a:cxnSpLocks noChangeShapeType="1"/>
            <a:stCxn id="19478" idx="1"/>
          </p:cNvCxnSpPr>
          <p:nvPr/>
        </p:nvCxnSpPr>
        <p:spPr bwMode="auto">
          <a:xfrm flipH="1" flipV="1">
            <a:off x="4600575" y="3375025"/>
            <a:ext cx="2595563" cy="3127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7"/>
          <p:cNvSpPr>
            <a:spLocks noChangeArrowheads="1"/>
          </p:cNvSpPr>
          <p:nvPr/>
        </p:nvSpPr>
        <p:spPr bwMode="auto">
          <a:xfrm>
            <a:off x="1592263" y="5195723"/>
            <a:ext cx="5957887" cy="1024605"/>
          </a:xfrm>
          <a:prstGeom prst="rect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Simplification: “average function” can </a:t>
            </a:r>
            <a:r>
              <a:rPr lang="en-US" dirty="0">
                <a:solidFill>
                  <a:schemeClr val="bg1"/>
                </a:solidFill>
              </a:rPr>
              <a:t>be fooled by small-bias spaces.</a:t>
            </a:r>
          </a:p>
        </p:txBody>
      </p:sp>
      <p:sp>
        <p:nvSpPr>
          <p:cNvPr id="19476" name="Rectangle 103"/>
          <p:cNvSpPr>
            <a:spLocks noChangeArrowheads="1"/>
          </p:cNvSpPr>
          <p:nvPr/>
        </p:nvSpPr>
        <p:spPr bwMode="auto">
          <a:xfrm>
            <a:off x="622300" y="4381500"/>
            <a:ext cx="1936750" cy="457200"/>
          </a:xfrm>
          <a:prstGeom prst="rect">
            <a:avLst/>
          </a:prstGeom>
          <a:noFill/>
          <a:ln w="127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9477" name="TextBox 104"/>
          <p:cNvSpPr txBox="1">
            <a:spLocks noChangeArrowheads="1"/>
          </p:cNvSpPr>
          <p:nvPr/>
        </p:nvSpPr>
        <p:spPr bwMode="auto">
          <a:xfrm>
            <a:off x="611188" y="4394200"/>
            <a:ext cx="9794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600">
                <a:solidFill>
                  <a:srgbClr val="FFFF00"/>
                </a:solidFill>
              </a:rPr>
              <a:t>* * *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6125" y="5184305"/>
            <a:ext cx="7599363" cy="1162213"/>
            <a:chOff x="746125" y="5184305"/>
            <a:chExt cx="7599363" cy="1162213"/>
          </a:xfrm>
        </p:grpSpPr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746125" y="5207745"/>
              <a:ext cx="7599363" cy="1138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400" dirty="0" err="1" smtClean="0">
                  <a:solidFill>
                    <a:schemeClr val="bg1"/>
                  </a:solidFill>
                  <a:latin typeface="Gill Sans" charset="0"/>
                </a:rPr>
                <a:t>Thm</a:t>
              </a:r>
              <a:r>
                <a:rPr lang="en-US" sz="3400" dirty="0">
                  <a:solidFill>
                    <a:schemeClr val="bg1"/>
                  </a:solidFill>
                  <a:latin typeface="Gill Sans" charset="0"/>
                </a:rPr>
                <a:t>: PRG for read-once CNFs with     seed                  . 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74746" y="5184305"/>
              <a:ext cx="7130095" cy="1162213"/>
              <a:chOff x="974746" y="5184305"/>
              <a:chExt cx="7130095" cy="1162213"/>
            </a:xfrm>
          </p:grpSpPr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>
                <a:off x="974746" y="5184305"/>
                <a:ext cx="7130095" cy="1162213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8" name="Picture 2" descr="\tilde{O}(\log(n/\epsilon))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5173" y="5791981"/>
                <a:ext cx="2095946" cy="502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9" name="Group 6"/>
          <p:cNvGrpSpPr>
            <a:grpSpLocks/>
          </p:cNvGrpSpPr>
          <p:nvPr/>
        </p:nvGrpSpPr>
        <p:grpSpPr bwMode="auto">
          <a:xfrm>
            <a:off x="742109" y="5180289"/>
            <a:ext cx="7599363" cy="1162213"/>
            <a:chOff x="330027" y="1771650"/>
            <a:chExt cx="7598778" cy="1162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330027" y="1795093"/>
                  <a:ext cx="7598778" cy="95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dirty="0" smtClean="0">
                      <a:solidFill>
                        <a:schemeClr val="bg1"/>
                      </a:solidFill>
                      <a:latin typeface="Gill Sans" charset="0"/>
                    </a:rPr>
                    <a:t>Repeat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 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𝑡𝑖𝑚𝑒𝑠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</m:oMath>
                  </a14:m>
                  <a:endParaRPr lang="en-US" b="0" dirty="0" smtClean="0">
                    <a:solidFill>
                      <a:schemeClr val="bg1"/>
                    </a:solidFill>
                    <a:latin typeface="Gill Sans" charset="0"/>
                  </a:endParaRPr>
                </a:p>
                <a:p>
                  <a:pPr eaLnBrk="1" hangingPunct="1"/>
                  <a:r>
                    <a:rPr lang="en-US" dirty="0">
                      <a:solidFill>
                        <a:schemeClr val="bg1"/>
                      </a:solidFill>
                      <a:latin typeface="Gill Sans" charset="0"/>
                    </a:rPr>
                    <a:t>R</a:t>
                  </a:r>
                  <a:r>
                    <a:rPr lang="en-US" dirty="0" smtClean="0">
                      <a:solidFill>
                        <a:schemeClr val="bg1"/>
                      </a:solidFill>
                      <a:latin typeface="Gill Sans" charset="0"/>
                    </a:rPr>
                    <a:t>andomness: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)(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)).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a14:m>
                  <a:endParaRPr lang="en-US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41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0027" y="1795093"/>
                  <a:ext cx="7598778" cy="95423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410" b="-173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558630" y="1771650"/>
              <a:ext cx="7129546" cy="116237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Full Generator Construction</a:t>
            </a:r>
          </a:p>
        </p:txBody>
      </p:sp>
      <p:grpSp>
        <p:nvGrpSpPr>
          <p:cNvPr id="20484" name="Group 6"/>
          <p:cNvGrpSpPr>
            <a:grpSpLocks/>
          </p:cNvGrpSpPr>
          <p:nvPr/>
        </p:nvGrpSpPr>
        <p:grpSpPr bwMode="auto">
          <a:xfrm>
            <a:off x="1239838" y="1844675"/>
            <a:ext cx="6664325" cy="646113"/>
            <a:chOff x="1239272" y="2950876"/>
            <a:chExt cx="6665495" cy="646331"/>
          </a:xfrm>
        </p:grpSpPr>
        <p:sp>
          <p:nvSpPr>
            <p:cNvPr id="20508" name="Rectangle 3"/>
            <p:cNvSpPr>
              <a:spLocks noChangeArrowheads="1"/>
            </p:cNvSpPr>
            <p:nvPr/>
          </p:nvSpPr>
          <p:spPr bwMode="auto">
            <a:xfrm>
              <a:off x="1239272" y="2961218"/>
              <a:ext cx="6665495" cy="457200"/>
            </a:xfrm>
            <a:prstGeom prst="rect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" name="Text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280895" y="2950876"/>
              <a:ext cx="6582251" cy="646331"/>
            </a:xfrm>
            <a:prstGeom prst="rect">
              <a:avLst/>
            </a:prstGeom>
            <a:blipFill rotWithShape="1">
              <a:blip r:embed="rId5"/>
              <a:stretch>
                <a:fillRect l="-2315" t="-14019" r="-2315" b="-3364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8" name="Down Arrow 7"/>
          <p:cNvSpPr/>
          <p:nvPr/>
        </p:nvSpPr>
        <p:spPr>
          <a:xfrm>
            <a:off x="4329113" y="2614613"/>
            <a:ext cx="485775" cy="457200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562600" y="2432050"/>
            <a:ext cx="3141663" cy="75565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Gill Sans"/>
              </a:rPr>
              <a:t>Pick half using almost k-wise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943600" y="3235325"/>
            <a:ext cx="2630488" cy="1609725"/>
            <a:chOff x="6092012" y="3740918"/>
            <a:chExt cx="2630884" cy="1609231"/>
          </a:xfrm>
        </p:grpSpPr>
        <p:grpSp>
          <p:nvGrpSpPr>
            <p:cNvPr id="20503" name="Group 17"/>
            <p:cNvGrpSpPr>
              <a:grpSpLocks/>
            </p:cNvGrpSpPr>
            <p:nvPr/>
          </p:nvGrpSpPr>
          <p:grpSpPr bwMode="auto">
            <a:xfrm>
              <a:off x="6102945" y="3740918"/>
              <a:ext cx="2518639" cy="646331"/>
              <a:chOff x="3312701" y="2950876"/>
              <a:chExt cx="2518639" cy="646331"/>
            </a:xfrm>
          </p:grpSpPr>
          <p:sp>
            <p:nvSpPr>
              <p:cNvPr id="20506" name="TextBox 21"/>
              <p:cNvSpPr txBox="1">
                <a:spLocks noChangeArrowheads="1"/>
              </p:cNvSpPr>
              <p:nvPr/>
            </p:nvSpPr>
            <p:spPr bwMode="auto">
              <a:xfrm>
                <a:off x="3312702" y="2950876"/>
                <a:ext cx="251863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sz="3600">
                    <a:solidFill>
                      <a:schemeClr val="bg1"/>
                    </a:solidFill>
                  </a:rPr>
                  <a:t>* * * * * * * *</a:t>
                </a:r>
              </a:p>
            </p:txBody>
          </p:sp>
          <p:sp>
            <p:nvSpPr>
              <p:cNvPr id="20507" name="Rectangle 20"/>
              <p:cNvSpPr>
                <a:spLocks noChangeArrowheads="1"/>
              </p:cNvSpPr>
              <p:nvPr/>
            </p:nvSpPr>
            <p:spPr bwMode="auto">
              <a:xfrm>
                <a:off x="3312701" y="2961218"/>
                <a:ext cx="2518639" cy="457200"/>
              </a:xfrm>
              <a:prstGeom prst="rect">
                <a:avLst/>
              </a:prstGeom>
              <a:noFill/>
              <a:ln w="12700" algn="ctr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9" name="Right Brace 18"/>
            <p:cNvSpPr/>
            <p:nvPr/>
          </p:nvSpPr>
          <p:spPr>
            <a:xfrm rot="5400000">
              <a:off x="7205110" y="3241994"/>
              <a:ext cx="404688" cy="2630884"/>
            </a:xfrm>
            <a:prstGeom prst="rightBrac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0505" name="TextBox 19"/>
            <p:cNvSpPr txBox="1">
              <a:spLocks noChangeArrowheads="1"/>
            </p:cNvSpPr>
            <p:nvPr/>
          </p:nvSpPr>
          <p:spPr bwMode="auto">
            <a:xfrm>
              <a:off x="6468353" y="4888484"/>
              <a:ext cx="1917651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2400">
                  <a:latin typeface="Gill Sans" charset="0"/>
                </a:rPr>
                <a:t>Small-bias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751263" y="3246438"/>
            <a:ext cx="1643062" cy="1609725"/>
            <a:chOff x="6586146" y="3740918"/>
            <a:chExt cx="1643438" cy="1609231"/>
          </a:xfrm>
        </p:grpSpPr>
        <p:grpSp>
          <p:nvGrpSpPr>
            <p:cNvPr id="20498" name="Group 23"/>
            <p:cNvGrpSpPr>
              <a:grpSpLocks/>
            </p:cNvGrpSpPr>
            <p:nvPr/>
          </p:nvGrpSpPr>
          <p:grpSpPr bwMode="auto">
            <a:xfrm>
              <a:off x="6754594" y="3740918"/>
              <a:ext cx="1287532" cy="646331"/>
              <a:chOff x="3964350" y="2950876"/>
              <a:chExt cx="1287532" cy="646331"/>
            </a:xfrm>
          </p:grpSpPr>
          <p:sp>
            <p:nvSpPr>
              <p:cNvPr id="20501" name="TextBox 26"/>
              <p:cNvSpPr txBox="1">
                <a:spLocks noChangeArrowheads="1"/>
              </p:cNvSpPr>
              <p:nvPr/>
            </p:nvSpPr>
            <p:spPr bwMode="auto">
              <a:xfrm>
                <a:off x="3964350" y="2950876"/>
                <a:ext cx="128753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sz="3600">
                    <a:solidFill>
                      <a:schemeClr val="bg1"/>
                    </a:solidFill>
                  </a:rPr>
                  <a:t>* * * *</a:t>
                </a:r>
              </a:p>
            </p:txBody>
          </p:sp>
          <p:sp>
            <p:nvSpPr>
              <p:cNvPr id="20502" name="Rectangle 27"/>
              <p:cNvSpPr>
                <a:spLocks noChangeArrowheads="1"/>
              </p:cNvSpPr>
              <p:nvPr/>
            </p:nvSpPr>
            <p:spPr bwMode="auto">
              <a:xfrm>
                <a:off x="4012478" y="2961218"/>
                <a:ext cx="1182229" cy="457200"/>
              </a:xfrm>
              <a:prstGeom prst="rect">
                <a:avLst/>
              </a:prstGeom>
              <a:noFill/>
              <a:ln w="12700" algn="ctr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5" name="Right Brace 24"/>
            <p:cNvSpPr/>
            <p:nvPr/>
          </p:nvSpPr>
          <p:spPr>
            <a:xfrm rot="5400000">
              <a:off x="7205520" y="3783353"/>
              <a:ext cx="404689" cy="1548166"/>
            </a:xfrm>
            <a:prstGeom prst="rightBrac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0500" name="TextBox 25"/>
            <p:cNvSpPr txBox="1">
              <a:spLocks noChangeArrowheads="1"/>
            </p:cNvSpPr>
            <p:nvPr/>
          </p:nvSpPr>
          <p:spPr bwMode="auto">
            <a:xfrm>
              <a:off x="6586146" y="4888484"/>
              <a:ext cx="1643438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2400">
                  <a:latin typeface="Gill Sans" charset="0"/>
                </a:rPr>
                <a:t>Small-bias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66750" y="3246438"/>
            <a:ext cx="1427163" cy="1547812"/>
            <a:chOff x="6659008" y="3740918"/>
            <a:chExt cx="1426192" cy="1547676"/>
          </a:xfrm>
        </p:grpSpPr>
        <p:grpSp>
          <p:nvGrpSpPr>
            <p:cNvPr id="20493" name="Group 29"/>
            <p:cNvGrpSpPr>
              <a:grpSpLocks/>
            </p:cNvGrpSpPr>
            <p:nvPr/>
          </p:nvGrpSpPr>
          <p:grpSpPr bwMode="auto">
            <a:xfrm>
              <a:off x="6998250" y="3740918"/>
              <a:ext cx="800219" cy="646331"/>
              <a:chOff x="4208006" y="2950876"/>
              <a:chExt cx="800219" cy="646331"/>
            </a:xfrm>
          </p:grpSpPr>
          <p:sp>
            <p:nvSpPr>
              <p:cNvPr id="20496" name="TextBox 32"/>
              <p:cNvSpPr txBox="1">
                <a:spLocks noChangeArrowheads="1"/>
              </p:cNvSpPr>
              <p:nvPr/>
            </p:nvSpPr>
            <p:spPr bwMode="auto">
              <a:xfrm>
                <a:off x="4208006" y="2950876"/>
                <a:ext cx="80021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sz="3600">
                    <a:solidFill>
                      <a:schemeClr val="bg1"/>
                    </a:solidFill>
                  </a:rPr>
                  <a:t>* * </a:t>
                </a:r>
              </a:p>
            </p:txBody>
          </p:sp>
          <p:sp>
            <p:nvSpPr>
              <p:cNvPr id="20497" name="Rectangle 33"/>
              <p:cNvSpPr>
                <a:spLocks noChangeArrowheads="1"/>
              </p:cNvSpPr>
              <p:nvPr/>
            </p:nvSpPr>
            <p:spPr bwMode="auto">
              <a:xfrm>
                <a:off x="4208007" y="2961218"/>
                <a:ext cx="641792" cy="457200"/>
              </a:xfrm>
              <a:prstGeom prst="rect">
                <a:avLst/>
              </a:prstGeom>
              <a:noFill/>
              <a:ln w="12700" algn="ctr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1" name="Right Brace 30"/>
            <p:cNvSpPr/>
            <p:nvPr/>
          </p:nvSpPr>
          <p:spPr>
            <a:xfrm rot="5400000">
              <a:off x="7169715" y="3844519"/>
              <a:ext cx="404777" cy="1426192"/>
            </a:xfrm>
            <a:prstGeom prst="rightBrac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0495" name="TextBox 31"/>
            <p:cNvSpPr txBox="1">
              <a:spLocks noChangeArrowheads="1"/>
            </p:cNvSpPr>
            <p:nvPr/>
          </p:nvSpPr>
          <p:spPr bwMode="auto">
            <a:xfrm>
              <a:off x="6671042" y="4888484"/>
              <a:ext cx="1414158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2000">
                  <a:latin typeface="Gill Sans" charset="0"/>
                </a:rPr>
                <a:t>Small-bias</a:t>
              </a:r>
            </a:p>
          </p:txBody>
        </p:sp>
      </p:grpSp>
      <p:pic>
        <p:nvPicPr>
          <p:cNvPr id="35" name="Picture 3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3452813"/>
            <a:ext cx="558800" cy="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ounded Rectangular Callout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439663" y="5170643"/>
            <a:ext cx="4375457" cy="676692"/>
          </a:xfrm>
          <a:prstGeom prst="wedgeRoundRectCallout">
            <a:avLst>
              <a:gd name="adj1" fmla="val 21945"/>
              <a:gd name="adj2" fmla="val -95718"/>
              <a:gd name="adj3" fmla="val 16667"/>
            </a:avLst>
          </a:prstGeom>
          <a:blipFill rotWithShape="1">
            <a:blip r:embed="rId7"/>
            <a:stretch>
              <a:fillRect r="-69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Interleaved Small-Bias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else can the generator fool?</a:t>
            </a:r>
          </a:p>
          <a:p>
            <a:r>
              <a:rPr lang="en-US" dirty="0" smtClean="0"/>
              <a:t>Combining small-bias spaces powerful</a:t>
            </a:r>
          </a:p>
          <a:p>
            <a:pPr lvl="1"/>
            <a:r>
              <a:rPr lang="en-US" sz="2600" dirty="0" smtClean="0">
                <a:latin typeface="Gill Sans"/>
              </a:rPr>
              <a:t>PRGs for GF2 polynomials (BV, L, V)</a:t>
            </a:r>
          </a:p>
          <a:p>
            <a:pPr lvl="1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6965" y="3909663"/>
            <a:ext cx="7965239" cy="954108"/>
            <a:chOff x="586965" y="4005919"/>
            <a:chExt cx="7965239" cy="954108"/>
          </a:xfrm>
        </p:grpSpPr>
        <p:sp>
          <p:nvSpPr>
            <p:cNvPr id="4" name="TextBox 8"/>
            <p:cNvSpPr txBox="1">
              <a:spLocks noChangeArrowheads="1"/>
            </p:cNvSpPr>
            <p:nvPr/>
          </p:nvSpPr>
          <p:spPr bwMode="auto">
            <a:xfrm>
              <a:off x="586965" y="4005920"/>
              <a:ext cx="796523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FFFF00"/>
                  </a:solidFill>
                  <a:latin typeface="Gill Sans" charset="0"/>
                </a:rPr>
                <a:t>Challenge 2 (RV): XOR of two small-bias fools </a:t>
              </a:r>
              <a:r>
                <a:rPr lang="en-US" dirty="0" err="1" smtClean="0">
                  <a:solidFill>
                    <a:srgbClr val="FFFF00"/>
                  </a:solidFill>
                  <a:latin typeface="Gill Sans" charset="0"/>
                </a:rPr>
                <a:t>Logspace</a:t>
              </a:r>
              <a:r>
                <a:rPr lang="en-US" dirty="0" smtClean="0">
                  <a:solidFill>
                    <a:srgbClr val="FFFF00"/>
                  </a:solidFill>
                  <a:latin typeface="Gill Sans" charset="0"/>
                </a:rPr>
                <a:t>?</a:t>
              </a:r>
              <a:endParaRPr lang="en-US" dirty="0">
                <a:solidFill>
                  <a:srgbClr val="FFFF00"/>
                </a:solidFill>
                <a:latin typeface="Gill Sans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59157" y="4005919"/>
              <a:ext cx="7820855" cy="954107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2949" y="5120880"/>
            <a:ext cx="7965239" cy="973559"/>
            <a:chOff x="582949" y="5120880"/>
            <a:chExt cx="7965239" cy="973559"/>
          </a:xfrm>
        </p:grpSpPr>
        <p:sp>
          <p:nvSpPr>
            <p:cNvPr id="5" name="TextBox 8"/>
            <p:cNvSpPr txBox="1">
              <a:spLocks noChangeArrowheads="1"/>
            </p:cNvSpPr>
            <p:nvPr/>
          </p:nvSpPr>
          <p:spPr bwMode="auto">
            <a:xfrm>
              <a:off x="582949" y="5120880"/>
              <a:ext cx="796523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FFFF00"/>
                  </a:solidFill>
                  <a:latin typeface="Gill Sans" charset="0"/>
                </a:rPr>
                <a:t>Question: XOR of several small-bias fools </a:t>
              </a:r>
              <a:r>
                <a:rPr lang="en-US" dirty="0" err="1" smtClean="0">
                  <a:solidFill>
                    <a:srgbClr val="FFFF00"/>
                  </a:solidFill>
                  <a:latin typeface="Gill Sans" charset="0"/>
                </a:rPr>
                <a:t>Logspace</a:t>
              </a:r>
              <a:r>
                <a:rPr lang="en-US" dirty="0" smtClean="0">
                  <a:solidFill>
                    <a:srgbClr val="FFFF00"/>
                  </a:solidFill>
                  <a:latin typeface="Gill Sans" charset="0"/>
                </a:rPr>
                <a:t>? How about interleaved?</a:t>
              </a:r>
              <a:endParaRPr lang="en-US" dirty="0">
                <a:solidFill>
                  <a:srgbClr val="FFFF00"/>
                </a:solidFill>
                <a:latin typeface="Gill Sans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55140" y="5140332"/>
              <a:ext cx="7820855" cy="954107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059201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Pseudorandom Generators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12738" y="3646488"/>
            <a:ext cx="8494712" cy="89058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2800" smtClean="0">
                <a:latin typeface="Gill Sans MT" charset="0"/>
              </a:rPr>
              <a:t>Stretch bits to fool a class of “test functions” </a:t>
            </a:r>
            <a:r>
              <a:rPr lang="en-US" sz="2800" smtClean="0">
                <a:latin typeface="Lucida Calligraphy" pitchFamily="66" charset="0"/>
              </a:rPr>
              <a:t>F</a:t>
            </a:r>
            <a:r>
              <a:rPr lang="en-US" sz="2800" smtClean="0">
                <a:latin typeface="Gill Sans MT" charset="0"/>
              </a:rPr>
              <a:t> </a:t>
            </a:r>
          </a:p>
        </p:txBody>
      </p:sp>
      <p:pic>
        <p:nvPicPr>
          <p:cNvPr id="5124" name="Picture 5" descr="diceman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1592263"/>
            <a:ext cx="2011362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Content Placeholder 12" descr="dic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89" r="-16689"/>
          <a:stretch>
            <a:fillRect/>
          </a:stretch>
        </p:blipFill>
        <p:spPr bwMode="auto">
          <a:xfrm>
            <a:off x="1009650" y="1817688"/>
            <a:ext cx="2720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>
            <a:spLocks noChangeAspect="1"/>
          </p:cNvSpPr>
          <p:nvPr/>
        </p:nvSpPr>
        <p:spPr>
          <a:xfrm>
            <a:off x="4192588" y="2401888"/>
            <a:ext cx="731837" cy="3619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12738" y="4295775"/>
            <a:ext cx="8494712" cy="1962150"/>
            <a:chOff x="312823" y="4632325"/>
            <a:chExt cx="8494294" cy="1962788"/>
          </a:xfrm>
        </p:grpSpPr>
        <p:sp>
          <p:nvSpPr>
            <p:cNvPr id="5128" name="Rectangle 6"/>
            <p:cNvSpPr>
              <a:spLocks noChangeArrowheads="1"/>
            </p:cNvSpPr>
            <p:nvPr/>
          </p:nvSpPr>
          <p:spPr bwMode="auto">
            <a:xfrm>
              <a:off x="312823" y="4632325"/>
              <a:ext cx="8494294" cy="1962788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129" name="Picture 6" descr="G:\zo^r \rgta \zo^n, \;\forall \, f \in \mathcal{F}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13" y="4810389"/>
              <a:ext cx="6078932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8" descr="\left|\pr_{x \in_u \zo^n}[f(x) = 1] - \pr_{y \in_u \zo^r}[f(G(y)) = 1]\right| &lt; \epsil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070" y="5379817"/>
              <a:ext cx="8306293" cy="100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Outline</a:t>
            </a:r>
          </a:p>
        </p:txBody>
      </p:sp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1352550" y="2071688"/>
            <a:ext cx="64182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dirty="0" smtClean="0">
                <a:solidFill>
                  <a:schemeClr val="bg1"/>
                </a:solidFill>
              </a:rPr>
              <a:t>I.   PRGs for small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pace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 eaLnBrk="1" hangingPunct="1"/>
            <a:r>
              <a:rPr lang="en-US" dirty="0" smtClean="0">
                <a:solidFill>
                  <a:schemeClr val="bg1"/>
                </a:solidFill>
              </a:rPr>
              <a:t>II.  PRGs for bounded-depth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 eaLnBrk="1" hangingPunct="1"/>
            <a:r>
              <a:rPr lang="en-US" dirty="0" smtClean="0">
                <a:solidFill>
                  <a:schemeClr val="bg1"/>
                </a:solidFill>
              </a:rPr>
              <a:t>III. Deterministic approximate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ounting</a:t>
            </a: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217488" y="3907648"/>
            <a:ext cx="979487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7584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Can we Count?</a:t>
            </a:r>
          </a:p>
        </p:txBody>
      </p:sp>
      <p:sp>
        <p:nvSpPr>
          <p:cNvPr id="30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BCF75CC-CB29-4773-B75A-014D249D91E2}" type="slidenum">
              <a:rPr lang="en-US" sz="1400" smtClean="0">
                <a:latin typeface="Times New Roman" charset="0"/>
              </a:rPr>
              <a:pPr eaLnBrk="1" hangingPunct="1"/>
              <a:t>31</a:t>
            </a:fld>
            <a:endParaRPr lang="en-US" sz="1400" smtClean="0">
              <a:latin typeface="Times New Roman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93863"/>
            <a:ext cx="7772400" cy="160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800" smtClean="0">
                <a:solidFill>
                  <a:srgbClr val="FFFF00"/>
                </a:solidFill>
                <a:latin typeface="Gill Sans MT" charset="0"/>
              </a:rPr>
              <a:t>Count proper 4-colorings?</a:t>
            </a: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>
              <a:buFontTx/>
              <a:buNone/>
            </a:pPr>
            <a:endParaRPr lang="en-US" smtClean="0">
              <a:latin typeface="Gill Sans MT" charset="0"/>
            </a:endParaRP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>
              <a:buFontTx/>
              <a:buNone/>
            </a:pPr>
            <a:endParaRPr lang="en-US" smtClean="0">
              <a:latin typeface="Gill Sans MT" charset="0"/>
            </a:endParaRPr>
          </a:p>
        </p:txBody>
      </p:sp>
      <p:pic>
        <p:nvPicPr>
          <p:cNvPr id="5" name="Picture 4" descr="US48_colored_balance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538413"/>
            <a:ext cx="25479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US48_colored_maxunbalance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2538413"/>
            <a:ext cx="25479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US48_colored_minunbalance.jp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2538413"/>
            <a:ext cx="25479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90800" y="4572000"/>
            <a:ext cx="40386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400">
                <a:solidFill>
                  <a:schemeClr val="bg1"/>
                </a:solidFill>
              </a:rPr>
              <a:t>533,816,322,048!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073525" y="4572000"/>
            <a:ext cx="10572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400">
                <a:solidFill>
                  <a:schemeClr val="bg1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66640203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Can we Count?</a:t>
            </a:r>
          </a:p>
        </p:txBody>
      </p:sp>
      <p:sp>
        <p:nvSpPr>
          <p:cNvPr id="40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7E6F8FF-1D42-45CE-8801-07798D7A0856}" type="slidenum">
              <a:rPr lang="en-US" sz="1400" smtClean="0">
                <a:latin typeface="Times New Roman" charset="0"/>
              </a:rPr>
              <a:pPr eaLnBrk="1" hangingPunct="1"/>
              <a:t>32</a:t>
            </a:fld>
            <a:endParaRPr lang="en-US" sz="1400" smtClean="0">
              <a:latin typeface="Times New Roman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827213"/>
            <a:ext cx="7772400" cy="160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800" smtClean="0">
                <a:solidFill>
                  <a:srgbClr val="FFFF00"/>
                </a:solidFill>
                <a:latin typeface="Gill Sans MT" charset="0"/>
              </a:rPr>
              <a:t>Count satisfying solutions to a 2-SAT formula?</a:t>
            </a:r>
          </a:p>
          <a:p>
            <a:pPr marL="0" indent="0">
              <a:buFontTx/>
              <a:buNone/>
            </a:pPr>
            <a:endParaRPr lang="en-US" sz="2800" smtClean="0">
              <a:solidFill>
                <a:srgbClr val="FFFF00"/>
              </a:solidFill>
              <a:latin typeface="Gill Sans MT" charset="0"/>
            </a:endParaRPr>
          </a:p>
          <a:p>
            <a:pPr marL="0" indent="0">
              <a:buFontTx/>
              <a:buNone/>
            </a:pPr>
            <a:r>
              <a:rPr lang="en-US" sz="2800" smtClean="0">
                <a:solidFill>
                  <a:srgbClr val="FFFF00"/>
                </a:solidFill>
                <a:latin typeface="Gill Sans MT" charset="0"/>
              </a:rPr>
              <a:t>Count satisfying solutions to a DNF formula?</a:t>
            </a:r>
          </a:p>
          <a:p>
            <a:pPr marL="0" indent="0">
              <a:buFontTx/>
              <a:buNone/>
            </a:pPr>
            <a:endParaRPr lang="en-US" sz="2800" smtClean="0">
              <a:solidFill>
                <a:srgbClr val="FFFF00"/>
              </a:solidFill>
              <a:latin typeface="Gill Sans MT" charset="0"/>
            </a:endParaRPr>
          </a:p>
          <a:p>
            <a:pPr marL="0" indent="0">
              <a:buFontTx/>
              <a:buNone/>
            </a:pPr>
            <a:r>
              <a:rPr lang="en-US" sz="2800" smtClean="0">
                <a:solidFill>
                  <a:srgbClr val="FFFF00"/>
                </a:solidFill>
                <a:latin typeface="Gill Sans MT" charset="0"/>
              </a:rPr>
              <a:t>Count satisfying solutions to a CNF formula?</a:t>
            </a: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>
              <a:buFontTx/>
              <a:buNone/>
            </a:pPr>
            <a:endParaRPr lang="en-US" smtClean="0">
              <a:latin typeface="Gill Sans MT" charset="0"/>
            </a:endParaRP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/>
            <a:endParaRPr lang="en-US" smtClean="0">
              <a:latin typeface="Gill Sans MT" charset="0"/>
            </a:endParaRPr>
          </a:p>
          <a:p>
            <a:pPr marL="0" indent="0">
              <a:buFontTx/>
              <a:buNone/>
            </a:pPr>
            <a:endParaRPr lang="en-US" smtClean="0">
              <a:latin typeface="Gill Sans MT" charset="0"/>
            </a:endParaRPr>
          </a:p>
        </p:txBody>
      </p:sp>
      <p:sp>
        <p:nvSpPr>
          <p:cNvPr id="10" name="Explosion 1 9"/>
          <p:cNvSpPr>
            <a:spLocks noChangeArrowheads="1"/>
          </p:cNvSpPr>
          <p:nvPr/>
        </p:nvSpPr>
        <p:spPr bwMode="auto">
          <a:xfrm>
            <a:off x="4546600" y="4413250"/>
            <a:ext cx="3590925" cy="1452563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Seriously? </a:t>
            </a:r>
          </a:p>
        </p:txBody>
      </p:sp>
    </p:spTree>
    <p:extLst>
      <p:ext uri="{BB962C8B-B14F-4D97-AF65-F5344CB8AC3E}">
        <p14:creationId xmlns:p14="http://schemas.microsoft.com/office/powerpoint/2010/main" val="297623576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Counting </a:t>
            </a:r>
            <a:r>
              <a:rPr lang="en-US" dirty="0" err="1" smtClean="0">
                <a:latin typeface="Gill Sans MT" charset="0"/>
              </a:rPr>
              <a:t>vs</a:t>
            </a:r>
            <a:r>
              <a:rPr lang="en-US" dirty="0" smtClean="0">
                <a:latin typeface="Gill Sans MT" charset="0"/>
              </a:rPr>
              <a:t> Deciding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746250"/>
            <a:ext cx="7772400" cy="4114800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Counting interesting even if solving “easy”.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685800" y="2578100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>
                <a:solidFill>
                  <a:srgbClr val="FFFF00"/>
                </a:solidFill>
                <a:latin typeface="Gill Sans MT" charset="0"/>
              </a:rPr>
              <a:t>Four colorings:  Always solvable!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</p:txBody>
      </p:sp>
      <p:pic>
        <p:nvPicPr>
          <p:cNvPr id="5" name="Picture 4" descr="US48_colored_balance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263900"/>
            <a:ext cx="25479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US48_colored_maxunbalance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3263900"/>
            <a:ext cx="25479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US48_colored_minunbalance.jp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3263900"/>
            <a:ext cx="25479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56655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Counting vs Solving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1746250"/>
            <a:ext cx="7772400" cy="4114800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Counting interesting even if solving “easy”.</a:t>
            </a:r>
          </a:p>
        </p:txBody>
      </p:sp>
      <p:sp>
        <p:nvSpPr>
          <p:cNvPr id="6148" name="Content Placeholder 3"/>
          <p:cNvSpPr txBox="1">
            <a:spLocks/>
          </p:cNvSpPr>
          <p:nvPr/>
        </p:nvSpPr>
        <p:spPr bwMode="auto">
          <a:xfrm>
            <a:off x="914400" y="2579688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>
                <a:solidFill>
                  <a:srgbClr val="FFFF00"/>
                </a:solidFill>
                <a:latin typeface="Gill Sans MT" charset="0"/>
              </a:rPr>
              <a:t>Matchings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</p:txBody>
      </p:sp>
      <p:sp>
        <p:nvSpPr>
          <p:cNvPr id="6149" name="Content Placeholder 3"/>
          <p:cNvSpPr txBox="1">
            <a:spLocks/>
          </p:cNvSpPr>
          <p:nvPr/>
        </p:nvSpPr>
        <p:spPr bwMode="auto">
          <a:xfrm>
            <a:off x="4116388" y="3703638"/>
            <a:ext cx="4691062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sz="2600" dirty="0">
                <a:solidFill>
                  <a:srgbClr val="FFFF00"/>
                </a:solidFill>
                <a:latin typeface="Gill Sans MT" charset="0"/>
              </a:rPr>
              <a:t>Solving – Edmonds 65</a:t>
            </a:r>
          </a:p>
          <a:p>
            <a:pPr algn="l">
              <a:spcBef>
                <a:spcPct val="20000"/>
              </a:spcBef>
            </a:pPr>
            <a:r>
              <a:rPr lang="en-US" sz="2600" dirty="0">
                <a:solidFill>
                  <a:srgbClr val="FFFF00"/>
                </a:solidFill>
                <a:latin typeface="Gill Sans MT" charset="0"/>
              </a:rPr>
              <a:t>Counting </a:t>
            </a:r>
            <a:r>
              <a:rPr lang="en-US" sz="2600" dirty="0" smtClean="0">
                <a:solidFill>
                  <a:srgbClr val="FFFF00"/>
                </a:solidFill>
                <a:latin typeface="Gill Sans MT" charset="0"/>
              </a:rPr>
              <a:t>= Permanent (#P)</a:t>
            </a:r>
            <a:endParaRPr lang="en-US" sz="2400" dirty="0">
              <a:solidFill>
                <a:srgbClr val="FFFF00"/>
              </a:solidFill>
              <a:latin typeface="Gill Sans MT" charset="0"/>
            </a:endParaRPr>
          </a:p>
        </p:txBody>
      </p:sp>
      <p:pic>
        <p:nvPicPr>
          <p:cNvPr id="6150" name="Picture 6" descr="pmatch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259138"/>
            <a:ext cx="27432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16815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Counting vs Solving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746250"/>
            <a:ext cx="7772400" cy="4114800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Counting interesting even if solving “easy”.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914400" y="2578100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>
                <a:solidFill>
                  <a:srgbClr val="FFFF00"/>
                </a:solidFill>
                <a:latin typeface="Gill Sans MT" charset="0"/>
              </a:rPr>
              <a:t>Spanning Trees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</a:pPr>
            <a:endParaRPr lang="en-US" sz="3200">
              <a:solidFill>
                <a:schemeClr val="bg1"/>
              </a:solidFill>
              <a:latin typeface="Gill Sans M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263900"/>
            <a:ext cx="27432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3908425" y="3984625"/>
            <a:ext cx="46894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>
                <a:solidFill>
                  <a:srgbClr val="FFFF00"/>
                </a:solidFill>
                <a:latin typeface="Gill Sans MT" charset="0"/>
              </a:rPr>
              <a:t>Counting/Sampling: </a:t>
            </a:r>
          </a:p>
          <a:p>
            <a:pPr algn="l">
              <a:spcBef>
                <a:spcPct val="20000"/>
              </a:spcBef>
            </a:pPr>
            <a:r>
              <a:rPr lang="en-US" sz="2400">
                <a:solidFill>
                  <a:srgbClr val="FFFF00"/>
                </a:solidFill>
                <a:latin typeface="Gill Sans MT" charset="0"/>
              </a:rPr>
              <a:t>Kirchoff’s law, Effective resistances</a:t>
            </a:r>
          </a:p>
        </p:txBody>
      </p:sp>
    </p:spTree>
    <p:extLst>
      <p:ext uri="{BB962C8B-B14F-4D97-AF65-F5344CB8AC3E}">
        <p14:creationId xmlns:p14="http://schemas.microsoft.com/office/powerpoint/2010/main" val="1240068262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Counting vs Solving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746250"/>
            <a:ext cx="7772400" cy="4114800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Counting interesting even if solving “easy”.</a:t>
            </a:r>
          </a:p>
        </p:txBody>
      </p:sp>
      <p:sp>
        <p:nvSpPr>
          <p:cNvPr id="8196" name="Content Placeholder 3"/>
          <p:cNvSpPr txBox="1">
            <a:spLocks/>
          </p:cNvSpPr>
          <p:nvPr/>
        </p:nvSpPr>
        <p:spPr bwMode="auto">
          <a:xfrm>
            <a:off x="4260850" y="4232275"/>
            <a:ext cx="46894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>
                <a:solidFill>
                  <a:srgbClr val="FFFF00"/>
                </a:solidFill>
                <a:latin typeface="Gill Sans MT" charset="0"/>
              </a:rPr>
              <a:t>Thermodynamics = Counting</a:t>
            </a:r>
            <a:r>
              <a:rPr lang="en-US" sz="3200">
                <a:solidFill>
                  <a:srgbClr val="FFFF00"/>
                </a:solidFill>
                <a:latin typeface="Gill Sans MT" charset="0"/>
              </a:rPr>
              <a:t> </a:t>
            </a:r>
          </a:p>
        </p:txBody>
      </p:sp>
      <p:pic>
        <p:nvPicPr>
          <p:cNvPr id="8197" name="Picture 5" descr="ktheo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263900"/>
            <a:ext cx="30988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70719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Counting for CNFs/DNFs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07988" y="2081213"/>
            <a:ext cx="4225925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Gill Sans MT" charset="0"/>
              </a:rPr>
              <a:t>INPUT: CNF f</a:t>
            </a:r>
          </a:p>
          <a:p>
            <a:endParaRPr lang="en-US" sz="2800" smtClean="0">
              <a:latin typeface="Gill Sans MT" charset="0"/>
            </a:endParaRPr>
          </a:p>
          <a:p>
            <a:pPr>
              <a:buFontTx/>
              <a:buNone/>
            </a:pPr>
            <a:r>
              <a:rPr lang="en-US" sz="2800" smtClean="0">
                <a:latin typeface="Gill Sans MT" charset="0"/>
              </a:rPr>
              <a:t>OUTPUT: No. of </a:t>
            </a:r>
          </a:p>
          <a:p>
            <a:pPr>
              <a:buFontTx/>
              <a:buNone/>
            </a:pPr>
            <a:r>
              <a:rPr lang="en-US" sz="2800" smtClean="0">
                <a:latin typeface="Gill Sans MT" charset="0"/>
              </a:rPr>
              <a:t>accepting solutions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1225" y="2100263"/>
            <a:ext cx="42275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chemeClr val="bg1"/>
                </a:solidFill>
                <a:latin typeface="Gill Sans MT" pitchFamily="34" charset="0"/>
                <a:ea typeface="+mn-ea"/>
              </a:rPr>
              <a:t>INPUT: DNF </a:t>
            </a:r>
            <a:r>
              <a:rPr lang="en-US" kern="0" dirty="0" err="1">
                <a:solidFill>
                  <a:schemeClr val="bg1"/>
                </a:solidFill>
                <a:latin typeface="Gill Sans MT" pitchFamily="34" charset="0"/>
                <a:ea typeface="+mn-ea"/>
              </a:rPr>
              <a:t>f</a:t>
            </a:r>
            <a:endParaRPr lang="en-US" kern="0" dirty="0">
              <a:solidFill>
                <a:schemeClr val="bg1"/>
              </a:solidFill>
              <a:latin typeface="Gill Sans MT" pitchFamily="34" charset="0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solidFill>
                <a:schemeClr val="bg1"/>
              </a:solidFill>
              <a:latin typeface="Gill Sans MT" pitchFamily="34" charset="0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chemeClr val="bg1"/>
                </a:solidFill>
                <a:latin typeface="Gill Sans MT" pitchFamily="34" charset="0"/>
                <a:ea typeface="+mn-ea"/>
              </a:rPr>
              <a:t>OUTPUT: No. of </a:t>
            </a: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chemeClr val="bg1"/>
                </a:solidFill>
                <a:latin typeface="Gill Sans MT" pitchFamily="34" charset="0"/>
                <a:ea typeface="+mn-ea"/>
              </a:rPr>
              <a:t>accepting solutions</a:t>
            </a:r>
          </a:p>
        </p:txBody>
      </p:sp>
      <p:grpSp>
        <p:nvGrpSpPr>
          <p:cNvPr id="12293" name="Group 1"/>
          <p:cNvGrpSpPr>
            <a:grpSpLocks/>
          </p:cNvGrpSpPr>
          <p:nvPr/>
        </p:nvGrpSpPr>
        <p:grpSpPr bwMode="auto">
          <a:xfrm>
            <a:off x="369888" y="2005013"/>
            <a:ext cx="4000500" cy="3073400"/>
            <a:chOff x="277813" y="2005013"/>
            <a:chExt cx="4000500" cy="3073400"/>
          </a:xfrm>
        </p:grpSpPr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277813" y="2005013"/>
              <a:ext cx="4000500" cy="2549525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TextBox 8"/>
            <p:cNvSpPr txBox="1">
              <a:spLocks noChangeArrowheads="1"/>
            </p:cNvSpPr>
            <p:nvPr/>
          </p:nvSpPr>
          <p:spPr bwMode="auto">
            <a:xfrm>
              <a:off x="1647824" y="4554538"/>
              <a:ext cx="11223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bg1"/>
                  </a:solidFill>
                  <a:latin typeface="Gill Sans" charset="0"/>
                </a:rPr>
                <a:t>#CNF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722813" y="2005013"/>
            <a:ext cx="4000500" cy="3106737"/>
            <a:chOff x="4630738" y="2005013"/>
            <a:chExt cx="4000500" cy="3106315"/>
          </a:xfrm>
        </p:grpSpPr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4630738" y="2005013"/>
              <a:ext cx="4000500" cy="2549525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TextBox 9"/>
            <p:cNvSpPr txBox="1">
              <a:spLocks noChangeArrowheads="1"/>
            </p:cNvSpPr>
            <p:nvPr/>
          </p:nvSpPr>
          <p:spPr bwMode="auto">
            <a:xfrm>
              <a:off x="6172200" y="4587453"/>
              <a:ext cx="11128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bg1"/>
                  </a:solidFill>
                  <a:latin typeface="Gill Sans" charset="0"/>
                </a:rPr>
                <a:t>#DNF</a:t>
              </a:r>
            </a:p>
          </p:txBody>
        </p:sp>
      </p:grpSp>
      <p:sp>
        <p:nvSpPr>
          <p:cNvPr id="23561" name="TextBox 10"/>
          <p:cNvSpPr txBox="1">
            <a:spLocks noChangeArrowheads="1"/>
          </p:cNvSpPr>
          <p:nvPr/>
        </p:nvSpPr>
        <p:spPr bwMode="auto">
          <a:xfrm>
            <a:off x="3533775" y="5113338"/>
            <a:ext cx="1901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600">
                <a:solidFill>
                  <a:schemeClr val="bg1"/>
                </a:solidFill>
                <a:latin typeface="Gill Sans" charset="0"/>
              </a:rPr>
              <a:t>#P-Hard</a:t>
            </a:r>
          </a:p>
        </p:txBody>
      </p:sp>
    </p:spTree>
    <p:extLst>
      <p:ext uri="{BB962C8B-B14F-4D97-AF65-F5344CB8AC3E}">
        <p14:creationId xmlns:p14="http://schemas.microsoft.com/office/powerpoint/2010/main" val="73868758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56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Counting for CNFs/DNFs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07988" y="2081213"/>
            <a:ext cx="4225925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Gill Sans MT" charset="0"/>
              </a:rPr>
              <a:t>INPUT: CNF f</a:t>
            </a:r>
          </a:p>
          <a:p>
            <a:endParaRPr lang="en-US" sz="2800" smtClean="0">
              <a:latin typeface="Gill Sans MT" charset="0"/>
            </a:endParaRPr>
          </a:p>
          <a:p>
            <a:pPr>
              <a:buFontTx/>
              <a:buNone/>
            </a:pPr>
            <a:r>
              <a:rPr lang="en-US" sz="2800" smtClean="0">
                <a:latin typeface="Gill Sans MT" charset="0"/>
              </a:rPr>
              <a:t>OUTPUT: Approximation</a:t>
            </a:r>
          </a:p>
          <a:p>
            <a:pPr>
              <a:buFontTx/>
              <a:buNone/>
            </a:pPr>
            <a:r>
              <a:rPr lang="en-US" sz="2800" smtClean="0">
                <a:latin typeface="Gill Sans MT" charset="0"/>
              </a:rPr>
              <a:t>for No. of solutions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1225" y="2100263"/>
            <a:ext cx="42275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chemeClr val="bg1"/>
                </a:solidFill>
                <a:latin typeface="Gill Sans MT" pitchFamily="34" charset="0"/>
                <a:ea typeface="+mn-ea"/>
              </a:rPr>
              <a:t>INPUT: DNF </a:t>
            </a:r>
            <a:r>
              <a:rPr lang="en-US" kern="0" dirty="0" err="1">
                <a:solidFill>
                  <a:schemeClr val="bg1"/>
                </a:solidFill>
                <a:latin typeface="Gill Sans MT" pitchFamily="34" charset="0"/>
                <a:ea typeface="+mn-ea"/>
              </a:rPr>
              <a:t>f</a:t>
            </a:r>
            <a:endParaRPr lang="en-US" kern="0" dirty="0">
              <a:solidFill>
                <a:schemeClr val="bg1"/>
              </a:solidFill>
              <a:latin typeface="Gill Sans MT" pitchFamily="34" charset="0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solidFill>
                <a:schemeClr val="bg1"/>
              </a:solidFill>
              <a:latin typeface="Gill Sans MT" pitchFamily="34" charset="0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chemeClr val="bg1"/>
                </a:solidFill>
                <a:latin typeface="Gill Sans MT" pitchFamily="34" charset="0"/>
                <a:ea typeface="+mn-ea"/>
              </a:rPr>
              <a:t>OUTPUT: Approximation for No. of solutions</a:t>
            </a:r>
          </a:p>
        </p:txBody>
      </p:sp>
      <p:grpSp>
        <p:nvGrpSpPr>
          <p:cNvPr id="13317" name="Group 1"/>
          <p:cNvGrpSpPr>
            <a:grpSpLocks/>
          </p:cNvGrpSpPr>
          <p:nvPr/>
        </p:nvGrpSpPr>
        <p:grpSpPr bwMode="auto">
          <a:xfrm>
            <a:off x="387350" y="2005013"/>
            <a:ext cx="4000500" cy="3073400"/>
            <a:chOff x="277813" y="2005013"/>
            <a:chExt cx="4000500" cy="3073400"/>
          </a:xfrm>
        </p:grpSpPr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277813" y="2005013"/>
              <a:ext cx="4000500" cy="2549525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TextBox 8"/>
            <p:cNvSpPr txBox="1">
              <a:spLocks noChangeArrowheads="1"/>
            </p:cNvSpPr>
            <p:nvPr/>
          </p:nvSpPr>
          <p:spPr bwMode="auto">
            <a:xfrm>
              <a:off x="1647824" y="4554538"/>
              <a:ext cx="11223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bg1"/>
                  </a:solidFill>
                  <a:latin typeface="Gill Sans" charset="0"/>
                </a:rPr>
                <a:t>#CNF</a:t>
              </a:r>
            </a:p>
          </p:txBody>
        </p:sp>
      </p:grpSp>
      <p:grpSp>
        <p:nvGrpSpPr>
          <p:cNvPr id="13318" name="Group 2"/>
          <p:cNvGrpSpPr>
            <a:grpSpLocks/>
          </p:cNvGrpSpPr>
          <p:nvPr/>
        </p:nvGrpSpPr>
        <p:grpSpPr bwMode="auto">
          <a:xfrm>
            <a:off x="4740275" y="2005013"/>
            <a:ext cx="4000500" cy="3106737"/>
            <a:chOff x="4630738" y="2005013"/>
            <a:chExt cx="4000500" cy="3106315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4630738" y="2005013"/>
              <a:ext cx="4000500" cy="2549525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TextBox 9"/>
            <p:cNvSpPr txBox="1">
              <a:spLocks noChangeArrowheads="1"/>
            </p:cNvSpPr>
            <p:nvPr/>
          </p:nvSpPr>
          <p:spPr bwMode="auto">
            <a:xfrm>
              <a:off x="6172200" y="4587453"/>
              <a:ext cx="11128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bg1"/>
                  </a:solidFill>
                  <a:latin typeface="Gill Sans" charset="0"/>
                </a:rPr>
                <a:t>#DNF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79084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Approximate Counting</a:t>
            </a:r>
          </a:p>
        </p:txBody>
      </p:sp>
      <p:sp>
        <p:nvSpPr>
          <p:cNvPr id="9" name="TextBox 44"/>
          <p:cNvSpPr txBox="1">
            <a:spLocks noChangeArrowheads="1"/>
          </p:cNvSpPr>
          <p:nvPr/>
        </p:nvSpPr>
        <p:spPr bwMode="auto">
          <a:xfrm>
            <a:off x="1296988" y="4391025"/>
            <a:ext cx="65611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600">
                <a:solidFill>
                  <a:schemeClr val="bg1"/>
                </a:solidFill>
                <a:latin typeface="Gill Sans" charset="0"/>
              </a:rPr>
              <a:t>Focus on additive for good reason</a:t>
            </a:r>
          </a:p>
          <a:p>
            <a:pPr eaLnBrk="1" hangingPunct="1"/>
            <a:r>
              <a:rPr lang="en-US">
                <a:solidFill>
                  <a:schemeClr val="bg1"/>
                </a:solidFill>
                <a:latin typeface="Gill Sans" charset="0"/>
              </a:rPr>
              <a:t> </a:t>
            </a:r>
          </a:p>
        </p:txBody>
      </p:sp>
      <p:sp>
        <p:nvSpPr>
          <p:cNvPr id="14340" name="Content Placeholder 9"/>
          <p:cNvSpPr>
            <a:spLocks noGrp="1"/>
          </p:cNvSpPr>
          <p:nvPr>
            <p:ph idx="1"/>
          </p:nvPr>
        </p:nvSpPr>
        <p:spPr>
          <a:xfrm>
            <a:off x="874713" y="2081213"/>
            <a:ext cx="2779712" cy="7366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Gill Sans MT" charset="0"/>
              </a:rPr>
              <a:t> </a:t>
            </a: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1760538" y="2187575"/>
            <a:ext cx="5670550" cy="1633538"/>
          </a:xfrm>
          <a:prstGeom prst="rect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Additive error: Compute p </a:t>
            </a:r>
          </a:p>
        </p:txBody>
      </p:sp>
      <p:pic>
        <p:nvPicPr>
          <p:cNvPr id="14342" name="Picture 1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3" y="2955925"/>
            <a:ext cx="346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65599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Can we generate random bits?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Complexity theory, algorithms, streaming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</a:t>
            </a:r>
            <a:r>
              <a:rPr lang="en-US" dirty="0" smtClean="0">
                <a:latin typeface="Gill Sans MT" charset="0"/>
              </a:rPr>
              <a:t>vidence suggests P=BPP!</a:t>
            </a:r>
          </a:p>
          <a:p>
            <a:pPr lvl="1"/>
            <a:r>
              <a:rPr lang="en-US" dirty="0" smtClean="0">
                <a:latin typeface="Gill Sans MT" charset="0"/>
              </a:rPr>
              <a:t>Hardness </a:t>
            </a:r>
            <a:r>
              <a:rPr lang="en-US" dirty="0" err="1" smtClean="0">
                <a:latin typeface="Gill Sans MT" charset="0"/>
              </a:rPr>
              <a:t>vs</a:t>
            </a:r>
            <a:r>
              <a:rPr lang="en-US" dirty="0" smtClean="0">
                <a:latin typeface="Gill Sans MT" charset="0"/>
              </a:rPr>
              <a:t> Randomness: </a:t>
            </a:r>
            <a:r>
              <a:rPr lang="en-US" sz="2400" dirty="0" smtClean="0">
                <a:latin typeface="Gill Sans MT" charset="0"/>
              </a:rPr>
              <a:t>BMY83, NW94</a:t>
            </a:r>
            <a:r>
              <a:rPr lang="en-US" sz="2400" smtClean="0">
                <a:latin typeface="Gill Sans MT" charset="0"/>
              </a:rPr>
              <a:t>, IW97</a:t>
            </a:r>
          </a:p>
          <a:p>
            <a:pPr lvl="1"/>
            <a:endParaRPr lang="en-US" dirty="0" smtClean="0">
              <a:latin typeface="Gill Sans MT" charset="0"/>
            </a:endParaRPr>
          </a:p>
          <a:p>
            <a:r>
              <a:rPr lang="en-US" dirty="0" smtClean="0">
                <a:latin typeface="Gill Sans MT" charset="0"/>
              </a:rPr>
              <a:t>Unconditionally? Duh.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 txBox="1">
            <a:spLocks/>
          </p:cNvSpPr>
          <p:nvPr/>
        </p:nvSpPr>
        <p:spPr bwMode="auto">
          <a:xfrm>
            <a:off x="944563" y="4807053"/>
            <a:ext cx="77724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dirty="0" smtClean="0">
                <a:solidFill>
                  <a:schemeClr val="bg1"/>
                </a:solidFill>
                <a:latin typeface="Gill Sans" charset="0"/>
              </a:rPr>
              <a:t>CNFs/DNFs </a:t>
            </a:r>
            <a:r>
              <a:rPr lang="en-US" dirty="0">
                <a:solidFill>
                  <a:schemeClr val="bg1"/>
                </a:solidFill>
                <a:latin typeface="Gill Sans" charset="0"/>
              </a:rPr>
              <a:t>as simple as they get</a:t>
            </a: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Why Deterministic Counting?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881063" y="1793875"/>
            <a:ext cx="7772400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charset="0"/>
              </a:rPr>
              <a:t>#P introduced by Valiant in 1979.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charset="0"/>
              </a:rPr>
              <a:t>Can’t solve #P-hard problems exactly. Duh.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  <a:p>
            <a:pPr algn="l">
              <a:spcBef>
                <a:spcPct val="20000"/>
              </a:spcBef>
            </a:pPr>
            <a:r>
              <a:rPr lang="en-US" sz="3200" dirty="0">
                <a:solidFill>
                  <a:schemeClr val="bg1"/>
                </a:solidFill>
                <a:latin typeface="Gill Sans MT" charset="0"/>
              </a:rPr>
              <a:t>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bg1"/>
              </a:solidFill>
              <a:latin typeface="Gill Sans MT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44967" y="3129552"/>
            <a:ext cx="7432675" cy="12192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rgbClr val="CCFFCC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latin typeface="Gill Sans"/>
                <a:ea typeface="+mn-ea"/>
              </a:rPr>
              <a:t>Approximate Counting ~ Random Sampling</a:t>
            </a:r>
          </a:p>
          <a:p>
            <a:pPr>
              <a:defRPr/>
            </a:pPr>
            <a:r>
              <a:rPr lang="en-US" dirty="0" err="1">
                <a:latin typeface="Gill Sans"/>
                <a:ea typeface="+mn-ea"/>
              </a:rPr>
              <a:t>Jerrum</a:t>
            </a:r>
            <a:r>
              <a:rPr lang="en-US" dirty="0">
                <a:latin typeface="Gill Sans"/>
                <a:ea typeface="+mn-ea"/>
              </a:rPr>
              <a:t>, Valiant, </a:t>
            </a:r>
            <a:r>
              <a:rPr lang="en-US" dirty="0" err="1">
                <a:latin typeface="Gill Sans"/>
                <a:ea typeface="+mn-ea"/>
              </a:rPr>
              <a:t>Vazirani</a:t>
            </a:r>
            <a:r>
              <a:rPr lang="en-US" dirty="0">
                <a:latin typeface="Gill Sans"/>
                <a:ea typeface="+mn-ea"/>
              </a:rPr>
              <a:t> 1986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725488" y="4462463"/>
            <a:ext cx="7772400" cy="145891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latin typeface="Gill Sans" charset="0"/>
              </a:rPr>
              <a:t>Triggered counting through MCMC:</a:t>
            </a:r>
          </a:p>
          <a:p>
            <a:pPr>
              <a:buFontTx/>
              <a:buNone/>
            </a:pPr>
            <a:r>
              <a:rPr lang="en-US" sz="2800" dirty="0" smtClean="0">
                <a:latin typeface="Gill Sans" charset="0"/>
              </a:rPr>
              <a:t>	</a:t>
            </a:r>
            <a:r>
              <a:rPr lang="en-US" sz="2800" dirty="0" err="1" smtClean="0">
                <a:latin typeface="Gill Sans" charset="0"/>
              </a:rPr>
              <a:t>Eg</a:t>
            </a:r>
            <a:r>
              <a:rPr lang="en-US" sz="2800" dirty="0" smtClean="0">
                <a:latin typeface="Gill Sans" charset="0"/>
              </a:rPr>
              <a:t>., </a:t>
            </a:r>
            <a:r>
              <a:rPr lang="en-US" sz="2800" dirty="0" err="1" smtClean="0">
                <a:latin typeface="Gill Sans" charset="0"/>
              </a:rPr>
              <a:t>Matchings</a:t>
            </a:r>
            <a:r>
              <a:rPr lang="en-US" sz="2800" dirty="0" smtClean="0">
                <a:latin typeface="Gill Sans" charset="0"/>
              </a:rPr>
              <a:t> (</a:t>
            </a:r>
            <a:r>
              <a:rPr lang="en-US" sz="2800" dirty="0" err="1" smtClean="0">
                <a:latin typeface="Gill Sans" charset="0"/>
              </a:rPr>
              <a:t>Jerrum</a:t>
            </a:r>
            <a:r>
              <a:rPr lang="en-US" sz="2800" dirty="0" smtClean="0">
                <a:latin typeface="Gill Sans" charset="0"/>
              </a:rPr>
              <a:t>, Sinclair, </a:t>
            </a:r>
            <a:r>
              <a:rPr lang="en-US" sz="2800" dirty="0" err="1" smtClean="0">
                <a:latin typeface="Gill Sans" charset="0"/>
              </a:rPr>
              <a:t>Vigoda</a:t>
            </a:r>
            <a:r>
              <a:rPr lang="en-US" sz="2800" dirty="0" smtClean="0">
                <a:latin typeface="Gill Sans" charset="0"/>
              </a:rPr>
              <a:t> 01)</a:t>
            </a:r>
          </a:p>
          <a:p>
            <a:endParaRPr lang="en-US" dirty="0" smtClean="0">
              <a:latin typeface="Gill Sans" charset="0"/>
            </a:endParaRPr>
          </a:p>
        </p:txBody>
      </p:sp>
      <p:sp>
        <p:nvSpPr>
          <p:cNvPr id="7" name="Cloud Callout 6"/>
          <p:cNvSpPr>
            <a:spLocks noChangeArrowheads="1"/>
          </p:cNvSpPr>
          <p:nvPr/>
        </p:nvSpPr>
        <p:spPr bwMode="auto">
          <a:xfrm>
            <a:off x="3090863" y="4648200"/>
            <a:ext cx="5434012" cy="1371600"/>
          </a:xfrm>
          <a:prstGeom prst="cloudCallout">
            <a:avLst>
              <a:gd name="adj1" fmla="val -43375"/>
              <a:gd name="adj2" fmla="val -66398"/>
            </a:avLst>
          </a:prstGeom>
          <a:solidFill>
            <a:srgbClr val="CCFFCC"/>
          </a:solidFill>
          <a:ln w="9525">
            <a:solidFill>
              <a:srgbClr val="CCFFCC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" charset="0"/>
              </a:rPr>
              <a:t>Does counting require randomness? </a:t>
            </a:r>
          </a:p>
        </p:txBody>
      </p:sp>
    </p:spTree>
    <p:extLst>
      <p:ext uri="{BB962C8B-B14F-4D97-AF65-F5344CB8AC3E}">
        <p14:creationId xmlns:p14="http://schemas.microsoft.com/office/powerpoint/2010/main" val="408596278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build="p"/>
      <p:bldP spid="5" grpId="0" animBg="1"/>
      <p:bldP spid="6" grpId="0" build="p"/>
      <p:bldP spid="6" grpId="1" build="p"/>
      <p:bldP spid="7" grpId="0" animBg="1"/>
      <p:bldP spid="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Counting for CNFs/DNFs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74688" y="2528888"/>
          <a:ext cx="7772400" cy="2959101"/>
        </p:xfrm>
        <a:graphic>
          <a:graphicData uri="http://schemas.openxmlformats.org/drawingml/2006/table">
            <a:tbl>
              <a:tblPr/>
              <a:tblGrid>
                <a:gridCol w="3982405"/>
                <a:gridCol w="3789995"/>
              </a:tblGrid>
              <a:tr h="46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Reference</a:t>
                      </a:r>
                    </a:p>
                  </a:txBody>
                  <a:tcPr marT="40675" marB="40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Run-Time</a:t>
                      </a:r>
                    </a:p>
                  </a:txBody>
                  <a:tcPr marT="40675" marB="40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Ajtai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Wigderson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 85</a:t>
                      </a:r>
                    </a:p>
                  </a:txBody>
                  <a:tcPr marT="40675" marB="40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Sub-exponential</a:t>
                      </a:r>
                    </a:p>
                  </a:txBody>
                  <a:tcPr marT="40675" marB="40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461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Nisan,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Wigderson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 88</a:t>
                      </a:r>
                    </a:p>
                  </a:txBody>
                  <a:tcPr marT="40675" marB="40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Quasi-polynomial</a:t>
                      </a:r>
                    </a:p>
                  </a:txBody>
                  <a:tcPr marT="40675" marB="40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786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Luby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Velickovic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Wigderson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 </a:t>
                      </a:r>
                    </a:p>
                  </a:txBody>
                  <a:tcPr marT="40675" marB="40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charset="0"/>
                        <a:ea typeface="ＭＳ Ｐゴシック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786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Luby</a:t>
                      </a:r>
                      <a:r>
                        <a:rPr kumimoji="0" 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2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Velickovic</a:t>
                      </a:r>
                      <a:r>
                        <a:rPr kumimoji="0" 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 91</a:t>
                      </a:r>
                    </a:p>
                  </a:txBody>
                  <a:tcPr marT="40675" marB="40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Better than quasi, but worse than poly.</a:t>
                      </a:r>
                    </a:p>
                  </a:txBody>
                  <a:tcPr marT="40675" marB="40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17430" name="Content Placeholder 2"/>
          <p:cNvSpPr txBox="1">
            <a:spLocks/>
          </p:cNvSpPr>
          <p:nvPr/>
        </p:nvSpPr>
        <p:spPr bwMode="auto">
          <a:xfrm>
            <a:off x="730250" y="1733550"/>
            <a:ext cx="7772400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charset="0"/>
              </a:rPr>
              <a:t>Karp, </a:t>
            </a:r>
            <a:r>
              <a:rPr lang="en-US" sz="3200" dirty="0" err="1">
                <a:solidFill>
                  <a:schemeClr val="bg1"/>
                </a:solidFill>
                <a:latin typeface="Gill Sans MT" charset="0"/>
              </a:rPr>
              <a:t>Luby</a:t>
            </a:r>
            <a:r>
              <a:rPr lang="en-US" sz="3200" dirty="0">
                <a:solidFill>
                  <a:schemeClr val="bg1"/>
                </a:solidFill>
                <a:latin typeface="Gill Sans MT" charset="0"/>
              </a:rPr>
              <a:t> 83 </a:t>
            </a:r>
            <a:r>
              <a:rPr lang="en-US" sz="3200" dirty="0" smtClean="0">
                <a:solidFill>
                  <a:schemeClr val="bg1"/>
                </a:solidFill>
                <a:latin typeface="Gill Sans MT" charset="0"/>
              </a:rPr>
              <a:t>– </a:t>
            </a:r>
            <a:r>
              <a:rPr lang="en-US" sz="3200" dirty="0">
                <a:solidFill>
                  <a:schemeClr val="bg1"/>
                </a:solidFill>
                <a:latin typeface="Gill Sans MT" charset="0"/>
              </a:rPr>
              <a:t>counting for DNFs</a:t>
            </a:r>
            <a:endParaRPr lang="en-US" dirty="0">
              <a:solidFill>
                <a:schemeClr val="bg1"/>
              </a:solidFill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3972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New results: GMR12</a:t>
            </a:r>
          </a:p>
        </p:txBody>
      </p:sp>
      <p:sp>
        <p:nvSpPr>
          <p:cNvPr id="18435" name="TextBox 8"/>
          <p:cNvSpPr txBox="1">
            <a:spLocks noChangeArrowheads="1"/>
          </p:cNvSpPr>
          <p:nvPr/>
        </p:nvSpPr>
        <p:spPr bwMode="auto">
          <a:xfrm>
            <a:off x="498475" y="1882775"/>
            <a:ext cx="7766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sz="3600">
                <a:solidFill>
                  <a:schemeClr val="bg1"/>
                </a:solidFill>
                <a:latin typeface="Gill Sans" charset="0"/>
              </a:rPr>
              <a:t>           Main Result:  A</a:t>
            </a:r>
          </a:p>
          <a:p>
            <a:pPr algn="l" eaLnBrk="1" hangingPunct="1"/>
            <a:r>
              <a:rPr lang="en-US" sz="3600">
                <a:solidFill>
                  <a:schemeClr val="bg1"/>
                </a:solidFill>
                <a:latin typeface="Gill Sans" charset="0"/>
              </a:rPr>
              <a:t>             deterministic algorithm.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1763713" y="1771650"/>
            <a:ext cx="5605462" cy="1492250"/>
          </a:xfrm>
          <a:prstGeom prst="rect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09663" y="3452813"/>
            <a:ext cx="77724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solidFill>
                  <a:schemeClr val="bg1"/>
                </a:solidFill>
                <a:latin typeface="Gill Sans MT" charset="0"/>
                <a:cs typeface="ＭＳ Ｐゴシック" charset="-128"/>
              </a:rPr>
              <a:t>New structural result on CNFs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solidFill>
                  <a:schemeClr val="bg1"/>
                </a:solidFill>
                <a:latin typeface="Gill Sans MT" charset="0"/>
                <a:cs typeface="ＭＳ Ｐゴシック" charset="-128"/>
              </a:rPr>
              <a:t>Strong “junta theorem’’ for </a:t>
            </a:r>
            <a:r>
              <a:rPr lang="en-US" sz="3200" kern="0" dirty="0" smtClean="0">
                <a:solidFill>
                  <a:schemeClr val="bg1"/>
                </a:solidFill>
                <a:latin typeface="Gill Sans MT" charset="0"/>
                <a:cs typeface="ＭＳ Ｐゴシック" charset="-128"/>
              </a:rPr>
              <a:t>CNFs</a:t>
            </a:r>
            <a:endParaRPr lang="en-US" kern="0" dirty="0">
              <a:solidFill>
                <a:schemeClr val="bg1"/>
              </a:solidFill>
              <a:latin typeface="Gill Sans" charset="0"/>
              <a:cs typeface="ＭＳ Ｐゴシック" charset="-128"/>
            </a:endParaRPr>
          </a:p>
        </p:txBody>
      </p:sp>
      <p:pic>
        <p:nvPicPr>
          <p:cNvPr id="18438" name="Picture 8" descr="n^{\tilde{O}(\log \log n)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1863725"/>
            <a:ext cx="20732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002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Counting Algorithm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452563" y="1963738"/>
            <a:ext cx="7772400" cy="4114800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Step 1: Reduce to small-width</a:t>
            </a:r>
          </a:p>
          <a:p>
            <a:pPr lvl="1"/>
            <a:r>
              <a:rPr lang="en-US" smtClean="0">
                <a:latin typeface="Gill Sans" charset="0"/>
              </a:rPr>
              <a:t>Same as Luby-Velickovic</a:t>
            </a:r>
          </a:p>
          <a:p>
            <a:pPr lvl="1">
              <a:buFontTx/>
              <a:buNone/>
            </a:pPr>
            <a:endParaRPr lang="en-US" smtClean="0"/>
          </a:p>
          <a:p>
            <a:r>
              <a:rPr lang="en-US" smtClean="0">
                <a:latin typeface="Gill Sans MT" charset="0"/>
              </a:rPr>
              <a:t>Step 2: Solve small-width directly</a:t>
            </a:r>
          </a:p>
          <a:p>
            <a:pPr lvl="1"/>
            <a:r>
              <a:rPr lang="en-US" smtClean="0">
                <a:latin typeface="Gill Sans" charset="0"/>
              </a:rPr>
              <a:t>Structural result: width buys size</a:t>
            </a:r>
          </a:p>
        </p:txBody>
      </p:sp>
      <p:sp>
        <p:nvSpPr>
          <p:cNvPr id="4" name="Right Arrow 3"/>
          <p:cNvSpPr>
            <a:spLocks noChangeArrowheads="1"/>
          </p:cNvSpPr>
          <p:nvPr/>
        </p:nvSpPr>
        <p:spPr bwMode="auto">
          <a:xfrm>
            <a:off x="325438" y="3762375"/>
            <a:ext cx="979487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5" name="Picture 3" descr="Sunflow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488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01495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0613" y="4554538"/>
            <a:ext cx="7410450" cy="159385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>
                <a:latin typeface="Gill Sans MT" charset="0"/>
              </a:rPr>
              <a:t>   How big can a width w CNF be?</a:t>
            </a:r>
          </a:p>
          <a:p>
            <a:pPr>
              <a:buFontTx/>
              <a:buNone/>
            </a:pPr>
            <a:r>
              <a:rPr lang="en-US" sz="3600" dirty="0" smtClean="0">
                <a:latin typeface="Gill Sans MT" charset="0"/>
              </a:rPr>
              <a:t>Ex: can width = O(1), size = poly(n)?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 bwMode="auto">
          <a:xfrm>
            <a:off x="1692275" y="4554538"/>
            <a:ext cx="590550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>
                <a:solidFill>
                  <a:srgbClr val="FFFF00"/>
                </a:solidFill>
                <a:latin typeface="Gill Sans MT" charset="0"/>
              </a:rPr>
              <a:t>Recall:  width = max-length of clause</a:t>
            </a: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FFFF00"/>
                </a:solidFill>
                <a:latin typeface="Gill Sans MT" charset="0"/>
              </a:rPr>
              <a:t>              size = no. of clauses</a:t>
            </a:r>
            <a:endParaRPr lang="en-US" sz="3200">
              <a:solidFill>
                <a:srgbClr val="FFFF00"/>
              </a:solidFill>
              <a:latin typeface="Gill Sans MT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/>
          </p:nvPr>
        </p:nvSpPr>
        <p:spPr>
          <a:xfrm>
            <a:off x="620713" y="665163"/>
            <a:ext cx="7772400" cy="1143000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Width vs Size</a:t>
            </a:r>
          </a:p>
        </p:txBody>
      </p:sp>
      <p:pic>
        <p:nvPicPr>
          <p:cNvPr id="33814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786063"/>
            <a:ext cx="77549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01638" y="1960563"/>
            <a:ext cx="8221662" cy="1492250"/>
            <a:chOff x="401638" y="1960563"/>
            <a:chExt cx="8221662" cy="1492250"/>
          </a:xfrm>
        </p:grpSpPr>
        <p:pic>
          <p:nvPicPr>
            <p:cNvPr id="20504" name="Picture 6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151" y="2023117"/>
              <a:ext cx="7495160" cy="594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5" name="Rectangle 6"/>
            <p:cNvSpPr>
              <a:spLocks noChangeArrowheads="1"/>
            </p:cNvSpPr>
            <p:nvPr/>
          </p:nvSpPr>
          <p:spPr bwMode="auto">
            <a:xfrm>
              <a:off x="401638" y="1960563"/>
              <a:ext cx="8221662" cy="14922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681663" y="3765550"/>
            <a:ext cx="3063875" cy="1727200"/>
            <a:chOff x="1982558" y="2250259"/>
            <a:chExt cx="3064327" cy="1726685"/>
          </a:xfrm>
        </p:grpSpPr>
        <p:sp>
          <p:nvSpPr>
            <p:cNvPr id="20496" name="Rounded Rectangle 28"/>
            <p:cNvSpPr>
              <a:spLocks noChangeArrowheads="1"/>
            </p:cNvSpPr>
            <p:nvPr/>
          </p:nvSpPr>
          <p:spPr bwMode="auto">
            <a:xfrm>
              <a:off x="1982558" y="2250259"/>
              <a:ext cx="3064327" cy="172668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Oval 29"/>
            <p:cNvSpPr>
              <a:spLocks noChangeArrowheads="1"/>
            </p:cNvSpPr>
            <p:nvPr/>
          </p:nvSpPr>
          <p:spPr bwMode="auto">
            <a:xfrm>
              <a:off x="2038807" y="2428498"/>
              <a:ext cx="2996938" cy="1323776"/>
            </a:xfrm>
            <a:prstGeom prst="ellipse">
              <a:avLst/>
            </a:prstGeom>
            <a:solidFill>
              <a:srgbClr val="66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Oval 30"/>
            <p:cNvSpPr>
              <a:spLocks noChangeArrowheads="1"/>
            </p:cNvSpPr>
            <p:nvPr/>
          </p:nvSpPr>
          <p:spPr bwMode="auto">
            <a:xfrm>
              <a:off x="2139078" y="2773835"/>
              <a:ext cx="2818680" cy="914400"/>
            </a:xfrm>
            <a:prstGeom prst="ellipse">
              <a:avLst/>
            </a:prstGeom>
            <a:solidFill>
              <a:srgbClr val="7D9D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Oval 31"/>
            <p:cNvSpPr>
              <a:spLocks noChangeArrowheads="1"/>
            </p:cNvSpPr>
            <p:nvPr/>
          </p:nvSpPr>
          <p:spPr bwMode="auto">
            <a:xfrm>
              <a:off x="2350756" y="3052332"/>
              <a:ext cx="2428745" cy="62196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0500" name="Picture 3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338" y="2786063"/>
              <a:ext cx="6477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1" name="Picture 33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036" y="3152693"/>
              <a:ext cx="7874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2" name="Picture 34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015" y="2443163"/>
              <a:ext cx="838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3" name="Picture 35" descr="latex-image-1.pd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306" y="2897160"/>
              <a:ext cx="152400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33375" y="4087813"/>
            <a:ext cx="5048250" cy="1090612"/>
            <a:chOff x="245106" y="3541712"/>
            <a:chExt cx="5046884" cy="1090613"/>
          </a:xfrm>
        </p:grpSpPr>
        <p:sp>
          <p:nvSpPr>
            <p:cNvPr id="20493" name="Rounded Rectangular Callout 15"/>
            <p:cNvSpPr>
              <a:spLocks noChangeArrowheads="1"/>
            </p:cNvSpPr>
            <p:nvPr/>
          </p:nvSpPr>
          <p:spPr bwMode="auto">
            <a:xfrm>
              <a:off x="245106" y="3541712"/>
              <a:ext cx="5046884" cy="1090613"/>
            </a:xfrm>
            <a:prstGeom prst="wedgeRoundRectCallout">
              <a:avLst>
                <a:gd name="adj1" fmla="val -33620"/>
                <a:gd name="adj2" fmla="val -119185"/>
                <a:gd name="adj3" fmla="val 16667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0494" name="Picture 17" descr="latex-image-1.pd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97" y="4102948"/>
              <a:ext cx="4826816" cy="3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5" name="Picture 37" descr="latex-image-1.pdf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89" y="3649663"/>
              <a:ext cx="46101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Arc 25"/>
          <p:cNvSpPr/>
          <p:nvPr/>
        </p:nvSpPr>
        <p:spPr bwMode="auto">
          <a:xfrm rot="1247789">
            <a:off x="5264150" y="4186238"/>
            <a:ext cx="914400" cy="914400"/>
          </a:xfrm>
          <a:prstGeom prst="arc">
            <a:avLst>
              <a:gd name="adj1" fmla="val 16950021"/>
              <a:gd name="adj2" fmla="val 2088228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732088"/>
            <a:ext cx="52911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Cloud Callout 30"/>
          <p:cNvSpPr>
            <a:spLocks noChangeArrowheads="1"/>
          </p:cNvSpPr>
          <p:nvPr/>
        </p:nvSpPr>
        <p:spPr bwMode="auto">
          <a:xfrm>
            <a:off x="3190875" y="3944938"/>
            <a:ext cx="5434013" cy="1371600"/>
          </a:xfrm>
          <a:prstGeom prst="cloudCallout">
            <a:avLst>
              <a:gd name="adj1" fmla="val -15903"/>
              <a:gd name="adj2" fmla="val -78579"/>
            </a:avLst>
          </a:prstGeom>
          <a:solidFill>
            <a:srgbClr val="CCFFCC"/>
          </a:solidFill>
          <a:ln w="9525">
            <a:solidFill>
              <a:srgbClr val="CCFFCC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latin typeface="Gill Sans" charset="0"/>
              </a:rPr>
              <a:t>Size does not depend on n or m!</a:t>
            </a:r>
          </a:p>
        </p:txBody>
      </p:sp>
      <p:pic>
        <p:nvPicPr>
          <p:cNvPr id="32" name="Picture 31" descr="yut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3" y="1674813"/>
            <a:ext cx="32908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60121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15" grpId="0"/>
      <p:bldP spid="15" grpId="1"/>
      <p:bldP spid="31" grpId="0" animBg="1"/>
      <p:bldP spid="31" grpId="1" animBg="1"/>
      <p:bldP spid="31" grpId="2" animBg="1"/>
      <p:bldP spid="31" grpId="3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Proof of Structural result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098550" y="2081213"/>
            <a:ext cx="7112000" cy="141605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Gill Sans MT" charset="0"/>
              </a:rPr>
              <a:t>Observation 1: Many disjoint clauses =&gt; </a:t>
            </a:r>
          </a:p>
          <a:p>
            <a:pPr>
              <a:buFontTx/>
              <a:buNone/>
            </a:pPr>
            <a:r>
              <a:rPr lang="en-US" smtClean="0">
                <a:latin typeface="Gill Sans MT" charset="0"/>
              </a:rPr>
              <a:t>                            small acceptance prob.</a:t>
            </a:r>
          </a:p>
        </p:txBody>
      </p: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590550" y="3376613"/>
            <a:ext cx="8032750" cy="1714500"/>
            <a:chOff x="590550" y="3576638"/>
            <a:chExt cx="8032750" cy="1714500"/>
          </a:xfrm>
        </p:grpSpPr>
        <p:grpSp>
          <p:nvGrpSpPr>
            <p:cNvPr id="21512" name="Group 13"/>
            <p:cNvGrpSpPr>
              <a:grpSpLocks/>
            </p:cNvGrpSpPr>
            <p:nvPr/>
          </p:nvGrpSpPr>
          <p:grpSpPr bwMode="auto">
            <a:xfrm>
              <a:off x="823913" y="3770313"/>
              <a:ext cx="7645400" cy="1385887"/>
              <a:chOff x="823636" y="3770258"/>
              <a:chExt cx="7645400" cy="1385887"/>
            </a:xfrm>
          </p:grpSpPr>
          <p:pic>
            <p:nvPicPr>
              <p:cNvPr id="21514" name="Picture 11" descr="latex-image-1.pd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3636" y="3770258"/>
                <a:ext cx="764540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15" name="Picture 12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9446" y="4267145"/>
                <a:ext cx="2108200" cy="889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>
              <a:off x="590550" y="3576638"/>
              <a:ext cx="8032750" cy="17145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379538" y="5284788"/>
            <a:ext cx="6578600" cy="796925"/>
            <a:chOff x="900113" y="5284788"/>
            <a:chExt cx="6578600" cy="797035"/>
          </a:xfrm>
        </p:grpSpPr>
        <p:pic>
          <p:nvPicPr>
            <p:cNvPr id="21510" name="Picture 13" descr="latex-image-1.pd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5284788"/>
              <a:ext cx="65786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1" name="Picture 14" descr="latex-image-1.pd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2754" y="5726223"/>
              <a:ext cx="30226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849856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Proof of Structural result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96913" y="1646238"/>
            <a:ext cx="7772400" cy="938212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Gill Sans MT" charset="0"/>
              </a:rPr>
              <a:t>2: Many clauses =&gt; some (essentially) disjoint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735013" y="2528888"/>
            <a:ext cx="7732712" cy="1303337"/>
          </a:xfrm>
          <a:prstGeom prst="rect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664200" y="3875088"/>
            <a:ext cx="2722563" cy="2693987"/>
            <a:chOff x="2833655" y="4142904"/>
            <a:chExt cx="2724034" cy="2692816"/>
          </a:xfrm>
        </p:grpSpPr>
        <p:grpSp>
          <p:nvGrpSpPr>
            <p:cNvPr id="22545" name="Group 22"/>
            <p:cNvGrpSpPr>
              <a:grpSpLocks/>
            </p:cNvGrpSpPr>
            <p:nvPr/>
          </p:nvGrpSpPr>
          <p:grpSpPr bwMode="auto">
            <a:xfrm>
              <a:off x="2833655" y="4142904"/>
              <a:ext cx="2724034" cy="2692816"/>
              <a:chOff x="2833655" y="4142904"/>
              <a:chExt cx="2724034" cy="2692816"/>
            </a:xfrm>
          </p:grpSpPr>
          <p:sp>
            <p:nvSpPr>
              <p:cNvPr id="22551" name="Oval 17"/>
              <p:cNvSpPr>
                <a:spLocks noChangeArrowheads="1"/>
              </p:cNvSpPr>
              <p:nvPr/>
            </p:nvSpPr>
            <p:spPr bwMode="auto">
              <a:xfrm rot="2039650">
                <a:off x="2899955" y="4690027"/>
                <a:ext cx="1179576" cy="61264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2" name="Oval 18"/>
              <p:cNvSpPr>
                <a:spLocks noChangeArrowheads="1"/>
              </p:cNvSpPr>
              <p:nvPr/>
            </p:nvSpPr>
            <p:spPr bwMode="auto">
              <a:xfrm rot="5400000">
                <a:off x="3669752" y="4424523"/>
                <a:ext cx="1175886" cy="61264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3" name="Oval 19"/>
              <p:cNvSpPr>
                <a:spLocks noChangeArrowheads="1"/>
              </p:cNvSpPr>
              <p:nvPr/>
            </p:nvSpPr>
            <p:spPr bwMode="auto">
              <a:xfrm rot="-1711658">
                <a:off x="4381803" y="4826060"/>
                <a:ext cx="1175886" cy="61264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2554" name="Oval 20"/>
              <p:cNvSpPr>
                <a:spLocks noChangeArrowheads="1"/>
              </p:cNvSpPr>
              <p:nvPr/>
            </p:nvSpPr>
            <p:spPr bwMode="auto">
              <a:xfrm rot="-8811994">
                <a:off x="4334098" y="5647651"/>
                <a:ext cx="1175886" cy="61264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Oval 21"/>
              <p:cNvSpPr>
                <a:spLocks noChangeArrowheads="1"/>
              </p:cNvSpPr>
              <p:nvPr/>
            </p:nvSpPr>
            <p:spPr bwMode="auto">
              <a:xfrm rot="-4908409">
                <a:off x="3562036" y="5941453"/>
                <a:ext cx="1175886" cy="61264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6" name="Oval 16"/>
              <p:cNvSpPr>
                <a:spLocks noChangeArrowheads="1"/>
              </p:cNvSpPr>
              <p:nvPr/>
            </p:nvSpPr>
            <p:spPr bwMode="auto">
              <a:xfrm rot="-1283820">
                <a:off x="2833655" y="5514753"/>
                <a:ext cx="1179576" cy="61264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6" name="Oval 13"/>
            <p:cNvSpPr>
              <a:spLocks noChangeArrowheads="1"/>
            </p:cNvSpPr>
            <p:nvPr/>
          </p:nvSpPr>
          <p:spPr bwMode="auto">
            <a:xfrm>
              <a:off x="3799091" y="5046373"/>
              <a:ext cx="914400" cy="914400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2547" name="Picture 2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348" y="4832378"/>
              <a:ext cx="60350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8" name="Picture 2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197" y="4541948"/>
              <a:ext cx="60350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9" name="Picture 2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869" y="5700795"/>
              <a:ext cx="60350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0" name="Picture 26" descr="latex-image-1.pd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4488" y="5316373"/>
              <a:ext cx="2032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927100" y="4276725"/>
            <a:ext cx="4149725" cy="1306513"/>
            <a:chOff x="1098409" y="4329694"/>
            <a:chExt cx="4149017" cy="1307096"/>
          </a:xfrm>
        </p:grpSpPr>
        <p:grpSp>
          <p:nvGrpSpPr>
            <p:cNvPr id="22541" name="Group 38"/>
            <p:cNvGrpSpPr>
              <a:grpSpLocks/>
            </p:cNvGrpSpPr>
            <p:nvPr/>
          </p:nvGrpSpPr>
          <p:grpSpPr bwMode="auto">
            <a:xfrm>
              <a:off x="1254442" y="4532258"/>
              <a:ext cx="3898900" cy="877888"/>
              <a:chOff x="412750" y="4549775"/>
              <a:chExt cx="3898900" cy="877888"/>
            </a:xfrm>
          </p:grpSpPr>
          <p:pic>
            <p:nvPicPr>
              <p:cNvPr id="22543" name="Picture 36" descr="latex-image-1.pdf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750" y="4549775"/>
                <a:ext cx="389890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4" name="Picture 37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783" y="5110163"/>
                <a:ext cx="3594100" cy="31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542" name="Rectangle 6"/>
            <p:cNvSpPr>
              <a:spLocks noChangeArrowheads="1"/>
            </p:cNvSpPr>
            <p:nvPr/>
          </p:nvSpPr>
          <p:spPr bwMode="auto">
            <a:xfrm>
              <a:off x="1098409" y="4329694"/>
              <a:ext cx="4149017" cy="1307096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6680200" y="4598988"/>
            <a:ext cx="1612900" cy="1006475"/>
            <a:chOff x="6680679" y="4599098"/>
            <a:chExt cx="1612343" cy="1005987"/>
          </a:xfrm>
        </p:grpSpPr>
        <p:sp>
          <p:nvSpPr>
            <p:cNvPr id="22539" name="TextBox 42"/>
            <p:cNvSpPr txBox="1">
              <a:spLocks noChangeArrowheads="1"/>
            </p:cNvSpPr>
            <p:nvPr/>
          </p:nvSpPr>
          <p:spPr bwMode="auto">
            <a:xfrm>
              <a:off x="6680679" y="5235753"/>
              <a:ext cx="83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1800"/>
                <a:t>(Core)</a:t>
              </a:r>
            </a:p>
          </p:txBody>
        </p:sp>
        <p:sp>
          <p:nvSpPr>
            <p:cNvPr id="22540" name="TextBox 43"/>
            <p:cNvSpPr txBox="1">
              <a:spLocks noChangeArrowheads="1"/>
            </p:cNvSpPr>
            <p:nvPr/>
          </p:nvSpPr>
          <p:spPr bwMode="auto">
            <a:xfrm rot="-1539003">
              <a:off x="7466804" y="4599098"/>
              <a:ext cx="826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1800"/>
                <a:t>Petals</a:t>
              </a:r>
            </a:p>
          </p:txBody>
        </p:sp>
      </p:grpSp>
      <p:pic>
        <p:nvPicPr>
          <p:cNvPr id="22536" name="Picture 4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2674938"/>
            <a:ext cx="69516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4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146425"/>
            <a:ext cx="75612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ounded Rectangular Callout 28"/>
          <p:cNvSpPr>
            <a:spLocks noChangeArrowheads="1"/>
          </p:cNvSpPr>
          <p:nvPr/>
        </p:nvSpPr>
        <p:spPr bwMode="auto">
          <a:xfrm>
            <a:off x="879475" y="4057650"/>
            <a:ext cx="4111625" cy="992188"/>
          </a:xfrm>
          <a:prstGeom prst="wedgeRoundRectCallout">
            <a:avLst>
              <a:gd name="adj1" fmla="val -20231"/>
              <a:gd name="adj2" fmla="val -90685"/>
              <a:gd name="adj3" fmla="val 16667"/>
            </a:avLst>
          </a:prstGeom>
          <a:solidFill>
            <a:srgbClr val="CCFFCC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>
                <a:latin typeface="Gill Sans" charset="0"/>
                <a:cs typeface="ＭＳ Ｐゴシック" charset="-128"/>
              </a:rPr>
              <a:t>Assume no negations.</a:t>
            </a:r>
          </a:p>
          <a:p>
            <a:pPr>
              <a:defRPr/>
            </a:pPr>
            <a:r>
              <a:rPr lang="en-US" sz="2000" dirty="0">
                <a:latin typeface="Gill Sans" charset="0"/>
                <a:cs typeface="ＭＳ Ｐゴシック" charset="-128"/>
              </a:rPr>
              <a:t>Clauses ~ subsets of variables.</a:t>
            </a:r>
          </a:p>
        </p:txBody>
      </p:sp>
    </p:spTree>
    <p:extLst>
      <p:ext uri="{BB962C8B-B14F-4D97-AF65-F5344CB8AC3E}">
        <p14:creationId xmlns:p14="http://schemas.microsoft.com/office/powerpoint/2010/main" val="87631535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Proof of Structural result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96913" y="1646238"/>
            <a:ext cx="7772400" cy="938212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Gill Sans MT" charset="0"/>
              </a:rPr>
              <a:t>2: Many clauses =&gt; some (essentially) disjoint</a:t>
            </a:r>
          </a:p>
        </p:txBody>
      </p:sp>
      <p:grpSp>
        <p:nvGrpSpPr>
          <p:cNvPr id="23556" name="Group 35"/>
          <p:cNvGrpSpPr>
            <a:grpSpLocks/>
          </p:cNvGrpSpPr>
          <p:nvPr/>
        </p:nvGrpSpPr>
        <p:grpSpPr bwMode="auto">
          <a:xfrm>
            <a:off x="4983163" y="2127250"/>
            <a:ext cx="2724150" cy="2692400"/>
            <a:chOff x="2833655" y="4142904"/>
            <a:chExt cx="2724034" cy="2692816"/>
          </a:xfrm>
        </p:grpSpPr>
        <p:grpSp>
          <p:nvGrpSpPr>
            <p:cNvPr id="23563" name="Group 22"/>
            <p:cNvGrpSpPr>
              <a:grpSpLocks/>
            </p:cNvGrpSpPr>
            <p:nvPr/>
          </p:nvGrpSpPr>
          <p:grpSpPr bwMode="auto">
            <a:xfrm>
              <a:off x="2833655" y="4142904"/>
              <a:ext cx="2724034" cy="2692816"/>
              <a:chOff x="2833655" y="4142904"/>
              <a:chExt cx="2724034" cy="2692816"/>
            </a:xfrm>
          </p:grpSpPr>
          <p:sp>
            <p:nvSpPr>
              <p:cNvPr id="23569" name="Oval 45"/>
              <p:cNvSpPr>
                <a:spLocks noChangeArrowheads="1"/>
              </p:cNvSpPr>
              <p:nvPr/>
            </p:nvSpPr>
            <p:spPr bwMode="auto">
              <a:xfrm rot="2039650">
                <a:off x="2899955" y="4690027"/>
                <a:ext cx="1179576" cy="61264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0" name="Oval 46"/>
              <p:cNvSpPr>
                <a:spLocks noChangeArrowheads="1"/>
              </p:cNvSpPr>
              <p:nvPr/>
            </p:nvSpPr>
            <p:spPr bwMode="auto">
              <a:xfrm rot="5400000">
                <a:off x="3669752" y="4424523"/>
                <a:ext cx="1175886" cy="61264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1" name="Oval 47"/>
              <p:cNvSpPr>
                <a:spLocks noChangeArrowheads="1"/>
              </p:cNvSpPr>
              <p:nvPr/>
            </p:nvSpPr>
            <p:spPr bwMode="auto">
              <a:xfrm rot="9038818">
                <a:off x="4381803" y="4826060"/>
                <a:ext cx="1175886" cy="61264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2" name="Oval 48"/>
              <p:cNvSpPr>
                <a:spLocks noChangeArrowheads="1"/>
              </p:cNvSpPr>
              <p:nvPr/>
            </p:nvSpPr>
            <p:spPr bwMode="auto">
              <a:xfrm rot="-8811994">
                <a:off x="4334098" y="5647651"/>
                <a:ext cx="1175886" cy="61264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3" name="Oval 49"/>
              <p:cNvSpPr>
                <a:spLocks noChangeArrowheads="1"/>
              </p:cNvSpPr>
              <p:nvPr/>
            </p:nvSpPr>
            <p:spPr bwMode="auto">
              <a:xfrm rot="-4908409">
                <a:off x="3562036" y="5941453"/>
                <a:ext cx="1175886" cy="61264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4" name="Oval 50"/>
              <p:cNvSpPr>
                <a:spLocks noChangeArrowheads="1"/>
              </p:cNvSpPr>
              <p:nvPr/>
            </p:nvSpPr>
            <p:spPr bwMode="auto">
              <a:xfrm rot="-1283820">
                <a:off x="2833655" y="5514753"/>
                <a:ext cx="1179576" cy="61264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64" name="Oval 40"/>
            <p:cNvSpPr>
              <a:spLocks noChangeArrowheads="1"/>
            </p:cNvSpPr>
            <p:nvPr/>
          </p:nvSpPr>
          <p:spPr bwMode="auto">
            <a:xfrm>
              <a:off x="3799091" y="5046373"/>
              <a:ext cx="914400" cy="914400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565" name="Picture 4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348" y="4832378"/>
              <a:ext cx="60350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6" name="Picture 4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197" y="4497388"/>
              <a:ext cx="60350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7" name="Picture 43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869" y="5700795"/>
              <a:ext cx="60350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8" name="Picture 4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29" y="5372073"/>
              <a:ext cx="2032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7" name="Content Placeholder 3"/>
          <p:cNvSpPr txBox="1">
            <a:spLocks/>
          </p:cNvSpPr>
          <p:nvPr/>
        </p:nvSpPr>
        <p:spPr bwMode="auto">
          <a:xfrm>
            <a:off x="546100" y="3014663"/>
            <a:ext cx="45402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sz="3200">
                <a:solidFill>
                  <a:srgbClr val="FFFF00"/>
                </a:solidFill>
                <a:latin typeface="Gill Sans MT" charset="0"/>
              </a:rPr>
              <a:t>Many small sets =&gt; Large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879475" y="4576763"/>
            <a:ext cx="7543800" cy="1492250"/>
            <a:chOff x="880142" y="4443413"/>
            <a:chExt cx="7542476" cy="1492250"/>
          </a:xfrm>
        </p:grpSpPr>
        <p:grpSp>
          <p:nvGrpSpPr>
            <p:cNvPr id="23559" name="Group 34"/>
            <p:cNvGrpSpPr>
              <a:grpSpLocks/>
            </p:cNvGrpSpPr>
            <p:nvPr/>
          </p:nvGrpSpPr>
          <p:grpSpPr bwMode="auto">
            <a:xfrm>
              <a:off x="880142" y="4443413"/>
              <a:ext cx="7542476" cy="1492250"/>
              <a:chOff x="1459078" y="2662267"/>
              <a:chExt cx="7543114" cy="1492915"/>
            </a:xfrm>
          </p:grpSpPr>
          <p:pic>
            <p:nvPicPr>
              <p:cNvPr id="23561" name="Picture 30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7567" y="3464810"/>
                <a:ext cx="535577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2" name="Rectangle 6"/>
              <p:cNvSpPr>
                <a:spLocks noChangeArrowheads="1"/>
              </p:cNvSpPr>
              <p:nvPr/>
            </p:nvSpPr>
            <p:spPr bwMode="auto">
              <a:xfrm>
                <a:off x="1459078" y="2662267"/>
                <a:ext cx="7543114" cy="1492915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3560" name="Picture 22" descr="latex-image-1.pd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647" y="4654605"/>
              <a:ext cx="722630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219460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184275" y="2193925"/>
            <a:ext cx="2724150" cy="2693988"/>
            <a:chOff x="605449" y="2383770"/>
            <a:chExt cx="2724034" cy="2692816"/>
          </a:xfrm>
        </p:grpSpPr>
        <p:sp>
          <p:nvSpPr>
            <p:cNvPr id="24588" name="Oval 45"/>
            <p:cNvSpPr>
              <a:spLocks noChangeArrowheads="1"/>
            </p:cNvSpPr>
            <p:nvPr/>
          </p:nvSpPr>
          <p:spPr bwMode="auto">
            <a:xfrm rot="2039650">
              <a:off x="671749" y="2930893"/>
              <a:ext cx="1179576" cy="6126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Oval 46"/>
            <p:cNvSpPr>
              <a:spLocks noChangeArrowheads="1"/>
            </p:cNvSpPr>
            <p:nvPr/>
          </p:nvSpPr>
          <p:spPr bwMode="auto">
            <a:xfrm rot="5400000">
              <a:off x="1441546" y="2665389"/>
              <a:ext cx="1175886" cy="6126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Oval 47"/>
            <p:cNvSpPr>
              <a:spLocks noChangeArrowheads="1"/>
            </p:cNvSpPr>
            <p:nvPr/>
          </p:nvSpPr>
          <p:spPr bwMode="auto">
            <a:xfrm rot="9038818">
              <a:off x="2153597" y="3066926"/>
              <a:ext cx="1175886" cy="6126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Oval 48"/>
            <p:cNvSpPr>
              <a:spLocks noChangeArrowheads="1"/>
            </p:cNvSpPr>
            <p:nvPr/>
          </p:nvSpPr>
          <p:spPr bwMode="auto">
            <a:xfrm rot="-8811994">
              <a:off x="2105892" y="3888517"/>
              <a:ext cx="1175886" cy="6126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Oval 49"/>
            <p:cNvSpPr>
              <a:spLocks noChangeArrowheads="1"/>
            </p:cNvSpPr>
            <p:nvPr/>
          </p:nvSpPr>
          <p:spPr bwMode="auto">
            <a:xfrm rot="-4908409">
              <a:off x="1333830" y="4182319"/>
              <a:ext cx="1175886" cy="6126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Oval 50"/>
            <p:cNvSpPr>
              <a:spLocks noChangeArrowheads="1"/>
            </p:cNvSpPr>
            <p:nvPr/>
          </p:nvSpPr>
          <p:spPr bwMode="auto">
            <a:xfrm rot="-1283820">
              <a:off x="605449" y="3755619"/>
              <a:ext cx="1179576" cy="6126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4594" name="Picture 4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60" y="3084384"/>
              <a:ext cx="60350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5" name="Picture 4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0991" y="2738254"/>
              <a:ext cx="60350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6" name="Picture 2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87" y="4007585"/>
              <a:ext cx="61264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Lower Sandwiching CNF</a:t>
            </a:r>
          </a:p>
        </p:txBody>
      </p:sp>
      <p:sp>
        <p:nvSpPr>
          <p:cNvPr id="24580" name="Content Placeholder 21"/>
          <p:cNvSpPr>
            <a:spLocks noGrp="1"/>
          </p:cNvSpPr>
          <p:nvPr>
            <p:ph idx="1"/>
          </p:nvPr>
        </p:nvSpPr>
        <p:spPr>
          <a:xfrm>
            <a:off x="652463" y="4732338"/>
            <a:ext cx="7772400" cy="71437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Gill Sans MT" charset="0"/>
              </a:rPr>
              <a:t> 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2149475" y="3097213"/>
            <a:ext cx="914400" cy="914400"/>
          </a:xfrm>
          <a:prstGeom prst="ellipse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8" y="3424238"/>
            <a:ext cx="2032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3354388"/>
            <a:ext cx="4267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3749675" y="4141788"/>
            <a:ext cx="5708650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Gill Sans MT" charset="0"/>
              </a:rPr>
              <a:t>Error only if </a:t>
            </a:r>
            <a:r>
              <a:rPr lang="en-US" i="1">
                <a:solidFill>
                  <a:srgbClr val="FFFF00"/>
                </a:solidFill>
                <a:latin typeface="Gill Sans MT" charset="0"/>
              </a:rPr>
              <a:t>all</a:t>
            </a:r>
            <a:r>
              <a:rPr lang="en-US">
                <a:solidFill>
                  <a:schemeClr val="bg1"/>
                </a:solidFill>
                <a:latin typeface="Gill Sans MT" charset="0"/>
              </a:rPr>
              <a:t> petals satisfied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Gill Sans MT" charset="0"/>
              </a:rPr>
              <a:t>k large =&gt; error small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Gill Sans MT" charset="0"/>
              </a:rPr>
              <a:t>Repeat until CNF is small</a:t>
            </a:r>
          </a:p>
        </p:txBody>
      </p:sp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1675"/>
            <a:ext cx="889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37" descr="latex-image-1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1785938"/>
            <a:ext cx="49022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20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1812925"/>
            <a:ext cx="1562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65765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265488"/>
            <a:ext cx="889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301877" y="2193926"/>
            <a:ext cx="612775" cy="1176338"/>
            <a:chOff x="2302499" y="2194389"/>
            <a:chExt cx="612648" cy="1175885"/>
          </a:xfrm>
        </p:grpSpPr>
        <p:sp>
          <p:nvSpPr>
            <p:cNvPr id="25620" name="Oval 46"/>
            <p:cNvSpPr>
              <a:spLocks noChangeArrowheads="1"/>
            </p:cNvSpPr>
            <p:nvPr/>
          </p:nvSpPr>
          <p:spPr bwMode="auto">
            <a:xfrm rot="5400000">
              <a:off x="2020880" y="2476008"/>
              <a:ext cx="1175885" cy="6126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5621" name="Picture 4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323" y="2548874"/>
              <a:ext cx="60350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184275" y="2741613"/>
            <a:ext cx="2724150" cy="2146300"/>
            <a:chOff x="1184781" y="2741513"/>
            <a:chExt cx="2724034" cy="2145693"/>
          </a:xfrm>
        </p:grpSpPr>
        <p:sp>
          <p:nvSpPr>
            <p:cNvPr id="25613" name="Oval 45"/>
            <p:cNvSpPr>
              <a:spLocks noChangeArrowheads="1"/>
            </p:cNvSpPr>
            <p:nvPr/>
          </p:nvSpPr>
          <p:spPr bwMode="auto">
            <a:xfrm rot="2039650">
              <a:off x="1251081" y="2741513"/>
              <a:ext cx="1179576" cy="6126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Oval 47"/>
            <p:cNvSpPr>
              <a:spLocks noChangeArrowheads="1"/>
            </p:cNvSpPr>
            <p:nvPr/>
          </p:nvSpPr>
          <p:spPr bwMode="auto">
            <a:xfrm rot="9038818">
              <a:off x="2732929" y="2877546"/>
              <a:ext cx="1175886" cy="6126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Oval 48"/>
            <p:cNvSpPr>
              <a:spLocks noChangeArrowheads="1"/>
            </p:cNvSpPr>
            <p:nvPr/>
          </p:nvSpPr>
          <p:spPr bwMode="auto">
            <a:xfrm rot="-8811994">
              <a:off x="2685224" y="3699137"/>
              <a:ext cx="1175886" cy="6126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Oval 49"/>
            <p:cNvSpPr>
              <a:spLocks noChangeArrowheads="1"/>
            </p:cNvSpPr>
            <p:nvPr/>
          </p:nvSpPr>
          <p:spPr bwMode="auto">
            <a:xfrm rot="-4908409">
              <a:off x="1913162" y="3992939"/>
              <a:ext cx="1175886" cy="6126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Oval 50"/>
            <p:cNvSpPr>
              <a:spLocks noChangeArrowheads="1"/>
            </p:cNvSpPr>
            <p:nvPr/>
          </p:nvSpPr>
          <p:spPr bwMode="auto">
            <a:xfrm rot="-1283820">
              <a:off x="1184781" y="3566239"/>
              <a:ext cx="1179576" cy="6126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5618" name="Picture 41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192" y="2895004"/>
              <a:ext cx="60350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9" name="Picture 26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419" y="3818205"/>
              <a:ext cx="61264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Upper Sandwiching CNF</a:t>
            </a:r>
          </a:p>
        </p:txBody>
      </p:sp>
      <p:sp>
        <p:nvSpPr>
          <p:cNvPr id="25606" name="Content Placeholder 21"/>
          <p:cNvSpPr>
            <a:spLocks noGrp="1"/>
          </p:cNvSpPr>
          <p:nvPr>
            <p:ph idx="1"/>
          </p:nvPr>
        </p:nvSpPr>
        <p:spPr>
          <a:xfrm>
            <a:off x="652463" y="4732338"/>
            <a:ext cx="7772400" cy="71437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Gill Sans MT" charset="0"/>
              </a:rPr>
              <a:t> 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2149475" y="3097213"/>
            <a:ext cx="914400" cy="914400"/>
          </a:xfrm>
          <a:prstGeom prst="ellipse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8" y="3424238"/>
            <a:ext cx="2032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3354388"/>
            <a:ext cx="4267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3748088" y="4143375"/>
            <a:ext cx="5710237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Gill Sans MT" charset="0"/>
              </a:rPr>
              <a:t>Error only if </a:t>
            </a:r>
            <a:r>
              <a:rPr lang="en-US" i="1">
                <a:solidFill>
                  <a:srgbClr val="FFFF00"/>
                </a:solidFill>
                <a:latin typeface="Gill Sans MT" charset="0"/>
              </a:rPr>
              <a:t>all</a:t>
            </a:r>
            <a:r>
              <a:rPr lang="en-US">
                <a:solidFill>
                  <a:schemeClr val="bg1"/>
                </a:solidFill>
                <a:latin typeface="Gill Sans MT" charset="0"/>
              </a:rPr>
              <a:t> petals satisfied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Gill Sans MT" charset="0"/>
              </a:rPr>
              <a:t>k large =&gt; error small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Gill Sans MT" charset="0"/>
              </a:rPr>
              <a:t>Repeat until CNF is small</a:t>
            </a:r>
          </a:p>
        </p:txBody>
      </p:sp>
      <p:pic>
        <p:nvPicPr>
          <p:cNvPr id="25611" name="Picture 37" descr="latex-image-1.pd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1785938"/>
            <a:ext cx="49022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2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1812925"/>
            <a:ext cx="1562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149475" y="2193927"/>
            <a:ext cx="914400" cy="1815183"/>
            <a:chOff x="2149475" y="2193927"/>
            <a:chExt cx="914400" cy="1815183"/>
          </a:xfrm>
        </p:grpSpPr>
        <p:sp>
          <p:nvSpPr>
            <p:cNvPr id="4" name="Oval 3"/>
            <p:cNvSpPr/>
            <p:nvPr/>
          </p:nvSpPr>
          <p:spPr bwMode="auto">
            <a:xfrm>
              <a:off x="2149475" y="3094710"/>
              <a:ext cx="914400" cy="914400"/>
            </a:xfrm>
            <a:prstGeom prst="ellipse">
              <a:avLst/>
            </a:prstGeom>
            <a:solidFill>
              <a:srgbClr val="FF66CC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46"/>
            <p:cNvSpPr>
              <a:spLocks noChangeArrowheads="1"/>
            </p:cNvSpPr>
            <p:nvPr/>
          </p:nvSpPr>
          <p:spPr bwMode="auto">
            <a:xfrm rot="5400000">
              <a:off x="2016918" y="2475708"/>
              <a:ext cx="1176338" cy="612775"/>
            </a:xfrm>
            <a:prstGeom prst="ellipse">
              <a:avLst/>
            </a:prstGeom>
            <a:solidFill>
              <a:srgbClr val="FF66CC">
                <a:alpha val="80000"/>
              </a:srgbClr>
            </a:solidFill>
            <a:ln>
              <a:solidFill>
                <a:srgbClr val="FF66CC"/>
              </a:solidFill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56990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Can we generate random bits?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1504950"/>
          </a:xfrm>
        </p:spPr>
        <p:txBody>
          <a:bodyPr/>
          <a:lstStyle/>
          <a:p>
            <a:r>
              <a:rPr lang="en-US" dirty="0" smtClean="0">
                <a:latin typeface="Gill Sans MT" charset="0"/>
              </a:rPr>
              <a:t>Restricted models: bounded depth circuits (AC0), bounded space algorithms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12738" y="3790950"/>
            <a:ext cx="4205287" cy="2351088"/>
            <a:chOff x="312156" y="3790707"/>
            <a:chExt cx="4206240" cy="2351379"/>
          </a:xfrm>
        </p:grpSpPr>
        <p:grpSp>
          <p:nvGrpSpPr>
            <p:cNvPr id="7176" name="Group 66"/>
            <p:cNvGrpSpPr>
              <a:grpSpLocks/>
            </p:cNvGrpSpPr>
            <p:nvPr/>
          </p:nvGrpSpPr>
          <p:grpSpPr bwMode="auto">
            <a:xfrm>
              <a:off x="312156" y="3790707"/>
              <a:ext cx="4206240" cy="1645920"/>
              <a:chOff x="931390" y="3208289"/>
              <a:chExt cx="6442852" cy="2256050"/>
            </a:xfrm>
          </p:grpSpPr>
          <p:grpSp>
            <p:nvGrpSpPr>
              <p:cNvPr id="7178" name="Group 19"/>
              <p:cNvGrpSpPr>
                <a:grpSpLocks/>
              </p:cNvGrpSpPr>
              <p:nvPr/>
            </p:nvGrpSpPr>
            <p:grpSpPr bwMode="auto">
              <a:xfrm>
                <a:off x="3966207" y="3208289"/>
                <a:ext cx="612756" cy="591343"/>
                <a:chOff x="4278156" y="3152589"/>
                <a:chExt cx="612756" cy="591343"/>
              </a:xfrm>
            </p:grpSpPr>
            <p:pic>
              <p:nvPicPr>
                <p:cNvPr id="7205" name="Picture 14" descr="latex-image-1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2937" y="321947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06" name="Oval 16"/>
                <p:cNvSpPr>
                  <a:spLocks noChangeArrowheads="1"/>
                </p:cNvSpPr>
                <p:nvPr/>
              </p:nvSpPr>
              <p:spPr bwMode="auto">
                <a:xfrm>
                  <a:off x="4278156" y="3152589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79" name="Group 18"/>
              <p:cNvGrpSpPr>
                <a:grpSpLocks/>
              </p:cNvGrpSpPr>
              <p:nvPr/>
            </p:nvGrpSpPr>
            <p:grpSpPr bwMode="auto">
              <a:xfrm>
                <a:off x="3528130" y="4258866"/>
                <a:ext cx="612756" cy="591343"/>
                <a:chOff x="2157785" y="4073641"/>
                <a:chExt cx="612756" cy="591343"/>
              </a:xfrm>
            </p:grpSpPr>
            <p:pic>
              <p:nvPicPr>
                <p:cNvPr id="7203" name="Picture 15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04" name="Oval 17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80" name="Group 20"/>
              <p:cNvGrpSpPr>
                <a:grpSpLocks/>
              </p:cNvGrpSpPr>
              <p:nvPr/>
            </p:nvGrpSpPr>
            <p:grpSpPr bwMode="auto">
              <a:xfrm>
                <a:off x="1650251" y="4258866"/>
                <a:ext cx="612756" cy="591343"/>
                <a:chOff x="2790210" y="4073641"/>
                <a:chExt cx="612756" cy="591343"/>
              </a:xfrm>
            </p:grpSpPr>
            <p:pic>
              <p:nvPicPr>
                <p:cNvPr id="7201" name="Picture 21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40479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02" name="Oval 22"/>
                <p:cNvSpPr>
                  <a:spLocks noChangeArrowheads="1"/>
                </p:cNvSpPr>
                <p:nvPr/>
              </p:nvSpPr>
              <p:spPr bwMode="auto">
                <a:xfrm>
                  <a:off x="2790210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81" name="Group 29"/>
              <p:cNvGrpSpPr>
                <a:grpSpLocks/>
              </p:cNvGrpSpPr>
              <p:nvPr/>
            </p:nvGrpSpPr>
            <p:grpSpPr bwMode="auto">
              <a:xfrm>
                <a:off x="6179833" y="4258866"/>
                <a:ext cx="612756" cy="591343"/>
                <a:chOff x="1325501" y="4073641"/>
                <a:chExt cx="612756" cy="591343"/>
              </a:xfrm>
            </p:grpSpPr>
            <p:pic>
              <p:nvPicPr>
                <p:cNvPr id="7199" name="Picture 30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75773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00" name="Oval 31"/>
                <p:cNvSpPr>
                  <a:spLocks noChangeArrowheads="1"/>
                </p:cNvSpPr>
                <p:nvPr/>
              </p:nvSpPr>
              <p:spPr bwMode="auto">
                <a:xfrm>
                  <a:off x="1325501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7182" name="Picture 32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9265" y="4522788"/>
                <a:ext cx="558800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3" name="Picture 36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1390" y="5172873"/>
                <a:ext cx="1955802" cy="279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4" name="Picture 37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474" y="5184775"/>
                <a:ext cx="2006600" cy="279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5" name="Picture 38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2741" y="5184939"/>
                <a:ext cx="1841501" cy="279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186" name="Straight Arrow Connector 40"/>
              <p:cNvCxnSpPr>
                <a:cxnSpLocks noChangeShapeType="1"/>
                <a:endCxn id="7202" idx="4"/>
              </p:cNvCxnSpPr>
              <p:nvPr/>
            </p:nvCxnSpPr>
            <p:spPr bwMode="auto">
              <a:xfrm flipV="1">
                <a:off x="1078050" y="4850209"/>
                <a:ext cx="878578" cy="24830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7" name="Straight Arrow Connector 42"/>
              <p:cNvCxnSpPr>
                <a:cxnSpLocks noChangeShapeType="1"/>
                <a:endCxn id="7202" idx="4"/>
              </p:cNvCxnSpPr>
              <p:nvPr/>
            </p:nvCxnSpPr>
            <p:spPr bwMode="auto">
              <a:xfrm flipV="1">
                <a:off x="1779934" y="4850209"/>
                <a:ext cx="176695" cy="307566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8" name="Straight Arrow Connector 46"/>
              <p:cNvCxnSpPr>
                <a:cxnSpLocks noChangeShapeType="1"/>
                <a:endCxn id="7202" idx="4"/>
              </p:cNvCxnSpPr>
              <p:nvPr/>
            </p:nvCxnSpPr>
            <p:spPr bwMode="auto">
              <a:xfrm flipH="1" flipV="1">
                <a:off x="1956627" y="4850209"/>
                <a:ext cx="670023" cy="31870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9" name="Straight Arrow Connector 49"/>
              <p:cNvCxnSpPr>
                <a:cxnSpLocks noChangeShapeType="1"/>
              </p:cNvCxnSpPr>
              <p:nvPr/>
            </p:nvCxnSpPr>
            <p:spPr bwMode="auto">
              <a:xfrm flipV="1">
                <a:off x="3078239" y="4857791"/>
                <a:ext cx="780004" cy="24072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0" name="Straight Arrow Connector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616123" y="4923235"/>
                <a:ext cx="307565" cy="1766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Straight Arrow Connector 51"/>
              <p:cNvCxnSpPr>
                <a:cxnSpLocks noChangeShapeType="1"/>
              </p:cNvCxnSpPr>
              <p:nvPr/>
            </p:nvCxnSpPr>
            <p:spPr bwMode="auto">
              <a:xfrm flipH="1" flipV="1">
                <a:off x="3858245" y="4857791"/>
                <a:ext cx="670039" cy="24072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2" name="Straight Arrow Connector 52"/>
              <p:cNvCxnSpPr>
                <a:cxnSpLocks noChangeShapeType="1"/>
              </p:cNvCxnSpPr>
              <p:nvPr/>
            </p:nvCxnSpPr>
            <p:spPr bwMode="auto">
              <a:xfrm flipV="1">
                <a:off x="5749916" y="4846652"/>
                <a:ext cx="765756" cy="25186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3" name="Straight Arrow Connector 53"/>
              <p:cNvCxnSpPr>
                <a:cxnSpLocks noChangeShapeType="1"/>
              </p:cNvCxnSpPr>
              <p:nvPr/>
            </p:nvCxnSpPr>
            <p:spPr bwMode="auto">
              <a:xfrm flipV="1">
                <a:off x="6338991" y="4846652"/>
                <a:ext cx="176677" cy="30756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4" name="Straight Arrow Connector 54"/>
              <p:cNvCxnSpPr>
                <a:cxnSpLocks noChangeShapeType="1"/>
              </p:cNvCxnSpPr>
              <p:nvPr/>
            </p:nvCxnSpPr>
            <p:spPr bwMode="auto">
              <a:xfrm flipH="1" flipV="1">
                <a:off x="6515668" y="4846652"/>
                <a:ext cx="670040" cy="31870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5" name="Straight Arrow Connector 55"/>
              <p:cNvCxnSpPr>
                <a:cxnSpLocks noChangeShapeType="1"/>
                <a:stCxn id="7202" idx="0"/>
              </p:cNvCxnSpPr>
              <p:nvPr/>
            </p:nvCxnSpPr>
            <p:spPr bwMode="auto">
              <a:xfrm flipV="1">
                <a:off x="1956630" y="3799632"/>
                <a:ext cx="2236633" cy="459233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6" name="Straight Arrow Connector 57"/>
              <p:cNvCxnSpPr>
                <a:cxnSpLocks noChangeShapeType="1"/>
                <a:stCxn id="7204" idx="0"/>
                <a:endCxn id="7206" idx="4"/>
              </p:cNvCxnSpPr>
              <p:nvPr/>
            </p:nvCxnSpPr>
            <p:spPr bwMode="auto">
              <a:xfrm rot="5400000" flipH="1" flipV="1">
                <a:off x="3823929" y="3810211"/>
                <a:ext cx="459234" cy="4380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7" name="Straight Arrow Connector 60"/>
              <p:cNvCxnSpPr>
                <a:cxnSpLocks noChangeShapeType="1"/>
                <a:endCxn id="7206" idx="4"/>
              </p:cNvCxnSpPr>
              <p:nvPr/>
            </p:nvCxnSpPr>
            <p:spPr bwMode="auto">
              <a:xfrm rot="10800000">
                <a:off x="4272585" y="3799633"/>
                <a:ext cx="529202" cy="444669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8" name="Straight Arrow Connector 63"/>
              <p:cNvCxnSpPr>
                <a:cxnSpLocks noChangeShapeType="1"/>
                <a:stCxn id="7200" idx="0"/>
                <a:endCxn id="7206" idx="4"/>
              </p:cNvCxnSpPr>
              <p:nvPr/>
            </p:nvCxnSpPr>
            <p:spPr bwMode="auto">
              <a:xfrm flipH="1" flipV="1">
                <a:off x="4272586" y="3799632"/>
                <a:ext cx="2213626" cy="459233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177" name="TextBox 44"/>
            <p:cNvSpPr txBox="1">
              <a:spLocks noChangeArrowheads="1"/>
            </p:cNvSpPr>
            <p:nvPr/>
          </p:nvSpPr>
          <p:spPr bwMode="auto">
            <a:xfrm>
              <a:off x="568977" y="5680421"/>
              <a:ext cx="36231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2400">
                  <a:solidFill>
                    <a:schemeClr val="bg1"/>
                  </a:solidFill>
                  <a:latin typeface="Gill Sans" charset="0"/>
                </a:rPr>
                <a:t>Nis91, Bazzi09, B10, … 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351463" y="3489325"/>
            <a:ext cx="3570287" cy="2652713"/>
            <a:chOff x="5351014" y="3500595"/>
            <a:chExt cx="3570208" cy="2652991"/>
          </a:xfrm>
        </p:grpSpPr>
        <p:pic>
          <p:nvPicPr>
            <p:cNvPr id="717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517" y="3500595"/>
              <a:ext cx="2790825" cy="210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TextBox 44"/>
            <p:cNvSpPr txBox="1">
              <a:spLocks noChangeArrowheads="1"/>
            </p:cNvSpPr>
            <p:nvPr/>
          </p:nvSpPr>
          <p:spPr bwMode="auto">
            <a:xfrm>
              <a:off x="5351014" y="5691921"/>
              <a:ext cx="3570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2400">
                  <a:solidFill>
                    <a:schemeClr val="bg1"/>
                  </a:solidFill>
                  <a:latin typeface="Gill Sans" charset="0"/>
                </a:rPr>
                <a:t>Nis90, NZ93, INW94, … </a:t>
              </a:r>
            </a:p>
          </p:txBody>
        </p:sp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3514725"/>
            <a:ext cx="74945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3763" y="2074863"/>
            <a:ext cx="777240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  <a:latin typeface="Gill Sans MT" charset="0"/>
              </a:rPr>
              <a:t> </a:t>
            </a:r>
            <a:r>
              <a:rPr lang="en-US" sz="3200">
                <a:solidFill>
                  <a:srgbClr val="FFFF00"/>
                </a:solidFill>
                <a:latin typeface="Gill Sans MT" charset="0"/>
              </a:rPr>
              <a:t>“Quasi-sunflowers” </a:t>
            </a:r>
            <a:r>
              <a:rPr lang="en-US" sz="3200">
                <a:solidFill>
                  <a:schemeClr val="bg1"/>
                </a:solidFill>
                <a:latin typeface="Gill Sans MT" charset="0"/>
              </a:rPr>
              <a:t>(Rossman 10) with appropriately adapted analysis:</a:t>
            </a:r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Main Structural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149542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Gill Sans MT" charset="0"/>
              </a:rPr>
              <a:t>  Setting parameters properly: </a:t>
            </a:r>
          </a:p>
        </p:txBody>
      </p:sp>
      <p:pic>
        <p:nvPicPr>
          <p:cNvPr id="26630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3514725"/>
            <a:ext cx="74961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401638" y="3475038"/>
            <a:ext cx="8221662" cy="1493837"/>
          </a:xfrm>
          <a:prstGeom prst="rect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2697163" y="5033963"/>
            <a:ext cx="5013325" cy="992187"/>
          </a:xfrm>
          <a:prstGeom prst="wedgeRoundRectCallout">
            <a:avLst>
              <a:gd name="adj1" fmla="val 23671"/>
              <a:gd name="adj2" fmla="val -80579"/>
              <a:gd name="adj3" fmla="val 16667"/>
            </a:avLst>
          </a:prstGeom>
          <a:solidFill>
            <a:srgbClr val="CCFFCC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>
                <a:latin typeface="Gill Sans" charset="0"/>
                <a:cs typeface="ＭＳ Ｐゴシック" charset="-128"/>
              </a:rPr>
              <a:t>Suffices for counting result.</a:t>
            </a:r>
          </a:p>
          <a:p>
            <a:pPr>
              <a:defRPr/>
            </a:pPr>
            <a:r>
              <a:rPr lang="en-US" sz="2400" dirty="0">
                <a:latin typeface="Gill Sans" charset="0"/>
                <a:cs typeface="ＭＳ Ｐゴシック" charset="-128"/>
              </a:rPr>
              <a:t>Not the dependence we promised.</a:t>
            </a: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4192588"/>
            <a:ext cx="57324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211638"/>
            <a:ext cx="56975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59662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  <p:bldP spid="12" grpId="0" animBg="1"/>
      <p:bldP spid="12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Implications of Structural Result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2297113"/>
            <a:ext cx="7772400" cy="4114800"/>
          </a:xfrm>
        </p:spPr>
        <p:txBody>
          <a:bodyPr/>
          <a:lstStyle/>
          <a:p>
            <a:r>
              <a:rPr lang="en-US" dirty="0" smtClean="0">
                <a:latin typeface="Gill Sans MT" charset="0"/>
              </a:rPr>
              <a:t>PRGs for narrow DNFs</a:t>
            </a:r>
          </a:p>
          <a:p>
            <a:endParaRPr lang="en-US" dirty="0" smtClean="0">
              <a:latin typeface="Gill Sans MT" charset="0"/>
            </a:endParaRPr>
          </a:p>
          <a:p>
            <a:r>
              <a:rPr lang="en-US" dirty="0" smtClean="0">
                <a:latin typeface="Gill Sans MT" charset="0"/>
              </a:rPr>
              <a:t>DNF Counting</a:t>
            </a:r>
          </a:p>
        </p:txBody>
      </p:sp>
    </p:spTree>
    <p:extLst>
      <p:ext uri="{BB962C8B-B14F-4D97-AF65-F5344CB8AC3E}">
        <p14:creationId xmlns:p14="http://schemas.microsoft.com/office/powerpoint/2010/main" val="290876707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PRGs for Narrow DNFs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8013700" cy="4114800"/>
          </a:xfrm>
        </p:spPr>
        <p:txBody>
          <a:bodyPr/>
          <a:lstStyle/>
          <a:p>
            <a:r>
              <a:rPr lang="en-US" dirty="0" err="1" smtClean="0">
                <a:latin typeface="Gill Sans MT" charset="0"/>
              </a:rPr>
              <a:t>Sparsification</a:t>
            </a:r>
            <a:r>
              <a:rPr lang="en-US" dirty="0" smtClean="0">
                <a:latin typeface="Gill Sans MT" charset="0"/>
              </a:rPr>
              <a:t>: Fooling small-width </a:t>
            </a:r>
            <a:r>
              <a:rPr lang="en-US" dirty="0">
                <a:latin typeface="Gill Sans MT" charset="0"/>
              </a:rPr>
              <a:t>~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fooling small-size.</a:t>
            </a:r>
          </a:p>
          <a:p>
            <a:r>
              <a:rPr lang="en-US" dirty="0" smtClean="0">
                <a:latin typeface="Gill Sans MT" charset="0"/>
              </a:rPr>
              <a:t>Small-bias fools small size: </a:t>
            </a:r>
            <a:r>
              <a:rPr lang="en-US" sz="2400" dirty="0" smtClean="0">
                <a:latin typeface="Gill Sans MT" charset="0"/>
              </a:rPr>
              <a:t>DETT10</a:t>
            </a:r>
            <a:r>
              <a:rPr lang="en-US" sz="2200" dirty="0" smtClean="0">
                <a:latin typeface="Gill Sans MT" charset="0"/>
              </a:rPr>
              <a:t> (Baz09, KLW10).</a:t>
            </a:r>
          </a:p>
          <a:p>
            <a:endParaRPr lang="en-US" dirty="0" smtClean="0">
              <a:latin typeface="Gill Sans MT" charset="0"/>
            </a:endParaRPr>
          </a:p>
          <a:p>
            <a:endParaRPr lang="en-US" dirty="0" smtClean="0">
              <a:latin typeface="Gill Sans MT" charset="0"/>
            </a:endParaRPr>
          </a:p>
          <a:p>
            <a:endParaRPr lang="en-US" dirty="0" smtClean="0">
              <a:latin typeface="Gill Sans MT" charset="0"/>
            </a:endParaRPr>
          </a:p>
          <a:p>
            <a:r>
              <a:rPr lang="en-US" dirty="0" smtClean="0">
                <a:latin typeface="Gill Sans MT" charset="0"/>
              </a:rPr>
              <a:t>Previous best </a:t>
            </a:r>
            <a:r>
              <a:rPr lang="en-US" sz="2400" dirty="0" smtClean="0">
                <a:latin typeface="Gill Sans MT" charset="0"/>
              </a:rPr>
              <a:t>(AW85, Tre01)</a:t>
            </a:r>
            <a:r>
              <a:rPr lang="en-US" dirty="0" smtClean="0">
                <a:latin typeface="Gill Sans MT" charset="0"/>
              </a:rPr>
              <a:t>:</a:t>
            </a:r>
            <a:endParaRPr lang="en-US" sz="2200" dirty="0" smtClean="0">
              <a:latin typeface="Gill Sans MT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335088" y="3913188"/>
            <a:ext cx="6484937" cy="1492250"/>
            <a:chOff x="1335504" y="3516290"/>
            <a:chExt cx="6485021" cy="1492250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1335504" y="3516290"/>
              <a:ext cx="6485021" cy="14922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r>
                <a:rPr lang="en-US" sz="3400">
                  <a:solidFill>
                    <a:schemeClr val="bg1"/>
                  </a:solidFill>
                  <a:latin typeface="Gill Sans" charset="0"/>
                </a:rPr>
                <a:t>Thm: PRG for width w with seed</a:t>
              </a:r>
            </a:p>
          </p:txBody>
        </p:sp>
        <p:pic>
          <p:nvPicPr>
            <p:cNvPr id="28679" name="Picture 4" descr="\tilde{O}(w^2 + \log \log n)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828" y="4161158"/>
              <a:ext cx="3953086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677" name="Picture 6" descr="\Omega(2^w + \log \log n)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55991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80506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Counting Algorithm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452563" y="1963738"/>
            <a:ext cx="7772400" cy="4114800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Step 1: Reduce to small-width</a:t>
            </a:r>
          </a:p>
          <a:p>
            <a:pPr lvl="1"/>
            <a:r>
              <a:rPr lang="en-US" smtClean="0">
                <a:latin typeface="Gill Sans" charset="0"/>
              </a:rPr>
              <a:t>Same as Luby-Velickovic</a:t>
            </a:r>
          </a:p>
          <a:p>
            <a:pPr lvl="1">
              <a:buFontTx/>
              <a:buNone/>
            </a:pPr>
            <a:endParaRPr lang="en-US" smtClean="0"/>
          </a:p>
          <a:p>
            <a:r>
              <a:rPr lang="en-US" smtClean="0">
                <a:latin typeface="Gill Sans MT" charset="0"/>
              </a:rPr>
              <a:t>Step 2: Solve small-width directly</a:t>
            </a:r>
          </a:p>
          <a:p>
            <a:pPr lvl="1"/>
            <a:r>
              <a:rPr lang="en-US" smtClean="0">
                <a:latin typeface="Gill Sans" charset="0"/>
              </a:rPr>
              <a:t>Structural result: width buys size</a:t>
            </a:r>
          </a:p>
        </p:txBody>
      </p:sp>
      <p:sp>
        <p:nvSpPr>
          <p:cNvPr id="4" name="Right Arrow 3"/>
          <p:cNvSpPr>
            <a:spLocks noChangeArrowheads="1"/>
          </p:cNvSpPr>
          <p:nvPr/>
        </p:nvSpPr>
        <p:spPr bwMode="auto">
          <a:xfrm>
            <a:off x="355600" y="3754438"/>
            <a:ext cx="979488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03563" y="4194175"/>
            <a:ext cx="4597400" cy="1492250"/>
            <a:chOff x="1455825" y="3444098"/>
            <a:chExt cx="4596036" cy="1492250"/>
          </a:xfrm>
        </p:grpSpPr>
        <p:sp>
          <p:nvSpPr>
            <p:cNvPr id="29703" name="Rectangle 6"/>
            <p:cNvSpPr>
              <a:spLocks noChangeArrowheads="1"/>
            </p:cNvSpPr>
            <p:nvPr/>
          </p:nvSpPr>
          <p:spPr bwMode="auto">
            <a:xfrm>
              <a:off x="1455825" y="3444098"/>
              <a:ext cx="4596036" cy="14922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r>
                <a:rPr lang="en-US">
                  <a:solidFill>
                    <a:schemeClr val="bg1"/>
                  </a:solidFill>
                  <a:latin typeface="Gill Sans" charset="0"/>
                </a:rPr>
                <a:t>PRG for width w with seed</a:t>
              </a:r>
            </a:p>
          </p:txBody>
        </p:sp>
        <p:pic>
          <p:nvPicPr>
            <p:cNvPr id="29704" name="Picture 4" descr="\tilde{O}(w^2 + \log \log n)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773" y="4161158"/>
              <a:ext cx="3105996" cy="502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355600" y="2125663"/>
            <a:ext cx="979488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801099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59" grpId="1" build="p"/>
      <p:bldP spid="4" grpId="0" animBg="1"/>
      <p:bldP spid="4" grpId="1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Counting for AC0</a:t>
            </a:r>
            <a:endParaRPr lang="en-US" dirty="0" smtClean="0">
              <a:latin typeface="Gill Sans MT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89442" y="1874577"/>
            <a:ext cx="6951662" cy="1427162"/>
            <a:chOff x="1089442" y="1874577"/>
            <a:chExt cx="6951662" cy="1427162"/>
          </a:xfrm>
        </p:grpSpPr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1089442" y="1874577"/>
              <a:ext cx="6951662" cy="1427162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TextBox 2"/>
            <p:cNvSpPr txBox="1">
              <a:spLocks noChangeArrowheads="1"/>
            </p:cNvSpPr>
            <p:nvPr/>
          </p:nvSpPr>
          <p:spPr bwMode="auto">
            <a:xfrm>
              <a:off x="1382878" y="2057139"/>
              <a:ext cx="6353175" cy="107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200" dirty="0">
                  <a:solidFill>
                    <a:srgbClr val="FFFF00"/>
                  </a:solidFill>
                </a:rPr>
                <a:t>Q: Deterministic polynomial time algorithm for #CNF? PRG?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85426" y="3879905"/>
            <a:ext cx="6951662" cy="944758"/>
            <a:chOff x="1089442" y="1874577"/>
            <a:chExt cx="6951662" cy="944758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089442" y="1874577"/>
              <a:ext cx="6951662" cy="944758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1382878" y="2009011"/>
              <a:ext cx="63531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200" dirty="0">
                  <a:solidFill>
                    <a:srgbClr val="FFFF00"/>
                  </a:solidFill>
                </a:rPr>
                <a:t>Q: </a:t>
              </a:r>
              <a:r>
                <a:rPr lang="en-US" sz="3200" dirty="0" smtClean="0">
                  <a:solidFill>
                    <a:srgbClr val="FFFF00"/>
                  </a:solidFill>
                </a:rPr>
                <a:t>Better counting for AC0?</a:t>
              </a:r>
              <a:endParaRPr lang="en-US" sz="32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75189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Approximate Counting</a:t>
            </a:r>
          </a:p>
        </p:txBody>
      </p:sp>
      <p:sp>
        <p:nvSpPr>
          <p:cNvPr id="31747" name="Content Placeholder 7"/>
          <p:cNvSpPr>
            <a:spLocks noGrp="1"/>
          </p:cNvSpPr>
          <p:nvPr>
            <p:ph idx="1"/>
          </p:nvPr>
        </p:nvSpPr>
        <p:spPr>
          <a:xfrm>
            <a:off x="683961" y="1676580"/>
            <a:ext cx="7772400" cy="1511788"/>
          </a:xfrm>
        </p:spPr>
        <p:txBody>
          <a:bodyPr/>
          <a:lstStyle/>
          <a:p>
            <a:r>
              <a:rPr lang="en-US" dirty="0" smtClean="0">
                <a:latin typeface="Gill Sans MT" charset="0"/>
              </a:rPr>
              <a:t>Not many deterministic </a:t>
            </a:r>
            <a:r>
              <a:rPr lang="en-US" sz="2600" dirty="0" smtClean="0">
                <a:latin typeface="Gill Sans MT" charset="0"/>
              </a:rPr>
              <a:t>(ex: </a:t>
            </a:r>
            <a:r>
              <a:rPr lang="en-US" sz="2600" dirty="0" err="1" smtClean="0">
                <a:latin typeface="Gill Sans MT" charset="0"/>
              </a:rPr>
              <a:t>Weitz</a:t>
            </a:r>
            <a:r>
              <a:rPr lang="en-US" sz="2600" dirty="0" smtClean="0">
                <a:latin typeface="Gill Sans MT" charset="0"/>
              </a:rPr>
              <a:t>, </a:t>
            </a:r>
            <a:r>
              <a:rPr lang="en-US" sz="2600" dirty="0" err="1" smtClean="0">
                <a:latin typeface="Gill Sans MT" charset="0"/>
              </a:rPr>
              <a:t>Gavinsky</a:t>
            </a:r>
            <a:r>
              <a:rPr lang="en-US" sz="2600" dirty="0" smtClean="0">
                <a:latin typeface="Gill Sans MT" charset="0"/>
              </a:rPr>
              <a:t>)</a:t>
            </a:r>
          </a:p>
          <a:p>
            <a:r>
              <a:rPr lang="en-US" dirty="0" smtClean="0">
                <a:latin typeface="Gill Sans MT" charset="0"/>
              </a:rPr>
              <a:t>Want something general for MCMC</a:t>
            </a:r>
          </a:p>
          <a:p>
            <a:endParaRPr lang="en-US" dirty="0">
              <a:latin typeface="Gill Sans MT" charset="0"/>
            </a:endParaRPr>
          </a:p>
          <a:p>
            <a:endParaRPr lang="en-US" dirty="0" smtClean="0">
              <a:latin typeface="Gill Sans MT" charset="0"/>
            </a:endParaRPr>
          </a:p>
          <a:p>
            <a:endParaRPr lang="en-US" dirty="0" smtClean="0">
              <a:latin typeface="Gill Sans MT" charset="0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48917" y="3296032"/>
            <a:ext cx="841007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FF00"/>
                </a:solidFill>
                <a:latin typeface="Gill Sans" charset="0"/>
              </a:rPr>
              <a:t>Challenge/Question: Deterministic approximate counting of </a:t>
            </a:r>
            <a:r>
              <a:rPr lang="en-US" dirty="0" err="1" smtClean="0">
                <a:solidFill>
                  <a:srgbClr val="FFFF00"/>
                </a:solidFill>
                <a:latin typeface="Gill Sans" charset="0"/>
              </a:rPr>
              <a:t>matchings</a:t>
            </a:r>
            <a:r>
              <a:rPr lang="en-US" dirty="0" smtClean="0">
                <a:solidFill>
                  <a:srgbClr val="FFFF00"/>
                </a:solidFill>
                <a:latin typeface="Gill Sans" charset="0"/>
              </a:rPr>
              <a:t> (permanent)? Or hardness?</a:t>
            </a:r>
            <a:endParaRPr lang="en-US" dirty="0">
              <a:solidFill>
                <a:srgbClr val="FFFF00"/>
              </a:solidFill>
              <a:latin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9060" y="4656205"/>
                <a:ext cx="7738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LSW: Polynomial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factor approximation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60" y="4656205"/>
                <a:ext cx="773814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182" t="-11628" r="-1103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69232" y="3283400"/>
            <a:ext cx="8181473" cy="1120158"/>
          </a:xfrm>
          <a:prstGeom prst="rect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872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Summary</a:t>
            </a:r>
          </a:p>
        </p:txBody>
      </p:sp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1352550" y="2071688"/>
            <a:ext cx="64182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dirty="0" smtClean="0">
                <a:solidFill>
                  <a:schemeClr val="bg1"/>
                </a:solidFill>
              </a:rPr>
              <a:t>I.   PRGs for small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pace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 eaLnBrk="1" hangingPunct="1"/>
            <a:r>
              <a:rPr lang="en-US" dirty="0" smtClean="0">
                <a:solidFill>
                  <a:schemeClr val="bg1"/>
                </a:solidFill>
              </a:rPr>
              <a:t>II.  PRGs for bounded-depth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 eaLnBrk="1" hangingPunct="1"/>
            <a:r>
              <a:rPr lang="en-US" dirty="0" smtClean="0">
                <a:solidFill>
                  <a:schemeClr val="bg1"/>
                </a:solidFill>
              </a:rPr>
              <a:t>III. Deterministic approximate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ounting</a:t>
            </a: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5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1441450"/>
            <a:ext cx="7772400" cy="1143000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Thank you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981075"/>
          </a:xfrm>
        </p:spPr>
        <p:txBody>
          <a:bodyPr/>
          <a:lstStyle/>
          <a:p>
            <a:endParaRPr lang="en-US" smtClean="0">
              <a:latin typeface="Gill Sans MT" charset="0"/>
            </a:endParaRPr>
          </a:p>
        </p:txBody>
      </p: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1004888" y="3157538"/>
            <a:ext cx="7772400" cy="1600200"/>
            <a:chOff x="771525" y="3278188"/>
            <a:chExt cx="7772400" cy="1600200"/>
          </a:xfrm>
        </p:grpSpPr>
        <p:sp>
          <p:nvSpPr>
            <p:cNvPr id="35845" name="Content Placeholder 3"/>
            <p:cNvSpPr txBox="1">
              <a:spLocks/>
            </p:cNvSpPr>
            <p:nvPr/>
          </p:nvSpPr>
          <p:spPr bwMode="auto">
            <a:xfrm>
              <a:off x="771525" y="3278188"/>
              <a:ext cx="77724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spcBef>
                  <a:spcPct val="20000"/>
                </a:spcBef>
              </a:pPr>
              <a:r>
                <a:rPr lang="en-US" i="1" dirty="0">
                  <a:solidFill>
                    <a:srgbClr val="FFFF00"/>
                  </a:solidFill>
                  <a:latin typeface="Gill Sans MT" charset="0"/>
                </a:rPr>
                <a:t>“The best throw of the die is to throw it away”</a:t>
              </a:r>
              <a:endParaRPr lang="en-US" sz="3200" i="1" dirty="0">
                <a:solidFill>
                  <a:schemeClr val="bg1"/>
                </a:solidFill>
                <a:latin typeface="Gill Sans MT" charset="0"/>
              </a:endParaRPr>
            </a:p>
            <a:p>
              <a:pPr algn="l">
                <a:spcBef>
                  <a:spcPct val="20000"/>
                </a:spcBef>
              </a:pPr>
              <a:r>
                <a:rPr lang="en-US" sz="3200" dirty="0">
                  <a:solidFill>
                    <a:schemeClr val="bg1"/>
                  </a:solidFill>
                  <a:latin typeface="Gill Sans MT" charset="0"/>
                </a:rPr>
                <a:t>                                              -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endParaRPr lang="en-US" sz="3200" dirty="0">
                <a:solidFill>
                  <a:schemeClr val="bg1"/>
                </a:solidFill>
                <a:latin typeface="Gill Sans MT" charset="0"/>
              </a:endParaRPr>
            </a:p>
            <a:p>
              <a:pPr algn="l">
                <a:spcBef>
                  <a:spcPct val="20000"/>
                </a:spcBef>
              </a:pPr>
              <a:endParaRPr lang="en-US" sz="3200" dirty="0">
                <a:solidFill>
                  <a:schemeClr val="bg1"/>
                </a:solidFill>
                <a:latin typeface="Gill Sans MT" charset="0"/>
              </a:endParaRPr>
            </a:p>
          </p:txBody>
        </p:sp>
        <p:pic>
          <p:nvPicPr>
            <p:cNvPr id="35846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1788" y="3838575"/>
              <a:ext cx="120332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735047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Outline</a:t>
            </a:r>
          </a:p>
        </p:txBody>
      </p:sp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1352550" y="2071688"/>
            <a:ext cx="64182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dirty="0" smtClean="0">
                <a:solidFill>
                  <a:schemeClr val="bg1"/>
                </a:solidFill>
              </a:rPr>
              <a:t>I.   PRGs for small space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 eaLnBrk="1" hangingPunct="1"/>
            <a:r>
              <a:rPr lang="en-US" dirty="0" smtClean="0">
                <a:solidFill>
                  <a:schemeClr val="bg1"/>
                </a:solidFill>
              </a:rPr>
              <a:t>II.  PRGs for bounded-depth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 eaLnBrk="1" hangingPunct="1"/>
            <a:r>
              <a:rPr lang="en-US" dirty="0" smtClean="0">
                <a:solidFill>
                  <a:schemeClr val="bg1"/>
                </a:solidFill>
              </a:rPr>
              <a:t>III. Deterministic approximate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ounting</a:t>
            </a: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217488" y="2235200"/>
            <a:ext cx="979487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55818" y="5149504"/>
            <a:ext cx="6218739" cy="60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Omitting many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others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71253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Once Branching Programs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88758" y="2490075"/>
                <a:ext cx="3092454" cy="3591350"/>
              </a:xfrm>
            </p:spPr>
            <p:txBody>
              <a:bodyPr>
                <a:normAutofit/>
              </a:bodyPr>
              <a:lstStyle/>
              <a:p>
                <a:pPr>
                  <a:buFont typeface="Arial"/>
                  <a:buChar char="•"/>
                </a:pPr>
                <a:r>
                  <a:rPr lang="en-US" sz="2600" dirty="0" smtClean="0">
                    <a:latin typeface="Gill Sans"/>
                  </a:rPr>
                  <a:t>Layered graph</a:t>
                </a:r>
              </a:p>
              <a:p>
                <a:pPr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sz="2600" dirty="0" smtClean="0">
                    <a:latin typeface="Gill Sans"/>
                  </a:rPr>
                  <a:t> vertices each</a:t>
                </a:r>
              </a:p>
              <a:p>
                <a:pPr>
                  <a:buFont typeface="Arial"/>
                  <a:buChar char="•"/>
                </a:pPr>
                <a:r>
                  <a:rPr lang="en-US" sz="2600" dirty="0" smtClean="0">
                    <a:latin typeface="Gill Sans"/>
                  </a:rPr>
                  <a:t>Edges: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0,1</m:t>
                    </m:r>
                  </m:oMath>
                </a14:m>
                <a:r>
                  <a:rPr lang="en-US" sz="2600" dirty="0" smtClean="0">
                    <a:latin typeface="Gill Sans"/>
                  </a:rPr>
                  <a:t> </a:t>
                </a:r>
              </a:p>
              <a:p>
                <a:pPr>
                  <a:buFont typeface="Arial"/>
                  <a:buChar char="•"/>
                </a:pPr>
                <a:r>
                  <a:rPr lang="en-US" sz="2600" dirty="0" smtClean="0">
                    <a:latin typeface="Gill Sans"/>
                  </a:rPr>
                  <a:t>Input: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600" b="0" dirty="0" smtClean="0"/>
              </a:p>
              <a:p>
                <a:pPr>
                  <a:buFont typeface="Arial"/>
                  <a:buChar char="•"/>
                </a:pPr>
                <a:r>
                  <a:rPr lang="en-US" sz="2600" dirty="0" smtClean="0">
                    <a:latin typeface="Gill Sans"/>
                  </a:rPr>
                  <a:t>Output: final vertex reached.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88758" y="2490075"/>
                <a:ext cx="3092454" cy="3591350"/>
              </a:xfrm>
              <a:blipFill rotWithShape="1">
                <a:blip r:embed="rId2"/>
                <a:stretch>
                  <a:fillRect l="-2953" t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79460" y="5702949"/>
                <a:ext cx="282667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𝑊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𝑅𝑂𝐵𝑃</m:t>
                      </m:r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460" y="5702949"/>
                <a:ext cx="2826671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546996" y="2096252"/>
            <a:ext cx="5198088" cy="3527957"/>
            <a:chOff x="3546996" y="2096252"/>
            <a:chExt cx="5198088" cy="3527957"/>
          </a:xfrm>
        </p:grpSpPr>
        <p:grpSp>
          <p:nvGrpSpPr>
            <p:cNvPr id="5" name="Group 4"/>
            <p:cNvGrpSpPr/>
            <p:nvPr/>
          </p:nvGrpSpPr>
          <p:grpSpPr>
            <a:xfrm>
              <a:off x="3546996" y="2096252"/>
              <a:ext cx="5198088" cy="3527957"/>
              <a:chOff x="4058414" y="1963119"/>
              <a:chExt cx="4704586" cy="3447081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134139" y="4533019"/>
                <a:ext cx="124640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n layers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058414" y="1963119"/>
                <a:ext cx="705687" cy="3447081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</a:rPr>
                  <a:t>W</a:t>
                </a:r>
                <a:endParaRPr lang="en-US" dirty="0">
                  <a:solidFill>
                    <a:schemeClr val="tx1"/>
                  </a:solidFill>
                  <a:latin typeface="Gill Sans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63761" y="24061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363761" y="2841385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363761" y="4917548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 descr="latex-image-1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4389491" y="3133628"/>
                <a:ext cx="38100" cy="279400"/>
              </a:xfrm>
              <a:prstGeom prst="rect">
                <a:avLst/>
              </a:prstGeom>
            </p:spPr>
          </p:pic>
          <p:pic>
            <p:nvPicPr>
              <p:cNvPr id="20" name="Picture 19" descr="latex-image-1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4375686" y="4064723"/>
                <a:ext cx="38100" cy="279400"/>
              </a:xfrm>
              <a:prstGeom prst="rect">
                <a:avLst/>
              </a:prstGeom>
            </p:spPr>
          </p:pic>
          <p:sp>
            <p:nvSpPr>
              <p:cNvPr id="21" name="Oval 20"/>
              <p:cNvSpPr/>
              <p:nvPr/>
            </p:nvSpPr>
            <p:spPr>
              <a:xfrm>
                <a:off x="5618912" y="1963119"/>
                <a:ext cx="705687" cy="3447081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924259" y="24061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924259" y="2841385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924259" y="4917548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 descr="latex-image-1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5949989" y="3133628"/>
                <a:ext cx="38100" cy="279400"/>
              </a:xfrm>
              <a:prstGeom prst="rect">
                <a:avLst/>
              </a:prstGeom>
            </p:spPr>
          </p:pic>
          <p:pic>
            <p:nvPicPr>
              <p:cNvPr id="26" name="Picture 25" descr="latex-image-1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5936184" y="4064723"/>
                <a:ext cx="38100" cy="279400"/>
              </a:xfrm>
              <a:prstGeom prst="rect">
                <a:avLst/>
              </a:prstGeom>
            </p:spPr>
          </p:pic>
          <p:sp>
            <p:nvSpPr>
              <p:cNvPr id="27" name="Oval 26"/>
              <p:cNvSpPr/>
              <p:nvPr/>
            </p:nvSpPr>
            <p:spPr>
              <a:xfrm>
                <a:off x="7140533" y="1963119"/>
                <a:ext cx="705687" cy="3447081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445880" y="24061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445880" y="2841385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445880" y="4917548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 descr="latex-image-1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7471610" y="3133628"/>
                <a:ext cx="38100" cy="279400"/>
              </a:xfrm>
              <a:prstGeom prst="rect">
                <a:avLst/>
              </a:prstGeom>
            </p:spPr>
          </p:pic>
          <p:pic>
            <p:nvPicPr>
              <p:cNvPr id="32" name="Picture 31" descr="latex-image-1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7457805" y="4064723"/>
                <a:ext cx="38100" cy="279400"/>
              </a:xfrm>
              <a:prstGeom prst="rect">
                <a:avLst/>
              </a:prstGeom>
            </p:spPr>
          </p:pic>
          <p:pic>
            <p:nvPicPr>
              <p:cNvPr id="34" name="Picture 33" descr="latex-image-1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="" xmlns:mv="urn:schemas-microsoft-com:mac:vml" xmlns:ma="http://schemas.microsoft.com/office/mac/drawingml/2008/main" Requires="ma">
                <p:blipFill>
                  <a:blip r:embed="rId6"/>
                  <a:stretch>
                    <a:fillRect/>
                  </a:stretch>
                </p:blipFill>
              </mc:Choice>
              <mc:Fallback>
                <p:blipFill>
                  <a:blip r:embed="rId7"/>
                  <a:stretch>
                    <a:fillRect/>
                  </a:stretch>
                </p:blipFill>
              </mc:Fallback>
            </mc:AlternateContent>
            <p:spPr>
              <a:xfrm>
                <a:off x="6565899" y="3325572"/>
                <a:ext cx="368300" cy="50800"/>
              </a:xfrm>
              <a:prstGeom prst="rect">
                <a:avLst/>
              </a:prstGeom>
            </p:spPr>
          </p:pic>
          <p:cxnSp>
            <p:nvCxnSpPr>
              <p:cNvPr id="36" name="Straight Arrow Connector 35"/>
              <p:cNvCxnSpPr/>
              <p:nvPr/>
            </p:nvCxnSpPr>
            <p:spPr>
              <a:xfrm>
                <a:off x="4469006" y="2475140"/>
                <a:ext cx="1469058" cy="1588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455201" y="2507867"/>
                <a:ext cx="1469058" cy="910743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/>
              <p:cNvSpPr/>
              <p:nvPr/>
            </p:nvSpPr>
            <p:spPr>
              <a:xfrm>
                <a:off x="4400526" y="2378497"/>
                <a:ext cx="539483" cy="526715"/>
              </a:xfrm>
              <a:prstGeom prst="arc">
                <a:avLst>
                  <a:gd name="adj1" fmla="val 17418844"/>
                  <a:gd name="adj2" fmla="val 3871257"/>
                </a:avLst>
              </a:prstGeom>
              <a:ln>
                <a:solidFill>
                  <a:schemeClr val="bg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8153948" y="2966654"/>
                <a:ext cx="609052" cy="137747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414340" y="336730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432450" y="3945671"/>
                <a:ext cx="91440" cy="9144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\zo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4621" y="2535300"/>
                <a:ext cx="885138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065787" y="3217883"/>
                  <a:ext cx="766557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4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5787" y="3217883"/>
                  <a:ext cx="766557" cy="76944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752828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750888" y="1915853"/>
            <a:ext cx="7599362" cy="1311275"/>
            <a:chOff x="330027" y="1771650"/>
            <a:chExt cx="7598778" cy="13114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330027" y="1795093"/>
                  <a:ext cx="7598778" cy="11389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Nis90, INW94: PRGs for poly. width with seed </a:t>
                  </a:r>
                  <a14:m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3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400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  <a:latin typeface="Gill Sans" charset="0"/>
                    </a:rPr>
                    <a:t>. </a:t>
                  </a:r>
                  <a:endParaRPr lang="en-US" sz="3400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36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0027" y="1795093"/>
                  <a:ext cx="7598778" cy="113892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7487" b="-1764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498475" y="1771650"/>
              <a:ext cx="7129546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PRGs for ROBPs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8861"/>
            <a:ext cx="7772400" cy="1884110"/>
          </a:xfrm>
        </p:spPr>
        <p:txBody>
          <a:bodyPr/>
          <a:lstStyle/>
          <a:p>
            <a:r>
              <a:rPr lang="en-US" dirty="0" smtClean="0"/>
              <a:t>Central challenge: RL = </a:t>
            </a:r>
            <a:r>
              <a:rPr lang="en-US" dirty="0" smtClean="0"/>
              <a:t>L?</a:t>
            </a:r>
          </a:p>
          <a:p>
            <a:r>
              <a:rPr lang="en-US" dirty="0" smtClean="0"/>
              <a:t>PRGs for poly-width ROBPs?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2173970" y="3390546"/>
            <a:ext cx="5198088" cy="2919109"/>
            <a:chOff x="4058414" y="1963119"/>
            <a:chExt cx="4704586" cy="3447081"/>
          </a:xfrm>
        </p:grpSpPr>
        <p:sp>
          <p:nvSpPr>
            <p:cNvPr id="8" name="TextBox 7"/>
            <p:cNvSpPr txBox="1"/>
            <p:nvPr/>
          </p:nvSpPr>
          <p:spPr>
            <a:xfrm>
              <a:off x="6134139" y="4533019"/>
              <a:ext cx="1246403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n layers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058414" y="1963119"/>
              <a:ext cx="705687" cy="344708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</a:rPr>
                <a:t>W</a:t>
              </a:r>
              <a:endParaRPr lang="en-US" dirty="0">
                <a:solidFill>
                  <a:schemeClr val="tx1"/>
                </a:solidFill>
                <a:latin typeface="Gill San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63761" y="2406110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63761" y="2841385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63761" y="4917548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4389491" y="3133628"/>
              <a:ext cx="38100" cy="279400"/>
            </a:xfrm>
            <a:prstGeom prst="rect">
              <a:avLst/>
            </a:prstGeom>
          </p:spPr>
        </p:pic>
        <p:pic>
          <p:nvPicPr>
            <p:cNvPr id="14" name="Picture 13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4375686" y="4064723"/>
              <a:ext cx="38100" cy="27940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5618912" y="1963119"/>
              <a:ext cx="705687" cy="344708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924259" y="2406110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24259" y="2841385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924259" y="4917548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5949989" y="3133628"/>
              <a:ext cx="38100" cy="279400"/>
            </a:xfrm>
            <a:prstGeom prst="rect">
              <a:avLst/>
            </a:prstGeom>
          </p:spPr>
        </p:pic>
        <p:pic>
          <p:nvPicPr>
            <p:cNvPr id="20" name="Picture 19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5936184" y="4064723"/>
              <a:ext cx="38100" cy="279400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>
              <a:off x="7140533" y="1963119"/>
              <a:ext cx="705687" cy="344708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445880" y="2406110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445880" y="2841385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45880" y="4917548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7471610" y="3133628"/>
              <a:ext cx="38100" cy="279400"/>
            </a:xfrm>
            <a:prstGeom prst="rect">
              <a:avLst/>
            </a:prstGeom>
          </p:spPr>
        </p:pic>
        <p:pic>
          <p:nvPicPr>
            <p:cNvPr id="26" name="Picture 25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7457805" y="4064723"/>
              <a:ext cx="38100" cy="279400"/>
            </a:xfrm>
            <a:prstGeom prst="rect">
              <a:avLst/>
            </a:prstGeom>
          </p:spPr>
        </p:pic>
        <p:cxnSp>
          <p:nvCxnSpPr>
            <p:cNvPr id="28" name="Straight Arrow Connector 27"/>
            <p:cNvCxnSpPr/>
            <p:nvPr/>
          </p:nvCxnSpPr>
          <p:spPr>
            <a:xfrm>
              <a:off x="4469006" y="2475140"/>
              <a:ext cx="1469058" cy="158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55201" y="2507867"/>
              <a:ext cx="1469058" cy="91074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4400526" y="2378497"/>
              <a:ext cx="539483" cy="526715"/>
            </a:xfrm>
            <a:prstGeom prst="arc">
              <a:avLst>
                <a:gd name="adj1" fmla="val 17418844"/>
                <a:gd name="adj2" fmla="val 3871257"/>
              </a:avLst>
            </a:prstGeom>
            <a:ln>
              <a:solidFill>
                <a:schemeClr val="bg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53948" y="2966654"/>
              <a:ext cx="609052" cy="137747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414340" y="336730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8432450" y="3945671"/>
              <a:ext cx="91440" cy="91440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2" descr="\z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621" y="2535300"/>
              <a:ext cx="885138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25630" y="4401465"/>
                <a:ext cx="6607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30" y="4401465"/>
                <a:ext cx="660757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34669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Space: Recent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1752600"/>
            <a:ext cx="68580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Gill Sans"/>
              </a:rPr>
              <a:t>1</a:t>
            </a:r>
            <a:r>
              <a:rPr lang="en-US" dirty="0" smtClean="0">
                <a:latin typeface="Gill Sans"/>
              </a:rPr>
              <a:t>. PRGs for garbled ROBPs</a:t>
            </a:r>
          </a:p>
          <a:p>
            <a:pPr lvl="1"/>
            <a:r>
              <a:rPr lang="en-US" sz="2600" dirty="0" smtClean="0">
                <a:latin typeface="Gill Sans"/>
              </a:rPr>
              <a:t>IMZ12: PRGs from shrinkage.</a:t>
            </a:r>
          </a:p>
          <a:p>
            <a:pPr>
              <a:buNone/>
            </a:pPr>
            <a:endParaRPr lang="en-US" dirty="0" smtClean="0">
              <a:latin typeface="Gill Sans"/>
            </a:endParaRPr>
          </a:p>
          <a:p>
            <a:pPr>
              <a:buNone/>
            </a:pPr>
            <a:r>
              <a:rPr lang="en-US" dirty="0">
                <a:latin typeface="Gill Sans"/>
              </a:rPr>
              <a:t>2</a:t>
            </a:r>
            <a:r>
              <a:rPr lang="en-US" dirty="0" smtClean="0">
                <a:latin typeface="Gill Sans"/>
              </a:rPr>
              <a:t>. PRGs for combinatorial rectangles</a:t>
            </a:r>
          </a:p>
          <a:p>
            <a:pPr lvl="1"/>
            <a:r>
              <a:rPr lang="en-US" sz="2600" dirty="0" smtClean="0">
                <a:latin typeface="Gill Sans"/>
              </a:rPr>
              <a:t>GMRTV12: (mild)random restrictions</a:t>
            </a:r>
          </a:p>
          <a:p>
            <a:pPr lvl="1"/>
            <a:endParaRPr lang="en-US" dirty="0" smtClean="0"/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217488" y="1963140"/>
            <a:ext cx="979487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522077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26618</TotalTime>
  <Words>1690</Words>
  <Application>Microsoft Office PowerPoint</Application>
  <PresentationFormat>On-screen Show (4:3)</PresentationFormat>
  <Paragraphs>425</Paragraphs>
  <Slides>57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Default Design</vt:lpstr>
      <vt:lpstr>PowerPoint Presentation</vt:lpstr>
      <vt:lpstr>Can we generate random bits?</vt:lpstr>
      <vt:lpstr>Pseudorandom Generators</vt:lpstr>
      <vt:lpstr>Can we generate random bits?</vt:lpstr>
      <vt:lpstr>Can we generate random bits?</vt:lpstr>
      <vt:lpstr>Outline</vt:lpstr>
      <vt:lpstr>Read Once Branching Programs</vt:lpstr>
      <vt:lpstr>PRGs for ROBPs</vt:lpstr>
      <vt:lpstr>Small Space: Recent results</vt:lpstr>
      <vt:lpstr>PRGs for Garbled ROBPs</vt:lpstr>
      <vt:lpstr>An Old New PRG</vt:lpstr>
      <vt:lpstr>Nisan-Zuckerman PRG</vt:lpstr>
      <vt:lpstr>Garbled ROBPs?</vt:lpstr>
      <vt:lpstr>Garbled ROBPs?</vt:lpstr>
      <vt:lpstr>Garbled ROBPs</vt:lpstr>
      <vt:lpstr>Small Space: Recent results</vt:lpstr>
      <vt:lpstr>Combinatorial Rectangles</vt:lpstr>
      <vt:lpstr>PRGs for Comb. Rectangles</vt:lpstr>
      <vt:lpstr>PRGs for Combinatorial Rectangles</vt:lpstr>
      <vt:lpstr>Outline</vt:lpstr>
      <vt:lpstr>PRGs for AC0</vt:lpstr>
      <vt:lpstr>Why Small Error?</vt:lpstr>
      <vt:lpstr>Small Error: GMRTV12</vt:lpstr>
      <vt:lpstr>Now: PRG for RCNFs</vt:lpstr>
      <vt:lpstr>Random Restrictions</vt:lpstr>
      <vt:lpstr>PRGs from Random Restrictions</vt:lpstr>
      <vt:lpstr>Mild Psedorandom Restrictions</vt:lpstr>
      <vt:lpstr>Full Generator Construction</vt:lpstr>
      <vt:lpstr>Interleaved Small-Bias Spaces</vt:lpstr>
      <vt:lpstr>Outline</vt:lpstr>
      <vt:lpstr>Can we Count?</vt:lpstr>
      <vt:lpstr>Can we Count?</vt:lpstr>
      <vt:lpstr>Counting vs Deciding</vt:lpstr>
      <vt:lpstr>Counting vs Solving</vt:lpstr>
      <vt:lpstr>Counting vs Solving</vt:lpstr>
      <vt:lpstr>Counting vs Solving</vt:lpstr>
      <vt:lpstr>Counting for CNFs/DNFs</vt:lpstr>
      <vt:lpstr>Counting for CNFs/DNFs</vt:lpstr>
      <vt:lpstr>Approximate Counting</vt:lpstr>
      <vt:lpstr>Why Deterministic Counting?</vt:lpstr>
      <vt:lpstr>Counting for CNFs/DNFs</vt:lpstr>
      <vt:lpstr>New results: GMR12</vt:lpstr>
      <vt:lpstr>Counting Algorithm</vt:lpstr>
      <vt:lpstr>Width vs Size</vt:lpstr>
      <vt:lpstr>Proof of Structural result</vt:lpstr>
      <vt:lpstr>Proof of Structural result</vt:lpstr>
      <vt:lpstr>Proof of Structural result</vt:lpstr>
      <vt:lpstr>Lower Sandwiching CNF</vt:lpstr>
      <vt:lpstr>Upper Sandwiching CNF</vt:lpstr>
      <vt:lpstr>Main Structural Result</vt:lpstr>
      <vt:lpstr>Implications of Structural Result</vt:lpstr>
      <vt:lpstr>PRGs for Narrow DNFs</vt:lpstr>
      <vt:lpstr>Counting Algorithm</vt:lpstr>
      <vt:lpstr>Counting for AC0</vt:lpstr>
      <vt:lpstr>Approximate Counting</vt:lpstr>
      <vt:lpstr>Summary</vt:lpstr>
      <vt:lpstr>Thank you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Meka</dc:creator>
  <cp:lastModifiedBy>raghu</cp:lastModifiedBy>
  <cp:revision>1076</cp:revision>
  <dcterms:created xsi:type="dcterms:W3CDTF">2011-07-20T15:05:17Z</dcterms:created>
  <dcterms:modified xsi:type="dcterms:W3CDTF">2012-12-04T00:03:10Z</dcterms:modified>
</cp:coreProperties>
</file>