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38"/>
  </p:notesMasterIdLst>
  <p:handoutMasterIdLst>
    <p:handoutMasterId r:id="rId39"/>
  </p:handoutMasterIdLst>
  <p:sldIdLst>
    <p:sldId id="351" r:id="rId2"/>
    <p:sldId id="643" r:id="rId3"/>
    <p:sldId id="625" r:id="rId4"/>
    <p:sldId id="644" r:id="rId5"/>
    <p:sldId id="678" r:id="rId6"/>
    <p:sldId id="688" r:id="rId7"/>
    <p:sldId id="646" r:id="rId8"/>
    <p:sldId id="648" r:id="rId9"/>
    <p:sldId id="647" r:id="rId10"/>
    <p:sldId id="649" r:id="rId11"/>
    <p:sldId id="650" r:id="rId12"/>
    <p:sldId id="702" r:id="rId13"/>
    <p:sldId id="651" r:id="rId14"/>
    <p:sldId id="652" r:id="rId15"/>
    <p:sldId id="654" r:id="rId16"/>
    <p:sldId id="703" r:id="rId17"/>
    <p:sldId id="704" r:id="rId18"/>
    <p:sldId id="659" r:id="rId19"/>
    <p:sldId id="665" r:id="rId20"/>
    <p:sldId id="667" r:id="rId21"/>
    <p:sldId id="675" r:id="rId22"/>
    <p:sldId id="676" r:id="rId23"/>
    <p:sldId id="677" r:id="rId24"/>
    <p:sldId id="699" r:id="rId25"/>
    <p:sldId id="664" r:id="rId26"/>
    <p:sldId id="679" r:id="rId27"/>
    <p:sldId id="671" r:id="rId28"/>
    <p:sldId id="682" r:id="rId29"/>
    <p:sldId id="683" r:id="rId30"/>
    <p:sldId id="705" r:id="rId31"/>
    <p:sldId id="706" r:id="rId32"/>
    <p:sldId id="707" r:id="rId33"/>
    <p:sldId id="698" r:id="rId34"/>
    <p:sldId id="672" r:id="rId35"/>
    <p:sldId id="693" r:id="rId36"/>
    <p:sldId id="69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CCFFCC"/>
    <a:srgbClr val="CCFF99"/>
    <a:srgbClr val="99CC99"/>
    <a:srgbClr val="CC99CC"/>
    <a:srgbClr val="CC99FF"/>
    <a:srgbClr val="A7CAFF"/>
    <a:srgbClr val="8686B0"/>
    <a:srgbClr val="CC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215" autoAdjust="0"/>
    <p:restoredTop sz="94737" autoAdjust="0"/>
  </p:normalViewPr>
  <p:slideViewPr>
    <p:cSldViewPr snapToObjects="1">
      <p:cViewPr>
        <p:scale>
          <a:sx n="81" d="100"/>
          <a:sy n="81" d="100"/>
        </p:scale>
        <p:origin x="-389" y="360"/>
      </p:cViewPr>
      <p:guideLst>
        <p:guide orient="horz" pos="2893"/>
        <p:guide pos="3881"/>
        <p:guide pos="18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8BDE2-87D4-8D47-861E-E878FD2BF6C6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42818-B440-6241-B10F-8A7854D883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08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D9B91-EF5E-E74A-9C4C-EB9AA1BFE8A2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DDB00-CEB6-C145-AF35-0ADC681AB9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0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DDB00-CEB6-C145-AF35-0ADC681AB96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2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0741-6D23-7841-903E-39236A603EF3}" type="datetime1">
              <a:rPr lang="en-US" smtClean="0"/>
              <a:pPr/>
              <a:t>4/27/2012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9D441ED-22D9-48D6-AD92-DEFB122789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F06D-C6CA-C14C-9AF5-A5B0073AA1D4}" type="datetime1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9EBE8-CB36-224F-8B1D-C2DB680EA82E}" type="datetime1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F2F2-F480-4F40-B824-3EDC755F77A0}" type="datetime1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9ADD-690B-944E-8E56-F7FB2486EC0F}" type="datetime1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9D441ED-22D9-48D6-AD92-DEFB122789E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04C0-3563-154A-8407-C20C813B5D77}" type="datetime1">
              <a:rPr lang="en-US" smtClean="0"/>
              <a:pPr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AC76-7FE3-D74B-95A2-FB9A77E96B14}" type="datetime1">
              <a:rPr lang="en-US" smtClean="0"/>
              <a:pPr/>
              <a:t>4/27/2012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9A97-CD25-6F4B-83E7-E648D4EECDEA}" type="datetime1">
              <a:rPr lang="en-US" smtClean="0"/>
              <a:pPr/>
              <a:t>4/27/2012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B88A-FD68-9A49-ADE3-AEC33162BC2F}" type="datetime1">
              <a:rPr lang="en-US" smtClean="0"/>
              <a:pPr/>
              <a:t>4/27/2012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358F-CEDE-784D-A5B4-3EE9AAB947A7}" type="datetime1">
              <a:rPr lang="en-US" smtClean="0"/>
              <a:pPr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A796-80E6-2447-BEB3-80259B264068}" type="datetime1">
              <a:rPr lang="en-US" smtClean="0"/>
              <a:pPr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D4225EC-A78A-9C45-AA87-399B57BC56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9EF4D1-0D65-6441-848F-6B9FBEB79A81}" type="datetime1">
              <a:rPr lang="en-US" smtClean="0"/>
              <a:pPr/>
              <a:t>4/27/2012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D4225EC-A78A-9C45-AA87-399B57BC56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rgbClr val="E11510"/>
          </a:solidFill>
          <a:latin typeface="Gill Sans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" charset="2"/>
        <a:buChar char="Ø"/>
        <a:defRPr kumimoji="0" sz="2800" kern="1200">
          <a:solidFill>
            <a:schemeClr val="tx1"/>
          </a:solidFill>
          <a:latin typeface="Gill Sans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Gill Sans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Gill Sans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Gill Sans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Gill Sans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4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2.png"/><Relationship Id="rId3" Type="http://schemas.openxmlformats.org/officeDocument/2006/relationships/image" Target="../media/image31.png"/><Relationship Id="rId7" Type="http://schemas.openxmlformats.org/officeDocument/2006/relationships/image" Target="../media/image53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56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54.png"/><Relationship Id="rId5" Type="http://schemas.openxmlformats.org/officeDocument/2006/relationships/image" Target="../media/image52.png"/><Relationship Id="rId15" Type="http://schemas.openxmlformats.org/officeDocument/2006/relationships/image" Target="../media/image64.png"/><Relationship Id="rId10" Type="http://schemas.openxmlformats.org/officeDocument/2006/relationships/image" Target="../media/image60.png"/><Relationship Id="rId4" Type="http://schemas.openxmlformats.org/officeDocument/2006/relationships/image" Target="../media/image57.png"/><Relationship Id="rId9" Type="http://schemas.openxmlformats.org/officeDocument/2006/relationships/image" Target="../media/image6.png"/><Relationship Id="rId1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0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1676400"/>
          </a:xfrm>
        </p:spPr>
        <p:txBody>
          <a:bodyPr>
            <a:noAutofit/>
          </a:bodyPr>
          <a:lstStyle/>
          <a:p>
            <a:pPr algn="ctr"/>
            <a:r>
              <a:rPr lang="en-US" sz="3800" dirty="0" smtClean="0"/>
              <a:t>Shorter Long Codes and Applications to Unique Games</a:t>
            </a:r>
            <a:endParaRPr lang="en-US" sz="3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81200" y="3962400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latin typeface="Gill Sans"/>
              </a:rPr>
              <a:t>Boaz Barak (MSR, New England)</a:t>
            </a:r>
          </a:p>
          <a:p>
            <a:pPr algn="ctr"/>
            <a:r>
              <a:rPr lang="en-US" sz="2000" dirty="0" err="1" smtClean="0">
                <a:solidFill>
                  <a:schemeClr val="tx2"/>
                </a:solidFill>
                <a:latin typeface="Gill Sans"/>
              </a:rPr>
              <a:t>Parikshit</a:t>
            </a:r>
            <a:r>
              <a:rPr lang="en-US" sz="2000" dirty="0" smtClean="0">
                <a:solidFill>
                  <a:schemeClr val="tx2"/>
                </a:solidFill>
                <a:latin typeface="Gill Sans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Gill Sans"/>
              </a:rPr>
              <a:t>Gopalan</a:t>
            </a:r>
            <a:r>
              <a:rPr lang="en-US" sz="2000" dirty="0" smtClean="0">
                <a:solidFill>
                  <a:schemeClr val="tx2"/>
                </a:solidFill>
                <a:latin typeface="Gill Sans"/>
              </a:rPr>
              <a:t> (MSR, SVC)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  <a:latin typeface="Gill Sans"/>
              </a:rPr>
              <a:t>Johan </a:t>
            </a:r>
            <a:r>
              <a:rPr lang="en-US" sz="2000" dirty="0" err="1" smtClean="0">
                <a:solidFill>
                  <a:schemeClr val="tx2"/>
                </a:solidFill>
                <a:latin typeface="Gill Sans"/>
              </a:rPr>
              <a:t>Håstad</a:t>
            </a:r>
            <a:r>
              <a:rPr lang="en-US" sz="2000" dirty="0" smtClean="0">
                <a:solidFill>
                  <a:schemeClr val="tx2"/>
                </a:solidFill>
                <a:latin typeface="Gill Sans"/>
              </a:rPr>
              <a:t> (KTH)</a:t>
            </a:r>
          </a:p>
          <a:p>
            <a:pPr algn="ctr"/>
            <a:r>
              <a:rPr lang="en-US" sz="2000" dirty="0" smtClean="0">
                <a:solidFill>
                  <a:schemeClr val="tx2"/>
                </a:solidFill>
                <a:latin typeface="Gill Sans"/>
              </a:rPr>
              <a:t>Prasad </a:t>
            </a:r>
            <a:r>
              <a:rPr lang="en-US" sz="2000" dirty="0" err="1" smtClean="0">
                <a:solidFill>
                  <a:schemeClr val="tx2"/>
                </a:solidFill>
                <a:latin typeface="Gill Sans"/>
              </a:rPr>
              <a:t>Raghavendra</a:t>
            </a:r>
            <a:r>
              <a:rPr lang="en-US" sz="2000" dirty="0" smtClean="0">
                <a:solidFill>
                  <a:schemeClr val="tx2"/>
                </a:solidFill>
                <a:latin typeface="Gill Sans"/>
              </a:rPr>
              <a:t> (GA Tech)</a:t>
            </a:r>
          </a:p>
          <a:p>
            <a:pPr algn="ctr"/>
            <a:r>
              <a:rPr lang="en-US" sz="2000" dirty="0" smtClean="0">
                <a:solidFill>
                  <a:schemeClr val="tx2"/>
                </a:solidFill>
                <a:latin typeface="Gill Sans"/>
              </a:rPr>
              <a:t>David </a:t>
            </a:r>
            <a:r>
              <a:rPr lang="en-US" sz="2000" dirty="0" err="1" smtClean="0">
                <a:solidFill>
                  <a:schemeClr val="tx2"/>
                </a:solidFill>
                <a:latin typeface="Gill Sans"/>
              </a:rPr>
              <a:t>Steurer</a:t>
            </a:r>
            <a:r>
              <a:rPr lang="en-US" sz="2000" dirty="0" smtClean="0">
                <a:solidFill>
                  <a:schemeClr val="tx2"/>
                </a:solidFill>
                <a:latin typeface="Gill Sans"/>
              </a:rPr>
              <a:t> (MSR, New England)</a:t>
            </a:r>
          </a:p>
          <a:p>
            <a:pPr algn="ctr"/>
            <a:r>
              <a:rPr lang="en-US" sz="2000" dirty="0" smtClean="0">
                <a:solidFill>
                  <a:schemeClr val="tx2"/>
                </a:solidFill>
                <a:latin typeface="Gill Sans"/>
              </a:rPr>
              <a:t> </a:t>
            </a:r>
            <a:endParaRPr lang="en-US" sz="2000" dirty="0">
              <a:solidFill>
                <a:schemeClr val="tx2"/>
              </a:solidFill>
              <a:latin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3226713"/>
            <a:ext cx="525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tx2"/>
                </a:solidFill>
                <a:latin typeface="Gill Sans"/>
              </a:rPr>
              <a:t>Raghu </a:t>
            </a:r>
            <a:r>
              <a:rPr lang="en-US" sz="2200" dirty="0" err="1" smtClean="0">
                <a:solidFill>
                  <a:schemeClr val="tx2"/>
                </a:solidFill>
                <a:latin typeface="Gill Sans"/>
              </a:rPr>
              <a:t>Meka</a:t>
            </a:r>
            <a:r>
              <a:rPr lang="en-US" sz="2200" dirty="0" smtClean="0">
                <a:solidFill>
                  <a:schemeClr val="tx2"/>
                </a:solidFill>
                <a:latin typeface="Gill Sans"/>
              </a:rPr>
              <a:t> (IAS, Princeton)</a:t>
            </a:r>
            <a:endParaRPr lang="en-US" sz="2200" dirty="0">
              <a:solidFill>
                <a:schemeClr val="tx2"/>
              </a:solidFill>
              <a:latin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ontent Placeholder 1036"/>
          <p:cNvSpPr txBox="1">
            <a:spLocks/>
          </p:cNvSpPr>
          <p:nvPr/>
        </p:nvSpPr>
        <p:spPr>
          <a:xfrm>
            <a:off x="4420588" y="1987617"/>
            <a:ext cx="4430744" cy="136518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kumimoji="0" sz="2800" kern="1200">
                <a:solidFill>
                  <a:schemeClr val="tx1"/>
                </a:solidFill>
                <a:latin typeface="Gill Sans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Gill Sans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Gill Sans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Gill Sans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Gill Sans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Core of ABS algorithm for Unique Games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 Set Expansion (SSE)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57200" y="1752600"/>
            <a:ext cx="3505200" cy="1676400"/>
            <a:chOff x="1143000" y="2743200"/>
            <a:chExt cx="3505200" cy="1676400"/>
          </a:xfrm>
        </p:grpSpPr>
        <p:sp>
          <p:nvSpPr>
            <p:cNvPr id="9" name="Oval 8"/>
            <p:cNvSpPr/>
            <p:nvPr/>
          </p:nvSpPr>
          <p:spPr>
            <a:xfrm>
              <a:off x="1143000" y="2743200"/>
              <a:ext cx="3505200" cy="1676400"/>
            </a:xfrm>
            <a:prstGeom prst="ellipse">
              <a:avLst/>
            </a:prstGeom>
            <a:solidFill>
              <a:srgbClr val="CC99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295400" y="3124200"/>
              <a:ext cx="1219200" cy="914400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2164001" y="2997427"/>
              <a:ext cx="407148" cy="286311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311026" y="3379107"/>
              <a:ext cx="508374" cy="84223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314476" y="3715311"/>
              <a:ext cx="596605" cy="194071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107452" y="3909382"/>
              <a:ext cx="545432" cy="281618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ounded Rectangle 76"/>
          <p:cNvSpPr/>
          <p:nvPr/>
        </p:nvSpPr>
        <p:spPr>
          <a:xfrm>
            <a:off x="457200" y="4196953"/>
            <a:ext cx="3581400" cy="1714500"/>
          </a:xfrm>
          <a:prstGeom prst="round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solidFill>
                <a:schemeClr val="tx1"/>
              </a:solidFill>
              <a:latin typeface="Gill Sans"/>
            </a:endParaRPr>
          </a:p>
          <a:p>
            <a:pPr algn="ctr"/>
            <a:endParaRPr lang="en-US" sz="2100" dirty="0">
              <a:solidFill>
                <a:schemeClr val="tx1"/>
              </a:solidFill>
              <a:latin typeface="Gill Sans"/>
            </a:endParaRPr>
          </a:p>
          <a:p>
            <a:pPr algn="ctr"/>
            <a:endParaRPr lang="en-US" sz="2100" dirty="0" smtClean="0">
              <a:solidFill>
                <a:schemeClr val="tx1"/>
              </a:solidFill>
              <a:latin typeface="Gill Sans"/>
            </a:endParaRPr>
          </a:p>
          <a:p>
            <a:pPr algn="ctr"/>
            <a:endParaRPr lang="en-US" sz="2100" dirty="0" smtClean="0">
              <a:solidFill>
                <a:schemeClr val="tx1"/>
              </a:solidFill>
              <a:latin typeface="Gill Sans"/>
            </a:endParaRPr>
          </a:p>
        </p:txBody>
      </p:sp>
      <p:sp>
        <p:nvSpPr>
          <p:cNvPr id="1037" name="Content Placeholder 1036"/>
          <p:cNvSpPr>
            <a:spLocks noGrp="1"/>
          </p:cNvSpPr>
          <p:nvPr>
            <p:ph sz="quarter" idx="1"/>
          </p:nvPr>
        </p:nvSpPr>
        <p:spPr>
          <a:xfrm>
            <a:off x="914400" y="152400"/>
            <a:ext cx="7772400" cy="685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6" name="Picture 4" descr="\delta\text{-SSE: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73153"/>
            <a:ext cx="157276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\phi(G) = \min_{{\color{red}|S| \leq \delta n}} \frac{E(S,\overline{S})}{d |S|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15113"/>
            <a:ext cx="3652314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|S| \leq \delta 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18" y="2453640"/>
            <a:ext cx="1157084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590800" y="3667780"/>
            <a:ext cx="3918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Arora-Barak-Steurer’10</a:t>
            </a:r>
            <a:endParaRPr lang="en-US" sz="2800" dirty="0"/>
          </a:p>
        </p:txBody>
      </p:sp>
      <p:sp>
        <p:nvSpPr>
          <p:cNvPr id="5" name="Right Arrow 4"/>
          <p:cNvSpPr/>
          <p:nvPr/>
        </p:nvSpPr>
        <p:spPr>
          <a:xfrm>
            <a:off x="4191000" y="4648200"/>
            <a:ext cx="826008" cy="484632"/>
          </a:xfrm>
          <a:prstGeom prst="rightArrow">
            <a:avLst/>
          </a:prstGeom>
          <a:solidFill>
            <a:srgbClr val="CCFF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5105400" y="4150689"/>
            <a:ext cx="3581400" cy="1714500"/>
            <a:chOff x="5105400" y="4373336"/>
            <a:chExt cx="3581400" cy="1714500"/>
          </a:xfrm>
        </p:grpSpPr>
        <p:sp>
          <p:nvSpPr>
            <p:cNvPr id="80" name="Rounded Rectangle 79"/>
            <p:cNvSpPr/>
            <p:nvPr/>
          </p:nvSpPr>
          <p:spPr>
            <a:xfrm>
              <a:off x="5105400" y="4373336"/>
              <a:ext cx="3581400" cy="1714500"/>
            </a:xfrm>
            <a:prstGeom prst="round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8288"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Gill Sans"/>
                </a:rPr>
                <a:t>Spectral:</a:t>
              </a:r>
            </a:p>
            <a:p>
              <a:pPr algn="ctr"/>
              <a:r>
                <a:rPr lang="en-US" sz="2400" dirty="0" err="1" smtClean="0">
                  <a:solidFill>
                    <a:schemeClr val="tx1"/>
                  </a:solidFill>
                  <a:latin typeface="Gill Sans"/>
                </a:rPr>
                <a:t>Atmost</a:t>
              </a:r>
              <a:r>
                <a:rPr lang="en-US" sz="2400" dirty="0" smtClean="0">
                  <a:solidFill>
                    <a:schemeClr val="tx1"/>
                  </a:solidFill>
                  <a:latin typeface="Gill Sans"/>
                </a:rPr>
                <a:t>       eigenvalues        larger than          .</a:t>
              </a:r>
            </a:p>
          </p:txBody>
        </p:sp>
        <p:pic>
          <p:nvPicPr>
            <p:cNvPr id="37" name="Picture 2" descr="n^{\epsilon}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5560" y="5038487"/>
              <a:ext cx="48768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1-\epsil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9818" y="5480447"/>
              <a:ext cx="771182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oup 57"/>
          <p:cNvGrpSpPr/>
          <p:nvPr/>
        </p:nvGrpSpPr>
        <p:grpSpPr>
          <a:xfrm>
            <a:off x="4960936" y="1597024"/>
            <a:ext cx="3484564" cy="2075816"/>
            <a:chOff x="4960936" y="1597024"/>
            <a:chExt cx="3484564" cy="2075816"/>
          </a:xfrm>
        </p:grpSpPr>
        <p:sp>
          <p:nvSpPr>
            <p:cNvPr id="54" name="Rectangle 53"/>
            <p:cNvSpPr>
              <a:spLocks/>
            </p:cNvSpPr>
            <p:nvPr/>
          </p:nvSpPr>
          <p:spPr>
            <a:xfrm>
              <a:off x="6143793" y="2209800"/>
              <a:ext cx="91439" cy="114300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>
              <a:spLocks/>
            </p:cNvSpPr>
            <p:nvPr/>
          </p:nvSpPr>
          <p:spPr>
            <a:xfrm>
              <a:off x="5869704" y="2006827"/>
              <a:ext cx="91440" cy="1353312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>
            <a:xfrm>
              <a:off x="5562600" y="1957788"/>
              <a:ext cx="91440" cy="137160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5334000" y="1597024"/>
              <a:ext cx="3111500" cy="1786826"/>
              <a:chOff x="6683374" y="2007300"/>
              <a:chExt cx="3111500" cy="1786826"/>
            </a:xfrm>
            <a:effectLst/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6683374" y="3759900"/>
                <a:ext cx="3111500" cy="3618"/>
              </a:xfrm>
              <a:prstGeom prst="straightConnector1">
                <a:avLst/>
              </a:prstGeom>
              <a:ln w="25400"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6688136" y="2007300"/>
                <a:ext cx="1588" cy="1786826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/>
            <p:nvPr/>
          </p:nvCxnSpPr>
          <p:spPr>
            <a:xfrm>
              <a:off x="5183188" y="1974770"/>
              <a:ext cx="26590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5980906" y="3312318"/>
              <a:ext cx="53657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>
              <a:spLocks/>
            </p:cNvSpPr>
            <p:nvPr/>
          </p:nvSpPr>
          <p:spPr>
            <a:xfrm>
              <a:off x="6385560" y="2438400"/>
              <a:ext cx="91439" cy="91440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>
              <a:spLocks/>
            </p:cNvSpPr>
            <p:nvPr/>
          </p:nvSpPr>
          <p:spPr>
            <a:xfrm>
              <a:off x="6658561" y="2815161"/>
              <a:ext cx="91439" cy="50292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TextBox 1029"/>
            <p:cNvSpPr txBox="1"/>
            <p:nvPr/>
          </p:nvSpPr>
          <p:spPr>
            <a:xfrm>
              <a:off x="4960936" y="1828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pic>
          <p:nvPicPr>
            <p:cNvPr id="1033" name="Picture 6" descr="{\color{blue}\cdots}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09" y="2934166"/>
              <a:ext cx="91440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9" name="Straight Arrow Connector 38"/>
            <p:cNvCxnSpPr/>
            <p:nvPr/>
          </p:nvCxnSpPr>
          <p:spPr>
            <a:xfrm flipH="1">
              <a:off x="6634769" y="1978024"/>
              <a:ext cx="2382" cy="37821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4102" idx="0"/>
            </p:cNvCxnSpPr>
            <p:nvPr/>
          </p:nvCxnSpPr>
          <p:spPr>
            <a:xfrm flipH="1" flipV="1">
              <a:off x="6324600" y="1978024"/>
              <a:ext cx="601980" cy="31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6326981" y="2356238"/>
              <a:ext cx="5995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102" name="Picture 6" descr="\epsil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6560" y="1981200"/>
              <a:ext cx="32004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3" name="Group 14"/>
            <p:cNvGrpSpPr/>
            <p:nvPr/>
          </p:nvGrpSpPr>
          <p:grpSpPr>
            <a:xfrm>
              <a:off x="5334001" y="3066621"/>
              <a:ext cx="914398" cy="536577"/>
              <a:chOff x="478533" y="3505994"/>
              <a:chExt cx="850719" cy="536577"/>
            </a:xfrm>
          </p:grpSpPr>
          <p:cxnSp>
            <p:nvCxnSpPr>
              <p:cNvPr id="74" name="Straight Arrow Connector 73"/>
              <p:cNvCxnSpPr/>
              <p:nvPr/>
            </p:nvCxnSpPr>
            <p:spPr>
              <a:xfrm>
                <a:off x="479328" y="4040188"/>
                <a:ext cx="849924" cy="238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211039" y="3773488"/>
                <a:ext cx="536576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8" name="Picture 2" descr="n^{\epsilon}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9280" y="3352800"/>
              <a:ext cx="42672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178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Set Expansion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19200" y="1447800"/>
            <a:ext cx="6858000" cy="13287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ill Sans"/>
              </a:rPr>
              <a:t>Question: How many large eigenvalues can a SSE have?</a:t>
            </a:r>
            <a:endParaRPr lang="en-US" sz="2800" dirty="0">
              <a:latin typeface="Gill San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41022" y="3056703"/>
            <a:ext cx="5410200" cy="3048000"/>
          </a:xfrm>
          <a:prstGeom prst="ellipse">
            <a:avLst/>
          </a:prstGeom>
          <a:solidFill>
            <a:srgbClr val="CC99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38" name="Group 5137"/>
          <p:cNvGrpSpPr/>
          <p:nvPr/>
        </p:nvGrpSpPr>
        <p:grpSpPr>
          <a:xfrm>
            <a:off x="1066800" y="3962400"/>
            <a:ext cx="1615681" cy="1295400"/>
            <a:chOff x="1066800" y="3505200"/>
            <a:chExt cx="1615681" cy="1295400"/>
          </a:xfrm>
        </p:grpSpPr>
        <p:sp>
          <p:nvSpPr>
            <p:cNvPr id="19" name="Oval 18"/>
            <p:cNvSpPr/>
            <p:nvPr/>
          </p:nvSpPr>
          <p:spPr>
            <a:xfrm>
              <a:off x="1066800" y="3631973"/>
              <a:ext cx="1219200" cy="914400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Small set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1935401" y="3505200"/>
              <a:ext cx="407148" cy="286311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082426" y="3886880"/>
              <a:ext cx="508374" cy="84223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085876" y="4223084"/>
              <a:ext cx="596605" cy="194071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878852" y="4417155"/>
              <a:ext cx="41629" cy="383445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39" name="Content Placeholder 5138"/>
          <p:cNvSpPr>
            <a:spLocks noGrp="1"/>
          </p:cNvSpPr>
          <p:nvPr>
            <p:ph sz="quarter" idx="1"/>
          </p:nvPr>
        </p:nvSpPr>
        <p:spPr>
          <a:xfrm>
            <a:off x="6096000" y="3222512"/>
            <a:ext cx="3124200" cy="13287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Small sets expand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“Many”</a:t>
            </a:r>
            <a:r>
              <a:rPr lang="en-US" sz="2400" dirty="0" smtClean="0"/>
              <a:t> bad balanced cuts</a:t>
            </a:r>
            <a:endParaRPr lang="en-US" sz="2400" dirty="0"/>
          </a:p>
        </p:txBody>
      </p:sp>
      <p:grpSp>
        <p:nvGrpSpPr>
          <p:cNvPr id="5143" name="Group 5142"/>
          <p:cNvGrpSpPr/>
          <p:nvPr/>
        </p:nvGrpSpPr>
        <p:grpSpPr>
          <a:xfrm>
            <a:off x="2451395" y="3222512"/>
            <a:ext cx="3339805" cy="2721088"/>
            <a:chOff x="2451395" y="3222512"/>
            <a:chExt cx="3339805" cy="2721088"/>
          </a:xfrm>
        </p:grpSpPr>
        <p:sp>
          <p:nvSpPr>
            <p:cNvPr id="58" name="Oval 57"/>
            <p:cNvSpPr/>
            <p:nvPr/>
          </p:nvSpPr>
          <p:spPr>
            <a:xfrm>
              <a:off x="2971800" y="3222512"/>
              <a:ext cx="2819400" cy="272108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BAD CUT</a:t>
              </a: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2451395" y="4572000"/>
              <a:ext cx="596605" cy="6027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4" name="Group 5143"/>
          <p:cNvGrpSpPr/>
          <p:nvPr/>
        </p:nvGrpSpPr>
        <p:grpSpPr>
          <a:xfrm>
            <a:off x="1143000" y="3962400"/>
            <a:ext cx="4572000" cy="2133600"/>
            <a:chOff x="1143000" y="4953000"/>
            <a:chExt cx="4572000" cy="2133600"/>
          </a:xfrm>
        </p:grpSpPr>
        <p:sp>
          <p:nvSpPr>
            <p:cNvPr id="61" name="Oval 60"/>
            <p:cNvSpPr/>
            <p:nvPr/>
          </p:nvSpPr>
          <p:spPr>
            <a:xfrm>
              <a:off x="1143000" y="5213684"/>
              <a:ext cx="4572000" cy="187291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BAD CUT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3276600" y="4953000"/>
              <a:ext cx="19053" cy="349018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1988659">
            <a:off x="1382603" y="3371590"/>
            <a:ext cx="3802092" cy="2626547"/>
            <a:chOff x="1143000" y="5213684"/>
            <a:chExt cx="4816051" cy="1872916"/>
          </a:xfrm>
        </p:grpSpPr>
        <p:sp>
          <p:nvSpPr>
            <p:cNvPr id="68" name="Oval 67"/>
            <p:cNvSpPr/>
            <p:nvPr/>
          </p:nvSpPr>
          <p:spPr>
            <a:xfrm>
              <a:off x="1143000" y="5213684"/>
              <a:ext cx="4572000" cy="1872916"/>
            </a:xfrm>
            <a:prstGeom prst="ellipse">
              <a:avLst/>
            </a:prstGeom>
            <a:solidFill>
              <a:srgbClr val="9999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BAD CUT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 rot="19611341" flipV="1">
              <a:off x="5159140" y="5490775"/>
              <a:ext cx="799911" cy="610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205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13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\mathsf{poly}(\log 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00400"/>
            <a:ext cx="2011680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8411" y="3200400"/>
            <a:ext cx="7772400" cy="769620"/>
          </a:xfrm>
        </p:spPr>
        <p:txBody>
          <a:bodyPr>
            <a:normAutofit/>
          </a:bodyPr>
          <a:lstStyle/>
          <a:p>
            <a:r>
              <a:rPr lang="en-US" dirty="0" smtClean="0"/>
              <a:t>Previous best: Noisy cube –                     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Set Expansion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19200" y="1447200"/>
            <a:ext cx="6858000" cy="13287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ill Sans"/>
              </a:rPr>
              <a:t>Question: How many large eigenvalues can a SSE have?</a:t>
            </a:r>
            <a:endParaRPr lang="en-US" sz="2800" dirty="0">
              <a:latin typeface="Gill San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19200" y="4386264"/>
            <a:ext cx="6858000" cy="13287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latin typeface="Gill Sans"/>
              </a:rPr>
              <a:t>        Our Result: A SSE with     </a:t>
            </a:r>
          </a:p>
          <a:p>
            <a:pPr algn="ctr"/>
            <a:r>
              <a:rPr lang="en-US" sz="2800" dirty="0" smtClean="0">
                <a:latin typeface="Gill Sans"/>
              </a:rPr>
              <a:t>large eigenvalues.</a:t>
            </a:r>
            <a:endParaRPr lang="en-US" sz="2800" dirty="0">
              <a:latin typeface="Gill Sans"/>
            </a:endParaRPr>
          </a:p>
        </p:txBody>
      </p:sp>
      <p:pic>
        <p:nvPicPr>
          <p:cNvPr id="5128" name="Picture 8" descr="\color{white}2^{\log^{.1} n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1" y="4495800"/>
            <a:ext cx="1269999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ular Callout 12"/>
          <p:cNvSpPr/>
          <p:nvPr/>
        </p:nvSpPr>
        <p:spPr>
          <a:xfrm>
            <a:off x="705853" y="3055620"/>
            <a:ext cx="7676147" cy="1135380"/>
          </a:xfrm>
          <a:prstGeom prst="wedgeRoundRectCallout">
            <a:avLst>
              <a:gd name="adj1" fmla="val 23316"/>
              <a:gd name="adj2" fmla="val 70287"/>
              <a:gd name="adj3" fmla="val 16667"/>
            </a:avLst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Corollary: Rules out quasi-polynomial run time for ABS algorithm.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28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II: Efficient Alphabet Reduction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3124200"/>
            <a:ext cx="7772400" cy="4572000"/>
          </a:xfrm>
        </p:spPr>
        <p:txBody>
          <a:bodyPr/>
          <a:lstStyle/>
          <a:p>
            <a:r>
              <a:rPr lang="en-US" dirty="0" err="1" smtClean="0"/>
              <a:t>Goemans</a:t>
            </a:r>
            <a:r>
              <a:rPr lang="en-US" dirty="0" smtClean="0"/>
              <a:t>-Williamson: 0.878 approximation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19200" y="1562100"/>
            <a:ext cx="6858000" cy="13287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ill Sans"/>
              </a:rPr>
              <a:t>MAX-CUT</a:t>
            </a:r>
          </a:p>
          <a:p>
            <a:pPr algn="ctr"/>
            <a:r>
              <a:rPr lang="en-US" sz="2800" dirty="0" smtClean="0">
                <a:latin typeface="Gill Sans"/>
              </a:rPr>
              <a:t>Given G find S maximizing E(</a:t>
            </a:r>
            <a:r>
              <a:rPr lang="en-US" sz="2800" dirty="0" err="1" smtClean="0">
                <a:latin typeface="Gill Sans"/>
              </a:rPr>
              <a:t>S,S</a:t>
            </a:r>
            <a:r>
              <a:rPr lang="en-US" sz="2800" baseline="30000" dirty="0" err="1" smtClean="0">
                <a:latin typeface="Gill Sans"/>
              </a:rPr>
              <a:t>c</a:t>
            </a:r>
            <a:r>
              <a:rPr lang="en-US" sz="2800" dirty="0" smtClean="0">
                <a:latin typeface="Gill Sans"/>
              </a:rPr>
              <a:t>)</a:t>
            </a:r>
            <a:endParaRPr lang="en-US" sz="2800" dirty="0">
              <a:latin typeface="Gill San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267200"/>
            <a:ext cx="7924800" cy="1066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ill Sans"/>
              </a:rPr>
              <a:t>KKMO’04 + MOO’05: UGC true -&gt; 0.878 tight!</a:t>
            </a:r>
            <a:endParaRPr lang="en-US" sz="2800" dirty="0"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2744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28194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Are we done? (Short of proving UGC …)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II: UGC hardness for Max-CUT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914400" y="3657600"/>
            <a:ext cx="7315200" cy="1328736"/>
            <a:chOff x="838200" y="3395663"/>
            <a:chExt cx="7315200" cy="1328736"/>
          </a:xfrm>
        </p:grpSpPr>
        <p:sp>
          <p:nvSpPr>
            <p:cNvPr id="13" name="Rounded Rectangle 12"/>
            <p:cNvSpPr/>
            <p:nvPr/>
          </p:nvSpPr>
          <p:spPr>
            <a:xfrm>
              <a:off x="838200" y="3395663"/>
              <a:ext cx="7315200" cy="1328736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Gill San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90600" y="3582977"/>
              <a:ext cx="280076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UGC with n </a:t>
              </a:r>
              <a:r>
                <a:rPr lang="en-US" sz="2800" dirty="0" err="1" smtClean="0">
                  <a:solidFill>
                    <a:schemeClr val="bg1"/>
                  </a:solidFill>
                </a:rPr>
                <a:t>vars</a:t>
              </a:r>
              <a:endParaRPr lang="en-US" sz="2800" dirty="0" smtClean="0">
                <a:solidFill>
                  <a:schemeClr val="bg1"/>
                </a:solidFill>
              </a:endParaRPr>
            </a:p>
            <a:p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r>
                <a:rPr lang="en-US" sz="2800" dirty="0" smtClean="0">
                  <a:solidFill>
                    <a:schemeClr val="bg1"/>
                  </a:solidFill>
                </a:rPr>
                <a:t>lphabet size k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48012" y="3586988"/>
              <a:ext cx="29529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MAX-CUT of size</a:t>
              </a:r>
            </a:p>
          </p:txBody>
        </p:sp>
        <p:pic>
          <p:nvPicPr>
            <p:cNvPr id="14" name="Picture 2" descr="\color{white}\Rightarro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0500" y="3946232"/>
              <a:ext cx="102870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\color{white}\sim n \cdot 2^{O(k)}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4008120"/>
              <a:ext cx="2509113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/>
          <p:cNvSpPr txBox="1"/>
          <p:nvPr/>
        </p:nvSpPr>
        <p:spPr>
          <a:xfrm>
            <a:off x="3733800" y="3581400"/>
            <a:ext cx="16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KKMO+MOO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33400" y="1417638"/>
            <a:ext cx="8077200" cy="1066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ill Sans"/>
              </a:rPr>
              <a:t>KKMO’04 + MOO’05: UGC true -&gt; 0.878 tight!</a:t>
            </a:r>
            <a:endParaRPr lang="en-US" sz="2800" dirty="0"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78367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II: Efficient Alphabet Reduction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3581400"/>
            <a:ext cx="7772400" cy="4572000"/>
          </a:xfrm>
        </p:spPr>
        <p:txBody>
          <a:bodyPr/>
          <a:lstStyle/>
          <a:p>
            <a:r>
              <a:rPr lang="en-US" dirty="0" smtClean="0"/>
              <a:t>MAX-CUT is a UG instance with k = 2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914400" y="1600200"/>
            <a:ext cx="7315200" cy="1561802"/>
            <a:chOff x="914400" y="3729334"/>
            <a:chExt cx="7315200" cy="1561802"/>
          </a:xfrm>
        </p:grpSpPr>
        <p:grpSp>
          <p:nvGrpSpPr>
            <p:cNvPr id="22" name="Group 21"/>
            <p:cNvGrpSpPr/>
            <p:nvPr/>
          </p:nvGrpSpPr>
          <p:grpSpPr>
            <a:xfrm>
              <a:off x="914400" y="3729334"/>
              <a:ext cx="7315200" cy="1561802"/>
              <a:chOff x="914400" y="3272134"/>
              <a:chExt cx="7315200" cy="156180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914400" y="3352800"/>
                <a:ext cx="7315200" cy="1481136"/>
                <a:chOff x="838200" y="3243263"/>
                <a:chExt cx="7315200" cy="1481136"/>
              </a:xfrm>
            </p:grpSpPr>
            <p:sp>
              <p:nvSpPr>
                <p:cNvPr id="26" name="Rounded Rectangle 25"/>
                <p:cNvSpPr/>
                <p:nvPr/>
              </p:nvSpPr>
              <p:spPr>
                <a:xfrm>
                  <a:off x="838200" y="3243263"/>
                  <a:ext cx="7315200" cy="1481136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latin typeface="Gill San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990600" y="3548063"/>
                  <a:ext cx="3071803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chemeClr val="bg1"/>
                      </a:solidFill>
                    </a:rPr>
                    <a:t>Linear UG with n </a:t>
                  </a:r>
                  <a:r>
                    <a:rPr lang="en-US" sz="2800" dirty="0" err="1" smtClean="0">
                      <a:solidFill>
                        <a:schemeClr val="bg1"/>
                      </a:solidFill>
                    </a:rPr>
                    <a:t>vars</a:t>
                  </a:r>
                  <a:endParaRPr lang="en-US" sz="2800" dirty="0" smtClean="0">
                    <a:solidFill>
                      <a:schemeClr val="bg1"/>
                    </a:solidFill>
                  </a:endParaRPr>
                </a:p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a</a:t>
                  </a:r>
                  <a:r>
                    <a:rPr lang="en-US" sz="2800" dirty="0" smtClean="0">
                      <a:solidFill>
                        <a:schemeClr val="bg1"/>
                      </a:solidFill>
                    </a:rPr>
                    <a:t>lphabet size k</a:t>
                  </a:r>
                  <a:endParaRPr lang="en-US" sz="2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048012" y="3548063"/>
                  <a:ext cx="295298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chemeClr val="bg1"/>
                      </a:solidFill>
                    </a:rPr>
                    <a:t>MAX-CUT of size</a:t>
                  </a:r>
                </a:p>
              </p:txBody>
            </p:sp>
            <p:pic>
              <p:nvPicPr>
                <p:cNvPr id="29" name="Picture 2" descr="\color{white}\Rightarrow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00500" y="3852863"/>
                  <a:ext cx="1028700" cy="3143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5" name="TextBox 24"/>
              <p:cNvSpPr txBox="1"/>
              <p:nvPr/>
            </p:nvSpPr>
            <p:spPr>
              <a:xfrm>
                <a:off x="3769917" y="3272134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3" name="Picture 2" descr="\color{white}\sim n \cdot \mathsf{qpoly}(k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696" y="4572000"/>
              <a:ext cx="3158704" cy="621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202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III: Integrality Gaps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SDP Hierarchies: Powerful paradigm for </a:t>
            </a:r>
            <a:r>
              <a:rPr lang="en-US" dirty="0"/>
              <a:t>o</a:t>
            </a:r>
            <a:r>
              <a:rPr lang="en-US" dirty="0" smtClean="0"/>
              <a:t>ptimization problems.</a:t>
            </a:r>
          </a:p>
          <a:p>
            <a:r>
              <a:rPr lang="en-US" dirty="0" smtClean="0"/>
              <a:t>Which level suffices?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0" y="3656056"/>
            <a:ext cx="91440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57400" y="3808456"/>
            <a:ext cx="144780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828800" y="3960856"/>
            <a:ext cx="198120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24000" y="4113256"/>
            <a:ext cx="259080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0" y="5103856"/>
            <a:ext cx="457200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7200" y="5262118"/>
            <a:ext cx="487680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33453" y="3198856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Basic SDP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676400" y="5334000"/>
            <a:ext cx="2113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Optimal Solution</a:t>
            </a:r>
            <a:endParaRPr lang="en-US" sz="24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4223470" y="3572415"/>
            <a:ext cx="2430075" cy="1758462"/>
            <a:chOff x="5638800" y="2895600"/>
            <a:chExt cx="2430075" cy="1758462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5638800" y="2895600"/>
              <a:ext cx="0" cy="175846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791200" y="3121967"/>
              <a:ext cx="2277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No. Variable Levels</a:t>
              </a:r>
              <a:endParaRPr lang="en-US" sz="24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85800" y="5789656"/>
            <a:ext cx="5891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Gill Sans"/>
              </a:rPr>
              <a:t>Eg</a:t>
            </a:r>
            <a:r>
              <a:rPr lang="en-US" sz="2800" dirty="0" smtClean="0">
                <a:latin typeface="Gill Sans"/>
              </a:rPr>
              <a:t>: SDP+SA, LS, LS+, </a:t>
            </a:r>
            <a:r>
              <a:rPr lang="en-US" sz="2800" dirty="0" err="1" smtClean="0">
                <a:latin typeface="Gill Sans"/>
              </a:rPr>
              <a:t>Lasserre</a:t>
            </a:r>
            <a:r>
              <a:rPr lang="en-US" sz="2800" dirty="0" smtClean="0">
                <a:latin typeface="Gill Sans"/>
              </a:rPr>
              <a:t>, …</a:t>
            </a:r>
            <a:endParaRPr lang="en-US" sz="2800" dirty="0">
              <a:latin typeface="Gill San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05000" y="5801380"/>
            <a:ext cx="1802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ill Sans"/>
              </a:rPr>
              <a:t>SDP + SA</a:t>
            </a:r>
            <a:endParaRPr lang="en-US" sz="2800" dirty="0">
              <a:latin typeface="Gill Sans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876800" y="3431738"/>
            <a:ext cx="3564940" cy="1292662"/>
            <a:chOff x="3870000" y="2659559"/>
            <a:chExt cx="3564940" cy="1292662"/>
          </a:xfrm>
        </p:grpSpPr>
        <p:grpSp>
          <p:nvGrpSpPr>
            <p:cNvPr id="56" name="Group 55"/>
            <p:cNvGrpSpPr/>
            <p:nvPr/>
          </p:nvGrpSpPr>
          <p:grpSpPr>
            <a:xfrm>
              <a:off x="3870000" y="2743200"/>
              <a:ext cx="114300" cy="294620"/>
              <a:chOff x="3870000" y="2971800"/>
              <a:chExt cx="114300" cy="294620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>
                <a:off x="3924300" y="2971800"/>
                <a:ext cx="0" cy="29462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870000" y="3048000"/>
                <a:ext cx="114300" cy="122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4114800" y="2659559"/>
              <a:ext cx="3320140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>
                  <a:latin typeface="Gill Sans"/>
                </a:rPr>
                <a:t>KV04: UG, Max-Cut, </a:t>
              </a:r>
            </a:p>
            <a:p>
              <a:r>
                <a:rPr lang="en-US" sz="2600" dirty="0" smtClean="0">
                  <a:latin typeface="Gill Sans"/>
                </a:rPr>
                <a:t>Sparsest Cut not in </a:t>
              </a:r>
            </a:p>
            <a:p>
              <a:r>
                <a:rPr lang="en-US" sz="2600" dirty="0" smtClean="0">
                  <a:latin typeface="Gill Sans"/>
                </a:rPr>
                <a:t>O(1) levels.</a:t>
              </a:r>
              <a:endParaRPr lang="en-US" sz="2600" dirty="0">
                <a:latin typeface="Gill Sans"/>
              </a:endParaRPr>
            </a:p>
          </p:txBody>
        </p:sp>
      </p:grpSp>
      <p:cxnSp>
        <p:nvCxnSpPr>
          <p:cNvPr id="51" name="Straight Connector 50"/>
          <p:cNvCxnSpPr/>
          <p:nvPr/>
        </p:nvCxnSpPr>
        <p:spPr>
          <a:xfrm>
            <a:off x="838200" y="4875256"/>
            <a:ext cx="411480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4800600" y="3431738"/>
            <a:ext cx="4179165" cy="1292662"/>
            <a:chOff x="3829050" y="3040559"/>
            <a:chExt cx="4179165" cy="12926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4114200" y="3040559"/>
                  <a:ext cx="3894015" cy="12926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dirty="0" smtClean="0">
                      <a:latin typeface="Gill Sans"/>
                    </a:rPr>
                    <a:t>KS-RS09: UG, Max-Cut, </a:t>
                  </a:r>
                </a:p>
                <a:p>
                  <a:r>
                    <a:rPr lang="en-US" sz="2600" dirty="0" smtClean="0">
                      <a:latin typeface="Gill Sans"/>
                    </a:rPr>
                    <a:t>Sparsest Cut not in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.1</m:t>
                                  </m:r>
                                </m:sup>
                              </m:sSup>
                              <m:r>
                                <a:rPr lang="en-US" sz="2600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</m:oMath>
                  </a14:m>
                  <a:r>
                    <a:rPr lang="en-US" sz="2600" dirty="0" smtClean="0">
                      <a:latin typeface="Gill Sans"/>
                    </a:rPr>
                    <a:t> levels.</a:t>
                  </a:r>
                  <a:endParaRPr lang="en-US" sz="2600" dirty="0">
                    <a:latin typeface="Gill Sans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200" y="3040559"/>
                  <a:ext cx="3894015" cy="129266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2660" t="-4245" r="-2034" b="-108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/>
            <p:cNvGrpSpPr/>
            <p:nvPr/>
          </p:nvGrpSpPr>
          <p:grpSpPr>
            <a:xfrm>
              <a:off x="3829050" y="3116759"/>
              <a:ext cx="209550" cy="464641"/>
              <a:chOff x="3870000" y="2971800"/>
              <a:chExt cx="114300" cy="464641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 flipH="1">
                <a:off x="3921955" y="2971800"/>
                <a:ext cx="2345" cy="464641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870000" y="3200400"/>
                <a:ext cx="114300" cy="122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oup 74"/>
          <p:cNvGrpSpPr/>
          <p:nvPr/>
        </p:nvGrpSpPr>
        <p:grpSpPr>
          <a:xfrm>
            <a:off x="4800600" y="3429000"/>
            <a:ext cx="4404689" cy="1384995"/>
            <a:chOff x="3981450" y="2659559"/>
            <a:chExt cx="4404689" cy="13849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114200" y="2659559"/>
                  <a:ext cx="4271939" cy="13849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latin typeface="Gill Sans"/>
                    </a:rPr>
                    <a:t>This work: UG, Max-Cut, </a:t>
                  </a:r>
                </a:p>
                <a:p>
                  <a:r>
                    <a:rPr lang="en-US" sz="2800" dirty="0">
                      <a:latin typeface="Gill Sans"/>
                    </a:rPr>
                    <a:t> </a:t>
                  </a:r>
                  <a:r>
                    <a:rPr lang="en-US" sz="2800" dirty="0" smtClean="0">
                      <a:latin typeface="Gill Sans"/>
                    </a:rPr>
                    <a:t>  not in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exp</m:t>
                      </m:r>
                      <m:r>
                        <a:rPr lang="en-US" sz="2800" b="0" i="0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.1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) </m:t>
                              </m:r>
                            </m:e>
                          </m:func>
                        </m:e>
                      </m:func>
                    </m:oMath>
                  </a14:m>
                  <a:r>
                    <a:rPr lang="en-US" sz="2800" dirty="0" smtClean="0">
                      <a:latin typeface="Gill Sans"/>
                    </a:rPr>
                    <a:t> </a:t>
                  </a:r>
                </a:p>
                <a:p>
                  <a:r>
                    <a:rPr lang="en-US" sz="2800" dirty="0">
                      <a:latin typeface="Gill Sans"/>
                    </a:rPr>
                    <a:t> </a:t>
                  </a:r>
                  <a:r>
                    <a:rPr lang="en-US" sz="2800" dirty="0" smtClean="0">
                      <a:latin typeface="Gill Sans"/>
                    </a:rPr>
                    <a:t>  levels.</a:t>
                  </a:r>
                  <a:endParaRPr lang="en-US" sz="2800" dirty="0">
                    <a:latin typeface="Gill Sans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200" y="2659559"/>
                  <a:ext cx="4271939" cy="138499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853" t="-4405" r="-713" b="-110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/>
            <p:cNvGrpSpPr/>
            <p:nvPr/>
          </p:nvGrpSpPr>
          <p:grpSpPr>
            <a:xfrm>
              <a:off x="3981450" y="2743200"/>
              <a:ext cx="209550" cy="914400"/>
              <a:chOff x="3870000" y="2667000"/>
              <a:chExt cx="114300" cy="914400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 flipH="1">
                <a:off x="3923127" y="2667000"/>
                <a:ext cx="1174" cy="9144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870000" y="3124200"/>
                <a:ext cx="114300" cy="122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5357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4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Talk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00200" y="2133600"/>
            <a:ext cx="6858000" cy="3276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1. Applications of </a:t>
            </a:r>
            <a:r>
              <a:rPr lang="en-US" dirty="0" smtClean="0">
                <a:solidFill>
                  <a:srgbClr val="00B050"/>
                </a:solidFill>
              </a:rPr>
              <a:t>short code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 Small set expanders with many large eigenvalues</a:t>
            </a:r>
          </a:p>
          <a:p>
            <a:pPr lvl="1"/>
            <a:r>
              <a:rPr lang="en-US" dirty="0" smtClean="0"/>
              <a:t>Construction and analysis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33400" y="3276600"/>
            <a:ext cx="978408" cy="235394"/>
          </a:xfrm>
          <a:prstGeom prst="rightArrow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Code and Noisy Cube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Long code: Longest code imaginable</a:t>
            </a:r>
          </a:p>
          <a:p>
            <a:r>
              <a:rPr lang="en-US" dirty="0" smtClean="0"/>
              <a:t>Work with </a:t>
            </a:r>
            <a:r>
              <a:rPr lang="en-US" dirty="0"/>
              <a:t>n</a:t>
            </a:r>
            <a:r>
              <a:rPr lang="en-US" dirty="0" smtClean="0"/>
              <a:t>oisy cube – essentially the same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85800" y="2971800"/>
            <a:ext cx="8001000" cy="2503374"/>
            <a:chOff x="685800" y="2971800"/>
            <a:chExt cx="8001000" cy="2503374"/>
          </a:xfrm>
        </p:grpSpPr>
        <p:grpSp>
          <p:nvGrpSpPr>
            <p:cNvPr id="53" name="Group 30"/>
            <p:cNvGrpSpPr/>
            <p:nvPr/>
          </p:nvGrpSpPr>
          <p:grpSpPr>
            <a:xfrm>
              <a:off x="685800" y="2971800"/>
              <a:ext cx="2514600" cy="2503374"/>
              <a:chOff x="5715000" y="3048001"/>
              <a:chExt cx="1828800" cy="2057400"/>
            </a:xfrm>
          </p:grpSpPr>
          <p:sp>
            <p:nvSpPr>
              <p:cNvPr id="54" name="Line 2"/>
              <p:cNvSpPr>
                <a:spLocks noChangeShapeType="1"/>
              </p:cNvSpPr>
              <p:nvPr/>
            </p:nvSpPr>
            <p:spPr bwMode="auto">
              <a:xfrm>
                <a:off x="6216650" y="3276601"/>
                <a:ext cx="0" cy="1219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3"/>
              <p:cNvSpPr>
                <a:spLocks noChangeShapeType="1"/>
              </p:cNvSpPr>
              <p:nvPr/>
            </p:nvSpPr>
            <p:spPr bwMode="auto">
              <a:xfrm flipV="1">
                <a:off x="5791200" y="3200401"/>
                <a:ext cx="3810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12"/>
              <p:cNvSpPr>
                <a:spLocks noChangeShapeType="1"/>
              </p:cNvSpPr>
              <p:nvPr/>
            </p:nvSpPr>
            <p:spPr bwMode="auto">
              <a:xfrm>
                <a:off x="5867400" y="5029201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13"/>
              <p:cNvSpPr>
                <a:spLocks noChangeShapeType="1"/>
              </p:cNvSpPr>
              <p:nvPr/>
            </p:nvSpPr>
            <p:spPr bwMode="auto">
              <a:xfrm>
                <a:off x="7467600" y="3200401"/>
                <a:ext cx="0" cy="1219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14"/>
              <p:cNvSpPr>
                <a:spLocks noChangeShapeType="1"/>
              </p:cNvSpPr>
              <p:nvPr/>
            </p:nvSpPr>
            <p:spPr bwMode="auto">
              <a:xfrm>
                <a:off x="5867400" y="3657601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15"/>
              <p:cNvSpPr>
                <a:spLocks noChangeShapeType="1"/>
              </p:cNvSpPr>
              <p:nvPr/>
            </p:nvSpPr>
            <p:spPr bwMode="auto">
              <a:xfrm flipV="1">
                <a:off x="7086600" y="3124201"/>
                <a:ext cx="3810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16"/>
              <p:cNvSpPr>
                <a:spLocks noChangeShapeType="1"/>
              </p:cNvSpPr>
              <p:nvPr/>
            </p:nvSpPr>
            <p:spPr bwMode="auto">
              <a:xfrm flipV="1">
                <a:off x="5791200" y="4572001"/>
                <a:ext cx="3810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17"/>
              <p:cNvSpPr>
                <a:spLocks noChangeShapeType="1"/>
              </p:cNvSpPr>
              <p:nvPr/>
            </p:nvSpPr>
            <p:spPr bwMode="auto">
              <a:xfrm flipV="1">
                <a:off x="7086600" y="4495801"/>
                <a:ext cx="3810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18"/>
              <p:cNvSpPr>
                <a:spLocks noChangeShapeType="1"/>
              </p:cNvSpPr>
              <p:nvPr/>
            </p:nvSpPr>
            <p:spPr bwMode="auto">
              <a:xfrm>
                <a:off x="7010400" y="3733801"/>
                <a:ext cx="0" cy="1219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19"/>
              <p:cNvSpPr>
                <a:spLocks noChangeShapeType="1"/>
              </p:cNvSpPr>
              <p:nvPr/>
            </p:nvSpPr>
            <p:spPr bwMode="auto">
              <a:xfrm>
                <a:off x="5791200" y="3733801"/>
                <a:ext cx="0" cy="1219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Oval 20"/>
              <p:cNvSpPr>
                <a:spLocks noChangeArrowheads="1"/>
              </p:cNvSpPr>
              <p:nvPr/>
            </p:nvSpPr>
            <p:spPr bwMode="auto">
              <a:xfrm>
                <a:off x="5715000" y="3581401"/>
                <a:ext cx="228600" cy="228600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Oval 21"/>
              <p:cNvSpPr>
                <a:spLocks noChangeArrowheads="1"/>
              </p:cNvSpPr>
              <p:nvPr/>
            </p:nvSpPr>
            <p:spPr bwMode="auto">
              <a:xfrm>
                <a:off x="5715000" y="4876801"/>
                <a:ext cx="228600" cy="228600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Oval 22"/>
              <p:cNvSpPr>
                <a:spLocks noChangeArrowheads="1"/>
              </p:cNvSpPr>
              <p:nvPr/>
            </p:nvSpPr>
            <p:spPr bwMode="auto">
              <a:xfrm>
                <a:off x="6096000" y="4419601"/>
                <a:ext cx="228600" cy="228600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23"/>
              <p:cNvSpPr>
                <a:spLocks noChangeShapeType="1"/>
              </p:cNvSpPr>
              <p:nvPr/>
            </p:nvSpPr>
            <p:spPr bwMode="auto">
              <a:xfrm>
                <a:off x="6248400" y="5029201"/>
                <a:ext cx="762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Oval 24"/>
              <p:cNvSpPr>
                <a:spLocks noChangeArrowheads="1"/>
              </p:cNvSpPr>
              <p:nvPr/>
            </p:nvSpPr>
            <p:spPr bwMode="auto">
              <a:xfrm>
                <a:off x="6934200" y="4876801"/>
                <a:ext cx="228600" cy="22860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Line 25"/>
              <p:cNvSpPr>
                <a:spLocks noChangeShapeType="1"/>
              </p:cNvSpPr>
              <p:nvPr/>
            </p:nvSpPr>
            <p:spPr bwMode="auto">
              <a:xfrm>
                <a:off x="6324600" y="4495801"/>
                <a:ext cx="1066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Line 26"/>
              <p:cNvSpPr>
                <a:spLocks noChangeShapeType="1"/>
              </p:cNvSpPr>
              <p:nvPr/>
            </p:nvSpPr>
            <p:spPr bwMode="auto">
              <a:xfrm>
                <a:off x="6324600" y="3657601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Oval 27"/>
              <p:cNvSpPr>
                <a:spLocks noChangeArrowheads="1"/>
              </p:cNvSpPr>
              <p:nvPr/>
            </p:nvSpPr>
            <p:spPr bwMode="auto">
              <a:xfrm>
                <a:off x="7315200" y="4419601"/>
                <a:ext cx="228600" cy="22860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Oval 28"/>
              <p:cNvSpPr>
                <a:spLocks noChangeArrowheads="1"/>
              </p:cNvSpPr>
              <p:nvPr/>
            </p:nvSpPr>
            <p:spPr bwMode="auto">
              <a:xfrm>
                <a:off x="6934200" y="3581401"/>
                <a:ext cx="228600" cy="22860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29"/>
              <p:cNvSpPr>
                <a:spLocks noChangeShapeType="1"/>
              </p:cNvSpPr>
              <p:nvPr/>
            </p:nvSpPr>
            <p:spPr bwMode="auto">
              <a:xfrm>
                <a:off x="6490855" y="3124201"/>
                <a:ext cx="9005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30"/>
              <p:cNvSpPr>
                <a:spLocks noChangeShapeType="1"/>
              </p:cNvSpPr>
              <p:nvPr/>
            </p:nvSpPr>
            <p:spPr bwMode="auto">
              <a:xfrm>
                <a:off x="6248400" y="3124201"/>
                <a:ext cx="304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Oval 31"/>
              <p:cNvSpPr>
                <a:spLocks noChangeArrowheads="1"/>
              </p:cNvSpPr>
              <p:nvPr/>
            </p:nvSpPr>
            <p:spPr bwMode="auto">
              <a:xfrm>
                <a:off x="7315200" y="3048001"/>
                <a:ext cx="228600" cy="22860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Oval 32"/>
              <p:cNvSpPr>
                <a:spLocks noChangeArrowheads="1"/>
              </p:cNvSpPr>
              <p:nvPr/>
            </p:nvSpPr>
            <p:spPr bwMode="auto">
              <a:xfrm>
                <a:off x="6096000" y="3048001"/>
                <a:ext cx="228600" cy="228600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026" name="Picture 2" descr="&amp;V = \{0,1\}^N&amp;\\&#10;&amp;E: x \sim y \Leftrightarrow \Delta(x,y) = \epsilon N&amp;&#10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3358" y="3383280"/>
              <a:ext cx="4933442" cy="118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4419600" y="5031297"/>
            <a:ext cx="3306098" cy="461665"/>
            <a:chOff x="4953000" y="5336097"/>
            <a:chExt cx="3306098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4953000" y="5336097"/>
              <a:ext cx="3306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Eg</a:t>
              </a:r>
              <a:r>
                <a:rPr lang="en-US" sz="2400" dirty="0" smtClean="0"/>
                <a:t>.,                  is hypercube</a:t>
              </a:r>
              <a:endParaRPr lang="en-US" sz="2400" dirty="0"/>
            </a:p>
          </p:txBody>
        </p:sp>
        <p:pic>
          <p:nvPicPr>
            <p:cNvPr id="1028" name="Picture 4" descr="\epsilon = 1/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5380800"/>
              <a:ext cx="1159458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9184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Cube is an SSE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3124200"/>
            <a:ext cx="7772400" cy="4572000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owerful: implies KKL for instance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Our construction “</a:t>
            </a:r>
            <a:r>
              <a:rPr lang="en-US" dirty="0" err="1" smtClean="0"/>
              <a:t>sparsifies</a:t>
            </a:r>
            <a:r>
              <a:rPr lang="en-US" dirty="0" smtClean="0"/>
              <a:t>” the noisy cube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47800" y="1447800"/>
            <a:ext cx="6248400" cy="11887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Thm</a:t>
            </a:r>
            <a:r>
              <a:rPr lang="en-US" sz="3200" dirty="0" smtClean="0"/>
              <a:t>: Noisy cube is a SSE. </a:t>
            </a:r>
          </a:p>
        </p:txBody>
      </p:sp>
    </p:spTree>
    <p:extLst>
      <p:ext uri="{BB962C8B-B14F-4D97-AF65-F5344CB8AC3E}">
        <p14:creationId xmlns:p14="http://schemas.microsoft.com/office/powerpoint/2010/main" val="29042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Unique Games Conjecture true?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2667000"/>
            <a:ext cx="7772400" cy="45720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ettles longstanding open problems in approximation algorithms</a:t>
            </a:r>
          </a:p>
          <a:p>
            <a:pPr lvl="1"/>
            <a:r>
              <a:rPr lang="en-US" dirty="0" smtClean="0"/>
              <a:t>E.g., Max-Cut, vertex cover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Interesting even if not</a:t>
            </a:r>
          </a:p>
          <a:p>
            <a:pPr lvl="1"/>
            <a:r>
              <a:rPr lang="en-US" dirty="0" smtClean="0"/>
              <a:t>Integrality gaps: Khot-Vishnoi’04.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1562100"/>
            <a:ext cx="6781800" cy="9144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ill Sans"/>
              </a:rPr>
              <a:t>UGC ~ Hardness of a certain CSP</a:t>
            </a:r>
            <a:endParaRPr lang="en-US" sz="2800" dirty="0"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94685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Better SSEs from Noisy Cube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Idea: Find a </a:t>
            </a:r>
            <a:r>
              <a:rPr lang="en-US" dirty="0" err="1" smtClean="0"/>
              <a:t>subgraph</a:t>
            </a:r>
            <a:r>
              <a:rPr lang="en-US" dirty="0" smtClean="0"/>
              <a:t> of the noisy cube.</a:t>
            </a:r>
          </a:p>
        </p:txBody>
      </p:sp>
      <p:pic>
        <p:nvPicPr>
          <p:cNvPr id="11" name="Picture 2" descr="C:\Users\Boaz\Dropbox\WORK\Writeups\ManyEvals\Presentation\1000px-Hypercubesta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" y="2743200"/>
            <a:ext cx="2764242" cy="276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582930" y="3978181"/>
            <a:ext cx="304800" cy="294279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05940" y="5268321"/>
            <a:ext cx="304800" cy="294279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05940" y="2743200"/>
            <a:ext cx="304800" cy="294279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24200" y="3985260"/>
            <a:ext cx="304800" cy="294279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362200" y="3999956"/>
            <a:ext cx="304800" cy="294279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3810000" y="2631211"/>
            <a:ext cx="5334000" cy="1178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Natural approach: </a:t>
            </a:r>
            <a:r>
              <a:rPr lang="en-US" dirty="0"/>
              <a:t>R</a:t>
            </a:r>
            <a:r>
              <a:rPr lang="en-US" dirty="0" smtClean="0"/>
              <a:t>andom subset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Complete failure</a:t>
            </a:r>
            <a:r>
              <a:rPr lang="en-US" dirty="0" smtClean="0">
                <a:solidFill>
                  <a:schemeClr val="tx1"/>
                </a:solidFill>
              </a:rPr>
              <a:t>: No edges!</a:t>
            </a:r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3810000" y="3698011"/>
            <a:ext cx="5334000" cy="1102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Our Approach: </a:t>
            </a:r>
            <a:r>
              <a:rPr lang="en-US" dirty="0" smtClean="0"/>
              <a:t>pick a linear code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Need: </a:t>
            </a:r>
            <a:r>
              <a:rPr lang="en-US" dirty="0" smtClean="0"/>
              <a:t>bad rate, not too good distance!</a:t>
            </a:r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3810000" y="4800600"/>
            <a:ext cx="4876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solidFill>
                  <a:srgbClr val="7030A0"/>
                </a:solidFill>
              </a:rPr>
              <a:t>But not too bad…</a:t>
            </a:r>
          </a:p>
          <a:p>
            <a:r>
              <a:rPr lang="en-US" i="1" dirty="0">
                <a:solidFill>
                  <a:srgbClr val="7030A0"/>
                </a:solidFill>
              </a:rPr>
              <a:t>  </a:t>
            </a:r>
            <a:r>
              <a:rPr lang="en-US" i="1" dirty="0" smtClean="0">
                <a:solidFill>
                  <a:srgbClr val="7030A0"/>
                </a:solidFill>
              </a:rPr>
              <a:t>     want local </a:t>
            </a:r>
            <a:r>
              <a:rPr lang="en-US" i="1" dirty="0" err="1" smtClean="0">
                <a:solidFill>
                  <a:srgbClr val="7030A0"/>
                </a:solidFill>
              </a:rPr>
              <a:t>testablity</a:t>
            </a:r>
            <a:r>
              <a:rPr lang="en-US" i="1" dirty="0" smtClean="0">
                <a:solidFill>
                  <a:srgbClr val="7030A0"/>
                </a:solidFill>
              </a:rPr>
              <a:t> of dual </a:t>
            </a:r>
          </a:p>
        </p:txBody>
      </p:sp>
    </p:spTree>
    <p:extLst>
      <p:ext uri="{BB962C8B-B14F-4D97-AF65-F5344CB8AC3E}">
        <p14:creationId xmlns:p14="http://schemas.microsoft.com/office/powerpoint/2010/main" val="182663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Locally Testable Codes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34" name="Picture 10" descr="(C,\mathcal{T})&amp;:&amp; C \subseteq \mathbb{F}_2^N \text{linear code}\\&#10;&amp;&amp;\mathcal{T} \text{ distribution on } C^{\perp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6194322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609600" y="2666074"/>
            <a:ext cx="3581400" cy="2591726"/>
            <a:chOff x="304800" y="2666074"/>
            <a:chExt cx="3581400" cy="2591726"/>
          </a:xfrm>
        </p:grpSpPr>
        <p:grpSp>
          <p:nvGrpSpPr>
            <p:cNvPr id="10" name="Group 9"/>
            <p:cNvGrpSpPr/>
            <p:nvPr/>
          </p:nvGrpSpPr>
          <p:grpSpPr>
            <a:xfrm>
              <a:off x="304800" y="3291840"/>
              <a:ext cx="3581400" cy="1965960"/>
              <a:chOff x="489284" y="2971800"/>
              <a:chExt cx="3581400" cy="196596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489284" y="2971800"/>
                <a:ext cx="3581400" cy="1965960"/>
              </a:xfrm>
              <a:prstGeom prst="roundRect">
                <a:avLst/>
              </a:prstGeom>
              <a:solidFill>
                <a:srgbClr val="CCFFCC"/>
              </a:solidFill>
              <a:ln>
                <a:solidFill>
                  <a:srgbClr val="CCFFCC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Gill Sans"/>
                </a:endParaRPr>
              </a:p>
            </p:txBody>
          </p:sp>
          <p:pic>
            <p:nvPicPr>
              <p:cNvPr id="1038" name="Picture 14" descr="w \in \mathsf{F}_2^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2600" y="3048000"/>
                <a:ext cx="1483360" cy="548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0" name="Picture 16" descr="x \lfta \mathcal{T} 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2600" y="3703320"/>
                <a:ext cx="1415491" cy="411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0" descr="\iprod{x}{w} = 0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5123" y="4343400"/>
                <a:ext cx="1751077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89515" y="3081010"/>
                <a:ext cx="10839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Input:</a:t>
                </a:r>
                <a:endParaRPr lang="en-US" sz="2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07307" y="3693170"/>
                <a:ext cx="8627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Pick</a:t>
                </a:r>
                <a:endParaRPr lang="en-US" sz="28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20305" y="4297433"/>
                <a:ext cx="15616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Accept if</a:t>
                </a:r>
                <a:endParaRPr lang="en-US" sz="2800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33171" y="2666074"/>
              <a:ext cx="13246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Testing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105400" y="2666074"/>
            <a:ext cx="3581400" cy="2591726"/>
            <a:chOff x="4953000" y="2666074"/>
            <a:chExt cx="3581400" cy="2591726"/>
          </a:xfrm>
        </p:grpSpPr>
        <p:grpSp>
          <p:nvGrpSpPr>
            <p:cNvPr id="14" name="Group 13"/>
            <p:cNvGrpSpPr/>
            <p:nvPr/>
          </p:nvGrpSpPr>
          <p:grpSpPr>
            <a:xfrm>
              <a:off x="4953000" y="3291840"/>
              <a:ext cx="3581400" cy="1965960"/>
              <a:chOff x="4953000" y="3048000"/>
              <a:chExt cx="3581400" cy="196596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4953000" y="3048000"/>
                <a:ext cx="3581400" cy="1965960"/>
                <a:chOff x="489284" y="2971800"/>
                <a:chExt cx="3581400" cy="1965960"/>
              </a:xfrm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489284" y="2971800"/>
                  <a:ext cx="3581400" cy="1965960"/>
                </a:xfrm>
                <a:prstGeom prst="roundRect">
                  <a:avLst/>
                </a:prstGeom>
                <a:solidFill>
                  <a:srgbClr val="CCFFCC"/>
                </a:solidFill>
                <a:ln>
                  <a:solidFill>
                    <a:srgbClr val="CCFFCC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 smtClean="0">
                    <a:solidFill>
                      <a:schemeClr val="tx1"/>
                    </a:solidFill>
                    <a:latin typeface="Gill Sans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10165" y="3081010"/>
                  <a:ext cx="204254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Distance: D</a:t>
                  </a:r>
                  <a:endParaRPr lang="en-US" sz="2800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81426" y="3693170"/>
                  <a:ext cx="26212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Query Comp.: </a:t>
                  </a:r>
                  <a:endParaRPr lang="en-US" sz="2800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620305" y="4297433"/>
                  <a:ext cx="310373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Good soundness</a:t>
                  </a:r>
                  <a:r>
                    <a:rPr lang="en-US" sz="2800" dirty="0"/>
                    <a:t>:</a:t>
                  </a:r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p:grpSp>
          <p:pic>
            <p:nvPicPr>
              <p:cNvPr id="1046" name="Picture 22" descr="\mathsf{wt}(\mathcal{T})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2800" y="3810000"/>
                <a:ext cx="1065278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5721625" y="2666074"/>
              <a:ext cx="20441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Parameters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23760" y="5257800"/>
            <a:ext cx="6615440" cy="732282"/>
            <a:chOff x="1385560" y="5334000"/>
            <a:chExt cx="6615440" cy="732282"/>
          </a:xfrm>
        </p:grpSpPr>
        <p:sp>
          <p:nvSpPr>
            <p:cNvPr id="11" name="Rounded Rectangular Callout 10"/>
            <p:cNvSpPr/>
            <p:nvPr/>
          </p:nvSpPr>
          <p:spPr>
            <a:xfrm>
              <a:off x="1385560" y="5334000"/>
              <a:ext cx="6615440" cy="732282"/>
            </a:xfrm>
            <a:prstGeom prst="wedgeRoundRectCallout">
              <a:avLst>
                <a:gd name="adj1" fmla="val 24011"/>
                <a:gd name="adj2" fmla="val -70795"/>
                <a:gd name="adj3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0" name="Picture 26" descr="\color{white}\min\;\{\pr[Reject\; w]: \Delta(w,C) \geq D/10\}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2477" y="5486400"/>
              <a:ext cx="6478523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425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SSEs from LTCs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Given</a:t>
            </a:r>
            <a:endParaRPr lang="en-US" sz="3200" dirty="0"/>
          </a:p>
        </p:txBody>
      </p:sp>
      <p:pic>
        <p:nvPicPr>
          <p:cNvPr id="2066" name="Picture 18" descr="G(C,\mathcal{T}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77" y="5486400"/>
            <a:ext cx="144932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Boaz\Dropbox\WORK\Writeups\ManyEvals\Presentation\1000px-Hypercubestar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39" y="2536375"/>
            <a:ext cx="2764242" cy="276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811530" y="3749581"/>
            <a:ext cx="304800" cy="294279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34540" y="5039721"/>
            <a:ext cx="304800" cy="294279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034540" y="2514600"/>
            <a:ext cx="304800" cy="294279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52800" y="3756660"/>
            <a:ext cx="304800" cy="294279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590800" y="3771356"/>
            <a:ext cx="304800" cy="294279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232757" y="3821996"/>
            <a:ext cx="4682643" cy="932884"/>
            <a:chOff x="4354673" y="3669596"/>
            <a:chExt cx="4682643" cy="932884"/>
          </a:xfrm>
        </p:grpSpPr>
        <p:pic>
          <p:nvPicPr>
            <p:cNvPr id="3082" name="Picture 10" descr="{\color{blue}\text{Edges - }}\{e = (x,x+w)\,: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4673" y="3669596"/>
              <a:ext cx="4192523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&#10;\;\;\;\;\mathsf{wt}(e) = \pr[w \lfta \mathcal{T}]\}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296" y="4191000"/>
              <a:ext cx="3119020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-56459" y="2301240"/>
            <a:ext cx="3554954" cy="2118360"/>
            <a:chOff x="-56459" y="2301240"/>
            <a:chExt cx="3554954" cy="2118360"/>
          </a:xfrm>
        </p:grpSpPr>
        <p:cxnSp>
          <p:nvCxnSpPr>
            <p:cNvPr id="8" name="Straight Connector 7"/>
            <p:cNvCxnSpPr>
              <a:stCxn id="11" idx="7"/>
              <a:endCxn id="13" idx="3"/>
            </p:cNvCxnSpPr>
            <p:nvPr/>
          </p:nvCxnSpPr>
          <p:spPr>
            <a:xfrm flipV="1">
              <a:off x="1071693" y="2765783"/>
              <a:ext cx="1007484" cy="1026894"/>
            </a:xfrm>
            <a:prstGeom prst="line">
              <a:avLst/>
            </a:prstGeom>
            <a:ln w="508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-56459" y="2301240"/>
              <a:ext cx="3554954" cy="2118360"/>
              <a:chOff x="-56459" y="2301240"/>
              <a:chExt cx="3554954" cy="2118360"/>
            </a:xfrm>
          </p:grpSpPr>
          <p:pic>
            <p:nvPicPr>
              <p:cNvPr id="3074" name="Picture 2" descr="x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120" y="4145280"/>
                <a:ext cx="411480" cy="2743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6" name="Picture 4" descr="x+w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200" y="2301240"/>
                <a:ext cx="1136295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8" name="Picture 16" descr="\color{blue}wt(e) = \pr[w \lfta \mathcal{T}]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912254">
                <a:off x="-56459" y="2966058"/>
                <a:ext cx="2589582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8" name="Group 27"/>
          <p:cNvGrpSpPr/>
          <p:nvPr/>
        </p:nvGrpSpPr>
        <p:grpSpPr>
          <a:xfrm>
            <a:off x="1071693" y="2785700"/>
            <a:ext cx="2391173" cy="2297117"/>
            <a:chOff x="1071693" y="2785700"/>
            <a:chExt cx="2391173" cy="2297117"/>
          </a:xfrm>
        </p:grpSpPr>
        <p:cxnSp>
          <p:nvCxnSpPr>
            <p:cNvPr id="35" name="Straight Connector 34"/>
            <p:cNvCxnSpPr>
              <a:stCxn id="15" idx="0"/>
            </p:cNvCxnSpPr>
            <p:nvPr/>
          </p:nvCxnSpPr>
          <p:spPr>
            <a:xfrm flipH="1" flipV="1">
              <a:off x="2290512" y="2785700"/>
              <a:ext cx="452688" cy="985656"/>
            </a:xfrm>
            <a:prstGeom prst="line">
              <a:avLst/>
            </a:prstGeom>
            <a:ln w="508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2" idx="7"/>
            </p:cNvCxnSpPr>
            <p:nvPr/>
          </p:nvCxnSpPr>
          <p:spPr>
            <a:xfrm flipV="1">
              <a:off x="2294703" y="4065635"/>
              <a:ext cx="1168163" cy="1017182"/>
            </a:xfrm>
            <a:prstGeom prst="line">
              <a:avLst/>
            </a:prstGeom>
            <a:ln w="508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5" idx="6"/>
            </p:cNvCxnSpPr>
            <p:nvPr/>
          </p:nvCxnSpPr>
          <p:spPr>
            <a:xfrm flipV="1">
              <a:off x="2895600" y="3918495"/>
              <a:ext cx="471601" cy="1"/>
            </a:xfrm>
            <a:prstGeom prst="line">
              <a:avLst/>
            </a:prstGeom>
            <a:ln w="508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2" idx="1"/>
              <a:endCxn id="11" idx="5"/>
            </p:cNvCxnSpPr>
            <p:nvPr/>
          </p:nvCxnSpPr>
          <p:spPr>
            <a:xfrm flipH="1" flipV="1">
              <a:off x="1071693" y="4000764"/>
              <a:ext cx="1007484" cy="1082053"/>
            </a:xfrm>
            <a:prstGeom prst="line">
              <a:avLst/>
            </a:prstGeom>
            <a:ln w="508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209039" y="4065635"/>
              <a:ext cx="534161" cy="992096"/>
            </a:xfrm>
            <a:prstGeom prst="line">
              <a:avLst/>
            </a:prstGeom>
            <a:ln w="508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(C,\mathcal{T})-LTC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380" y="1569720"/>
            <a:ext cx="2230220" cy="41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{\color{red}\text{Vertices - } } C^{\perp}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757" y="2971800"/>
            <a:ext cx="2272084" cy="41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13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90600" y="1447800"/>
            <a:ext cx="6858000" cy="4572000"/>
            <a:chOff x="990600" y="1447800"/>
            <a:chExt cx="6858000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990600" y="1447800"/>
              <a:ext cx="6858000" cy="457200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 smtClean="0">
                  <a:latin typeface="Gill Sans"/>
                </a:rPr>
                <a:t> </a:t>
              </a:r>
              <a:r>
                <a:rPr lang="en-US" sz="3600" dirty="0" err="1" smtClean="0">
                  <a:latin typeface="Gill Sans"/>
                </a:rPr>
                <a:t>Thm</a:t>
              </a:r>
              <a:r>
                <a:rPr lang="en-US" sz="3600" dirty="0" smtClean="0">
                  <a:latin typeface="Gill Sans"/>
                </a:rPr>
                <a:t>: Given                          If</a:t>
              </a:r>
            </a:p>
            <a:p>
              <a:endParaRPr lang="en-US" sz="2800" dirty="0">
                <a:latin typeface="Gill Sans"/>
              </a:endParaRPr>
            </a:p>
            <a:p>
              <a:r>
                <a:rPr lang="en-US" sz="2800" dirty="0" smtClean="0">
                  <a:latin typeface="Gill Sans"/>
                </a:rPr>
                <a:t> </a:t>
              </a:r>
            </a:p>
            <a:p>
              <a:endParaRPr lang="en-US" sz="2800" dirty="0">
                <a:latin typeface="Gill Sans"/>
              </a:endParaRPr>
            </a:p>
            <a:p>
              <a:endParaRPr lang="en-US" sz="2800" dirty="0" smtClean="0">
                <a:latin typeface="Gill Sans"/>
              </a:endParaRPr>
            </a:p>
            <a:p>
              <a:endParaRPr lang="en-US" sz="2800" dirty="0">
                <a:latin typeface="Gill Sans"/>
              </a:endParaRPr>
            </a:p>
            <a:p>
              <a:endParaRPr lang="en-US" sz="2800" dirty="0" smtClean="0">
                <a:latin typeface="Gill Sans"/>
              </a:endParaRPr>
            </a:p>
            <a:p>
              <a:endParaRPr lang="en-US" sz="2800" dirty="0" smtClean="0">
                <a:latin typeface="Gill Sans"/>
              </a:endParaRPr>
            </a:p>
            <a:p>
              <a:endParaRPr lang="en-US" sz="2800" dirty="0">
                <a:latin typeface="Gill Sans"/>
              </a:endParaRPr>
            </a:p>
            <a:p>
              <a:endParaRPr lang="en-US" sz="2800" dirty="0" smtClean="0">
                <a:latin typeface="Gill Sans"/>
              </a:endParaRPr>
            </a:p>
          </p:txBody>
        </p:sp>
        <p:pic>
          <p:nvPicPr>
            <p:cNvPr id="5" name="Picture 2" descr="\color{white}(C,\mathcal{T})-LTC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1584960"/>
              <a:ext cx="3017520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SSEs from LTCs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24000" y="4572000"/>
            <a:ext cx="6085916" cy="1371600"/>
            <a:chOff x="1427073" y="5029200"/>
            <a:chExt cx="6085916" cy="1371600"/>
          </a:xfrm>
        </p:grpSpPr>
        <p:pic>
          <p:nvPicPr>
            <p:cNvPr id="4106" name="Picture 10" descr="\color{white}\text{Then, }G(C,\mathcal{T}) \text{ is a SSE, }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073" y="5029200"/>
              <a:ext cx="5811927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8" name="Picture 12" descr="\color{white}\text{with }N \text{ eigs.} &gt; 1-2\epsilon.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5760720"/>
              <a:ext cx="5684189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ounded Rectangular Callout 8"/>
          <p:cNvSpPr/>
          <p:nvPr/>
        </p:nvSpPr>
        <p:spPr>
          <a:xfrm>
            <a:off x="4299284" y="3017520"/>
            <a:ext cx="3581400" cy="868680"/>
          </a:xfrm>
          <a:prstGeom prst="wedgeRoundRectCallout">
            <a:avLst>
              <a:gd name="adj1" fmla="val -32319"/>
              <a:gd name="adj2" fmla="val -74619"/>
              <a:gd name="adj3" fmla="val 16667"/>
            </a:avLst>
          </a:prstGeom>
          <a:solidFill>
            <a:srgbClr val="CCFF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Gill Sans"/>
              </a:rPr>
              <a:t>Symmetry across coordinates.</a:t>
            </a:r>
            <a:endParaRPr lang="en-US" sz="2800" dirty="0">
              <a:solidFill>
                <a:schemeClr val="tx1"/>
              </a:solidFill>
              <a:latin typeface="Gill Sans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4331368" y="3700513"/>
            <a:ext cx="3581400" cy="868680"/>
          </a:xfrm>
          <a:prstGeom prst="wedgeRoundRectCallout">
            <a:avLst>
              <a:gd name="adj1" fmla="val -28623"/>
              <a:gd name="adj2" fmla="val -63539"/>
              <a:gd name="adj3" fmla="val 16667"/>
            </a:avLst>
          </a:prstGeom>
          <a:solidFill>
            <a:srgbClr val="CCFF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Gill Sans"/>
              </a:rPr>
              <a:t>Fraction of non-zero coordinates.</a:t>
            </a:r>
            <a:endParaRPr lang="en-US" sz="2800" dirty="0">
              <a:solidFill>
                <a:schemeClr val="tx1"/>
              </a:solidFill>
              <a:latin typeface="Gill San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86200" y="4519863"/>
            <a:ext cx="3751931" cy="1118937"/>
            <a:chOff x="3886200" y="4672263"/>
            <a:chExt cx="3751931" cy="1118937"/>
          </a:xfrm>
        </p:grpSpPr>
        <p:sp>
          <p:nvSpPr>
            <p:cNvPr id="17" name="Rounded Rectangular Callout 16"/>
            <p:cNvSpPr/>
            <p:nvPr/>
          </p:nvSpPr>
          <p:spPr>
            <a:xfrm>
              <a:off x="3886200" y="4672263"/>
              <a:ext cx="3751931" cy="1118937"/>
            </a:xfrm>
            <a:prstGeom prst="wedgeRoundRectCallout">
              <a:avLst>
                <a:gd name="adj1" fmla="val -32822"/>
                <a:gd name="adj2" fmla="val -67804"/>
                <a:gd name="adj3" fmla="val 16667"/>
              </a:avLst>
            </a:prstGeom>
            <a:solidFill>
              <a:srgbClr val="CCFF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Gill Sans"/>
              </a:endParaRPr>
            </a:p>
          </p:txBody>
        </p:sp>
        <p:pic>
          <p:nvPicPr>
            <p:cNvPr id="4110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33139" y="4709161"/>
              <a:ext cx="3428792" cy="1005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12" name="Picture 16" descr="\color{white}1)\;\mathcal{T} \text{ is smooth }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753" y="2255520"/>
            <a:ext cx="3571647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\color{white}2)\;\text{Query Comp.}&lt; \epsil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17520"/>
            <a:ext cx="4851807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\color{white}3)\;\text{Soundness }\geq 1/2-.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753" y="3733800"/>
            <a:ext cx="5869533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87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6" grpId="0" animBg="1"/>
      <p:bldP spid="1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Instantiate with Reed-Muller (RM) Codes</a:t>
                </a:r>
              </a:p>
              <a:p>
                <a:pPr lvl="1"/>
                <a:r>
                  <a:rPr lang="en-US" dirty="0" smtClean="0"/>
                  <a:t>C = RM </a:t>
                </a:r>
                <a:r>
                  <a:rPr lang="en-US" dirty="0"/>
                  <a:t>code of degree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2060"/>
                        </a:solidFill>
                        <a:latin typeface="Cambria Math"/>
                      </a:rPr>
                      <m:t>n</m:t>
                    </m:r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𝑑</m:t>
                    </m:r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/>
                      </a:rPr>
                      <m:t>−1.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Dual = RM of </a:t>
                </a:r>
                <a:r>
                  <a:rPr lang="en-US" dirty="0"/>
                  <a:t>degree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2060"/>
                        </a:solidFill>
                        <a:latin typeface="Cambria Math"/>
                      </a:rPr>
                      <m:t>d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Testability: Batthacharya-Kopparty-Schoenbeck-Sudan-Zuckerman’10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020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SSEs from RM Codes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295399" y="3929064"/>
            <a:ext cx="6705599" cy="1328736"/>
            <a:chOff x="1371599" y="4767264"/>
            <a:chExt cx="6705599" cy="1328736"/>
          </a:xfrm>
        </p:grpSpPr>
        <p:sp>
          <p:nvSpPr>
            <p:cNvPr id="13" name="Rounded Rectangle 12"/>
            <p:cNvSpPr/>
            <p:nvPr/>
          </p:nvSpPr>
          <p:spPr>
            <a:xfrm>
              <a:off x="1371599" y="4767264"/>
              <a:ext cx="6705599" cy="1328736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latin typeface="Gill Sans"/>
                </a:rPr>
                <a:t>        </a:t>
              </a:r>
              <a:r>
                <a:rPr lang="en-US" sz="2800" dirty="0" err="1" smtClean="0">
                  <a:latin typeface="Gill Sans"/>
                </a:rPr>
                <a:t>Thm</a:t>
              </a:r>
              <a:r>
                <a:rPr lang="en-US" sz="2800" dirty="0" smtClean="0">
                  <a:latin typeface="Gill Sans"/>
                </a:rPr>
                <a:t>: Graph has             vertices and       large eigenvalues and is a SSE.</a:t>
              </a:r>
              <a:endParaRPr lang="en-US" sz="2800" dirty="0">
                <a:latin typeface="Gill Sans"/>
              </a:endParaRPr>
            </a:p>
          </p:txBody>
        </p:sp>
        <p:pic>
          <p:nvPicPr>
            <p:cNvPr id="1026" name="Picture 2" descr="\color{white}\sim 2^{n^d}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4861560"/>
              <a:ext cx="1143000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\color{white}2^{n}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5455920"/>
              <a:ext cx="526694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858252" y="1447800"/>
            <a:ext cx="7371348" cy="2133599"/>
            <a:chOff x="934453" y="2034393"/>
            <a:chExt cx="7371348" cy="2133599"/>
          </a:xfrm>
        </p:grpSpPr>
        <p:sp>
          <p:nvSpPr>
            <p:cNvPr id="22" name="Rounded Rectangle 21"/>
            <p:cNvSpPr/>
            <p:nvPr/>
          </p:nvSpPr>
          <p:spPr>
            <a:xfrm>
              <a:off x="934453" y="2034393"/>
              <a:ext cx="7371348" cy="2133599"/>
            </a:xfrm>
            <a:prstGeom prst="round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tx1"/>
                  </a:solidFill>
                  <a:latin typeface="Gill Sans"/>
                </a:rPr>
                <a:t>     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089954" y="2110593"/>
              <a:ext cx="7215846" cy="1775607"/>
              <a:chOff x="2801815" y="1066800"/>
              <a:chExt cx="7215846" cy="17756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 Placeholder 2"/>
                  <p:cNvSpPr txBox="1">
                    <a:spLocks/>
                  </p:cNvSpPr>
                  <p:nvPr/>
                </p:nvSpPr>
                <p:spPr>
                  <a:xfrm>
                    <a:off x="2801815" y="1066800"/>
                    <a:ext cx="6987246" cy="5334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Autofit/>
                  </a:bodyPr>
                  <a:lstStyle>
                    <a:lvl1pPr marL="0" indent="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None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»"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3200" dirty="0" smtClean="0">
                        <a:solidFill>
                          <a:srgbClr val="FF0000"/>
                        </a:solidFill>
                      </a:rPr>
                      <a:t>Vertices: </a:t>
                    </a:r>
                    <a:r>
                      <a:rPr lang="en-US" sz="3200" dirty="0" smtClean="0"/>
                      <a:t>degree </a:t>
                    </a:r>
                    <a14:m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𝑑</m:t>
                        </m:r>
                      </m:oMath>
                    </a14:m>
                    <a:r>
                      <a:rPr lang="en-US" sz="3200" dirty="0" smtClean="0"/>
                      <a:t> poly’s over </a:t>
                    </a:r>
                    <a14:m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𝐺𝐹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oMath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0" name="Tex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1815" y="1066800"/>
                    <a:ext cx="6987246" cy="53340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2269" t="-13636" b="-465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 Placeholder 2"/>
                  <p:cNvSpPr txBox="1">
                    <a:spLocks/>
                  </p:cNvSpPr>
                  <p:nvPr/>
                </p:nvSpPr>
                <p:spPr>
                  <a:xfrm>
                    <a:off x="2817857" y="1695597"/>
                    <a:ext cx="7199804" cy="114681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Autofit/>
                  </a:bodyPr>
                  <a:lstStyle>
                    <a:lvl1pPr marL="0" indent="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None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»"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3200" dirty="0" smtClean="0">
                        <a:solidFill>
                          <a:srgbClr val="FF0000"/>
                        </a:solidFill>
                      </a:rPr>
                      <a:t>Edges: </a:t>
                    </a:r>
                    <a14:m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∼</m:t>
                        </m:r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𝑞</m:t>
                        </m:r>
                      </m:oMath>
                    </a14:m>
                    <a:r>
                      <a:rPr lang="en-US" sz="3200" dirty="0" smtClean="0">
                        <a:solidFill>
                          <a:srgbClr val="002060"/>
                        </a:solidFill>
                      </a:rPr>
                      <a:t> </a:t>
                    </a:r>
                    <a:r>
                      <a:rPr lang="en-US" sz="3200" dirty="0" smtClean="0"/>
                      <a:t>if </a:t>
                    </a:r>
                    <a14:m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𝑞</m:t>
                        </m:r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⋯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</m:oMath>
                    </a14:m>
                    <a:endParaRPr lang="en-US" sz="3200" dirty="0" smtClean="0"/>
                  </a:p>
                  <a:p>
                    <a:r>
                      <a:rPr lang="en-US" sz="3200" dirty="0" smtClean="0"/>
                      <a:t>             where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,..,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oMath>
                    </a14:m>
                    <a:r>
                      <a:rPr lang="en-US" sz="3200" dirty="0" smtClean="0"/>
                      <a:t> affine functions.</a:t>
                    </a:r>
                    <a:br>
                      <a:rPr lang="en-US" sz="3200" dirty="0" smtClean="0"/>
                    </a:br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1" name="Tex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7857" y="1695597"/>
                    <a:ext cx="7199804" cy="114681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2115" t="-6383" r="-1523" b="-196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05208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expansion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do small sets expand?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  <p:pic>
        <p:nvPicPr>
          <p:cNvPr id="5122" name="Picture 2" descr="&amp;f: V \rgta \zo; f = \mathsf{1}_S&amp;\\&#10;&amp;\text{SSE} \Leftrightarrow \iprod{f}{Gf} \text{ small}&amp;\\&#10;&amp;\Leftrightarrow f \text{ {\color{red}nearly orthogonal} to top eigs.}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81200"/>
            <a:ext cx="5958227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914400" y="3733800"/>
            <a:ext cx="7239000" cy="11887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Need: Indicators of small sets are far from span of top eigenvectors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914400" y="5105400"/>
            <a:ext cx="7772400" cy="129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kumimoji="0" sz="2800" kern="1200">
                <a:solidFill>
                  <a:schemeClr val="tx1"/>
                </a:solidFill>
                <a:latin typeface="Gill Sans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Gill Sans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Gill Sans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Gill Sans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Gill Sans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First analyze noisy cube.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3276600"/>
            <a:ext cx="15544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2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Analyzing expansion for noisy cube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905000"/>
          </a:xfrm>
        </p:spPr>
        <p:txBody>
          <a:bodyPr/>
          <a:lstStyle/>
          <a:p>
            <a:r>
              <a:rPr lang="en-US" dirty="0" smtClean="0"/>
              <a:t>Is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(essentially)</a:t>
            </a:r>
            <a:r>
              <a:rPr lang="en-US" dirty="0" smtClean="0"/>
              <a:t> a </a:t>
            </a:r>
            <a:r>
              <a:rPr lang="en-US" dirty="0" err="1" smtClean="0"/>
              <a:t>Cayley</a:t>
            </a:r>
            <a:r>
              <a:rPr lang="en-US" dirty="0" smtClean="0"/>
              <a:t> graph.</a:t>
            </a:r>
          </a:p>
          <a:p>
            <a:endParaRPr lang="en-US" dirty="0"/>
          </a:p>
          <a:p>
            <a:r>
              <a:rPr lang="en-US" dirty="0" smtClean="0"/>
              <a:t>Eigenvectors: Characters of </a:t>
            </a:r>
            <a:endParaRPr lang="en-US" dirty="0"/>
          </a:p>
        </p:txBody>
      </p:sp>
      <p:pic>
        <p:nvPicPr>
          <p:cNvPr id="2052" name="Picture 4" descr="\mathsf{F}_2^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748" y="2240280"/>
            <a:ext cx="900852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14400" y="3581400"/>
            <a:ext cx="7315200" cy="1676400"/>
            <a:chOff x="914400" y="3124200"/>
            <a:chExt cx="7315200" cy="1676400"/>
          </a:xfrm>
        </p:grpSpPr>
        <p:sp>
          <p:nvSpPr>
            <p:cNvPr id="9" name="Rounded Rectangle 8"/>
            <p:cNvSpPr/>
            <p:nvPr/>
          </p:nvSpPr>
          <p:spPr>
            <a:xfrm>
              <a:off x="914400" y="3124200"/>
              <a:ext cx="7315200" cy="1676400"/>
            </a:xfrm>
            <a:prstGeom prst="round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tx1"/>
                  </a:solidFill>
                  <a:latin typeface="Gill Sans"/>
                </a:rPr>
                <a:t>     </a:t>
              </a:r>
            </a:p>
          </p:txBody>
        </p:sp>
        <p:pic>
          <p:nvPicPr>
            <p:cNvPr id="2058" name="Picture 10" descr="\text{Eigenvectors}&amp;:&amp; \chi_w,\; \forall w \in \zo^N\\&#10;\text{Eigenvalues}&amp;:&amp; (1-2\epsilon)^{|w|}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291840"/>
              <a:ext cx="7142529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228600" y="3241383"/>
            <a:ext cx="4257333" cy="2626017"/>
            <a:chOff x="1371600" y="2743200"/>
            <a:chExt cx="4257333" cy="2626017"/>
          </a:xfrm>
        </p:grpSpPr>
        <p:sp>
          <p:nvSpPr>
            <p:cNvPr id="11" name="Rectangle 10"/>
            <p:cNvSpPr>
              <a:spLocks/>
            </p:cNvSpPr>
            <p:nvPr/>
          </p:nvSpPr>
          <p:spPr>
            <a:xfrm>
              <a:off x="4526280" y="4693920"/>
              <a:ext cx="91439" cy="18288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>
            <a:xfrm>
              <a:off x="2926080" y="3934968"/>
              <a:ext cx="91440" cy="941832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667000" y="3596640"/>
              <a:ext cx="91440" cy="128016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438400" y="2743200"/>
              <a:ext cx="3190533" cy="2164650"/>
              <a:chOff x="6683374" y="1629476"/>
              <a:chExt cx="3190533" cy="2164650"/>
            </a:xfrm>
            <a:effectLst/>
          </p:grpSpPr>
          <p:cxnSp>
            <p:nvCxnSpPr>
              <p:cNvPr id="55" name="Straight Arrow Connector 54"/>
              <p:cNvCxnSpPr/>
              <p:nvPr/>
            </p:nvCxnSpPr>
            <p:spPr>
              <a:xfrm flipV="1">
                <a:off x="6683374" y="3759900"/>
                <a:ext cx="3190533" cy="3618"/>
              </a:xfrm>
              <a:prstGeom prst="straightConnector1">
                <a:avLst/>
              </a:prstGeom>
              <a:ln w="25400"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 flipV="1">
                <a:off x="6683374" y="1629476"/>
                <a:ext cx="4762" cy="2164650"/>
              </a:xfrm>
              <a:prstGeom prst="straightConnector1">
                <a:avLst/>
              </a:prstGeom>
              <a:ln w="25400"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>
              <a:spLocks/>
            </p:cNvSpPr>
            <p:nvPr/>
          </p:nvSpPr>
          <p:spPr>
            <a:xfrm>
              <a:off x="4267200" y="4648200"/>
              <a:ext cx="91439" cy="22860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>
              <a:spLocks/>
            </p:cNvSpPr>
            <p:nvPr/>
          </p:nvSpPr>
          <p:spPr>
            <a:xfrm>
              <a:off x="3161097" y="4138240"/>
              <a:ext cx="91439" cy="722376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6" descr="{\color{blue}\cdots}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737" y="4465320"/>
              <a:ext cx="914400" cy="365760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3161097" y="4938330"/>
              <a:ext cx="228780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Hamming weight</a:t>
              </a:r>
              <a:endParaRPr lang="en-US" sz="22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1365235" y="4128690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Eigenvalues</a:t>
              </a:r>
              <a:endParaRPr lang="en-US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172494" y="3124200"/>
              <a:ext cx="265906" cy="381000"/>
              <a:chOff x="2172494" y="3124200"/>
              <a:chExt cx="265906" cy="381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2172494" y="3124200"/>
                <a:ext cx="265906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2172494" y="3505200"/>
                <a:ext cx="265906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2438400" y="4876801"/>
              <a:ext cx="2399506" cy="138510"/>
              <a:chOff x="2438400" y="4724400"/>
              <a:chExt cx="2399506" cy="3048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438400" y="4724400"/>
                <a:ext cx="265906" cy="304800"/>
                <a:chOff x="2681592" y="5638800"/>
                <a:chExt cx="265906" cy="30480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>
                  <a:off x="2681592" y="5638800"/>
                  <a:ext cx="0" cy="30480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2947498" y="5638800"/>
                  <a:ext cx="0" cy="30480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2705894" y="4724400"/>
                <a:ext cx="265906" cy="304800"/>
                <a:chOff x="2681592" y="5638800"/>
                <a:chExt cx="265906" cy="304800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681592" y="5638800"/>
                  <a:ext cx="0" cy="30480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2947498" y="5638800"/>
                  <a:ext cx="0" cy="30480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2971800" y="4724400"/>
                <a:ext cx="265906" cy="304800"/>
                <a:chOff x="2681592" y="5638800"/>
                <a:chExt cx="265906" cy="304800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2681592" y="5638800"/>
                  <a:ext cx="0" cy="30480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2947498" y="5638800"/>
                  <a:ext cx="0" cy="30480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3239294" y="4724400"/>
                <a:ext cx="265906" cy="304800"/>
                <a:chOff x="2681592" y="5638800"/>
                <a:chExt cx="265906" cy="304800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681592" y="5638800"/>
                  <a:ext cx="0" cy="30480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2947498" y="5638800"/>
                  <a:ext cx="0" cy="30480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505200" y="4724400"/>
                <a:ext cx="265906" cy="304800"/>
                <a:chOff x="2681592" y="5638800"/>
                <a:chExt cx="265906" cy="304800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2681592" y="5638800"/>
                  <a:ext cx="0" cy="30480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947498" y="5638800"/>
                  <a:ext cx="0" cy="30480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3771106" y="4724400"/>
                <a:ext cx="265906" cy="304800"/>
                <a:chOff x="2681592" y="5638800"/>
                <a:chExt cx="265906" cy="304800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2681592" y="5638800"/>
                  <a:ext cx="0" cy="30480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2947498" y="5638800"/>
                  <a:ext cx="0" cy="30480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4038600" y="4724400"/>
                <a:ext cx="265906" cy="304800"/>
                <a:chOff x="2681592" y="5638800"/>
                <a:chExt cx="265906" cy="304800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681592" y="5638800"/>
                  <a:ext cx="0" cy="30480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2947498" y="5638800"/>
                  <a:ext cx="0" cy="30480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4306094" y="4724400"/>
                <a:ext cx="265906" cy="304800"/>
                <a:chOff x="2681592" y="5638800"/>
                <a:chExt cx="265906" cy="304800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2681592" y="5638800"/>
                  <a:ext cx="0" cy="30480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947498" y="5638800"/>
                  <a:ext cx="0" cy="30480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4572000" y="4724400"/>
                <a:ext cx="265906" cy="304800"/>
                <a:chOff x="2681592" y="5638800"/>
                <a:chExt cx="265906" cy="304800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681592" y="5638800"/>
                  <a:ext cx="0" cy="30480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2947498" y="5638800"/>
                  <a:ext cx="0" cy="30480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" name="Freeform 21"/>
            <p:cNvSpPr/>
            <p:nvPr/>
          </p:nvSpPr>
          <p:spPr>
            <a:xfrm>
              <a:off x="2430379" y="3140242"/>
              <a:ext cx="2791462" cy="1569439"/>
            </a:xfrm>
            <a:custGeom>
              <a:avLst/>
              <a:gdLst>
                <a:gd name="connsiteX0" fmla="*/ 0 w 2791462"/>
                <a:gd name="connsiteY0" fmla="*/ 0 h 1569439"/>
                <a:gd name="connsiteX1" fmla="*/ 228600 w 2791462"/>
                <a:gd name="connsiteY1" fmla="*/ 397042 h 1569439"/>
                <a:gd name="connsiteX2" fmla="*/ 565484 w 2791462"/>
                <a:gd name="connsiteY2" fmla="*/ 806116 h 1569439"/>
                <a:gd name="connsiteX3" fmla="*/ 1503947 w 2791462"/>
                <a:gd name="connsiteY3" fmla="*/ 1371600 h 1569439"/>
                <a:gd name="connsiteX4" fmla="*/ 2671010 w 2791462"/>
                <a:gd name="connsiteY4" fmla="*/ 1552074 h 1569439"/>
                <a:gd name="connsiteX5" fmla="*/ 2695074 w 2791462"/>
                <a:gd name="connsiteY5" fmla="*/ 1552074 h 1569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91462" h="1569439">
                  <a:moveTo>
                    <a:pt x="0" y="0"/>
                  </a:moveTo>
                  <a:cubicBezTo>
                    <a:pt x="67176" y="131344"/>
                    <a:pt x="134353" y="262689"/>
                    <a:pt x="228600" y="397042"/>
                  </a:cubicBezTo>
                  <a:cubicBezTo>
                    <a:pt x="322847" y="531395"/>
                    <a:pt x="352926" y="643690"/>
                    <a:pt x="565484" y="806116"/>
                  </a:cubicBezTo>
                  <a:cubicBezTo>
                    <a:pt x="778042" y="968542"/>
                    <a:pt x="1153026" y="1247274"/>
                    <a:pt x="1503947" y="1371600"/>
                  </a:cubicBezTo>
                  <a:cubicBezTo>
                    <a:pt x="1854868" y="1495926"/>
                    <a:pt x="2472489" y="1521995"/>
                    <a:pt x="2671010" y="1552074"/>
                  </a:cubicBezTo>
                  <a:cubicBezTo>
                    <a:pt x="2869531" y="1582153"/>
                    <a:pt x="2782302" y="1567113"/>
                    <a:pt x="2695074" y="1552074"/>
                  </a:cubicBezTo>
                </a:path>
              </a:pathLst>
            </a:cu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" descr="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259" y="3002280"/>
              <a:ext cx="212141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1-2\epsil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3352800"/>
              <a:ext cx="799826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2305447" y="4907850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0  1  2</a:t>
              </a:r>
              <a:endParaRPr lang="en-US" dirty="0"/>
            </a:p>
          </p:txBody>
        </p:sp>
      </p:grpSp>
      <p:sp>
        <p:nvSpPr>
          <p:cNvPr id="57" name="Content Placeholder 3"/>
          <p:cNvSpPr txBox="1">
            <a:spLocks/>
          </p:cNvSpPr>
          <p:nvPr/>
        </p:nvSpPr>
        <p:spPr>
          <a:xfrm>
            <a:off x="4419600" y="3701391"/>
            <a:ext cx="4409733" cy="163260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kumimoji="0" sz="2800" kern="1200">
                <a:solidFill>
                  <a:schemeClr val="tx1"/>
                </a:solidFill>
                <a:latin typeface="Gill Sans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Gill Sans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Gill Sans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Gill Sans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Gill Sans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N eigenvalues </a:t>
            </a:r>
          </a:p>
          <a:p>
            <a:r>
              <a:rPr lang="en-US" sz="2400" dirty="0" smtClean="0"/>
              <a:t>Exponential decay:</a:t>
            </a:r>
          </a:p>
          <a:p>
            <a:pPr marL="0" indent="0">
              <a:buFont typeface="Wingdings" charset="2"/>
              <a:buNone/>
            </a:pPr>
            <a:r>
              <a:rPr lang="en-US" sz="2400" dirty="0" smtClean="0"/>
              <a:t>    Large </a:t>
            </a:r>
            <a:r>
              <a:rPr lang="en-US" sz="2400" dirty="0" err="1" smtClean="0"/>
              <a:t>eig</a:t>
            </a:r>
            <a:r>
              <a:rPr lang="en-US" sz="2400" dirty="0" smtClean="0"/>
              <a:t>. -&gt; weight small</a:t>
            </a:r>
            <a:endParaRPr lang="en-US" sz="2400" dirty="0"/>
          </a:p>
        </p:txBody>
      </p:sp>
      <p:pic>
        <p:nvPicPr>
          <p:cNvPr id="58" name="Picture 10" descr="\geq 1-2\epsil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17" y="3782087"/>
            <a:ext cx="1284016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ounded Rectangle 58"/>
          <p:cNvSpPr/>
          <p:nvPr/>
        </p:nvSpPr>
        <p:spPr>
          <a:xfrm>
            <a:off x="952500" y="3383280"/>
            <a:ext cx="7239000" cy="11887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Need: Indicators of small sets far from span of low-weight characters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4953000"/>
            <a:ext cx="608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Follows from (2,4)-</a:t>
            </a:r>
            <a:r>
              <a:rPr lang="en-US" sz="2800" dirty="0" err="1" smtClean="0"/>
              <a:t>hypercontractivity</a:t>
            </a:r>
            <a:r>
              <a:rPr lang="en-US" sz="2800" dirty="0" smtClean="0"/>
              <a:t>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067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31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7" grpId="1"/>
      <p:bldP spid="59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SSEs from LTCs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951290"/>
              </p:ext>
            </p:extLst>
          </p:nvPr>
        </p:nvGraphicFramePr>
        <p:xfrm>
          <a:off x="685800" y="2362201"/>
          <a:ext cx="392229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2295"/>
              </a:tblGrid>
              <a:tr h="5842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Eigenvecs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-&gt; Characters</a:t>
                      </a:r>
                      <a:endParaRPr lang="en-US" sz="2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Large </a:t>
                      </a:r>
                      <a:r>
                        <a:rPr lang="en-US" sz="2400" dirty="0" err="1" smtClean="0"/>
                        <a:t>eval</a:t>
                      </a:r>
                      <a:r>
                        <a:rPr lang="en-US" sz="2400" baseline="0" dirty="0" smtClean="0"/>
                        <a:t> -&gt; low-weight</a:t>
                      </a:r>
                      <a:endParaRPr lang="en-US" sz="2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(2,4)-</a:t>
                      </a:r>
                      <a:r>
                        <a:rPr lang="en-US" sz="2400" dirty="0" err="1" smtClean="0"/>
                        <a:t>Hypercontractivity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800600" y="3110484"/>
            <a:ext cx="609600" cy="242316"/>
          </a:xfrm>
          <a:prstGeom prst="rightArrow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81183"/>
              </p:ext>
            </p:extLst>
          </p:nvPr>
        </p:nvGraphicFramePr>
        <p:xfrm>
          <a:off x="5562601" y="2337817"/>
          <a:ext cx="32003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399"/>
              </a:tblGrid>
              <a:tr h="5842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Cayley</a:t>
                      </a:r>
                      <a:r>
                        <a:rPr lang="en-US" sz="2400" dirty="0" smtClean="0"/>
                        <a:t> Graph</a:t>
                      </a:r>
                      <a:endParaRPr lang="en-US" sz="2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Local Testability</a:t>
                      </a:r>
                      <a:endParaRPr lang="en-US" sz="2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K-wise independence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84184" y="1828801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SSE for Noisy Cube</a:t>
            </a: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6076084" y="1828800"/>
            <a:ext cx="2229716" cy="461665"/>
            <a:chOff x="6176211" y="2057399"/>
            <a:chExt cx="2229716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6176211" y="2057399"/>
              <a:ext cx="13292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SSE for </a:t>
              </a:r>
              <a:endParaRPr lang="en-US" sz="2400" dirty="0"/>
            </a:p>
          </p:txBody>
        </p:sp>
        <p:pic>
          <p:nvPicPr>
            <p:cNvPr id="11" name="Picture 18" descr="G(C,\mathcal{T}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2142904"/>
              <a:ext cx="1014527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\text{Noisy Cube} \sim_{spectrum} G(C,\mathcal{T}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791299"/>
            <a:ext cx="6714915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07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lambda_w &amp;=&amp; \ex_{x \lfta \mathcal{T}}[\chi_w(x)]\\&#10;&amp;=&amp;\ex_{x\lfta \mathcal{T}}[(-1)^{\iprod{x}{w}}]\\&#10;&amp;=&amp; 1 - 2 \pr_{x \lfta \mathcal{T}}[\iprod{x}{w} = 1]\\&#10;&amp;=&amp; 1 - 2 \pr[\mathcal{T}\text{ rejects }w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54680"/>
            <a:ext cx="569353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Content Placeholder 3"/>
          <p:cNvSpPr txBox="1">
            <a:spLocks/>
          </p:cNvSpPr>
          <p:nvPr/>
        </p:nvSpPr>
        <p:spPr>
          <a:xfrm>
            <a:off x="4171838" y="3249957"/>
            <a:ext cx="4409733" cy="163260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kumimoji="0" sz="2800" kern="1200">
                <a:solidFill>
                  <a:schemeClr val="tx1"/>
                </a:solidFill>
                <a:latin typeface="Gill Sans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Gill Sans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Gill Sans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Gill Sans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Gill Sans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N eigenvalues </a:t>
            </a:r>
          </a:p>
          <a:p>
            <a:r>
              <a:rPr lang="en-US" sz="2400" dirty="0" smtClean="0"/>
              <a:t>Threshold decay:</a:t>
            </a:r>
          </a:p>
          <a:p>
            <a:pPr marL="0" indent="0">
              <a:buFont typeface="Wingdings" charset="2"/>
              <a:buNone/>
            </a:pPr>
            <a:r>
              <a:rPr lang="en-US" sz="2400" dirty="0" smtClean="0"/>
              <a:t>    Large </a:t>
            </a:r>
            <a:r>
              <a:rPr lang="en-US" sz="2400" dirty="0" err="1" smtClean="0"/>
              <a:t>eig</a:t>
            </a:r>
            <a:r>
              <a:rPr lang="en-US" sz="2400" dirty="0" smtClean="0"/>
              <a:t>. -&gt; “weight” small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Edges of              :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Cayley</a:t>
            </a:r>
            <a:r>
              <a:rPr lang="en-US" dirty="0" smtClean="0"/>
              <a:t> graph!</a:t>
            </a:r>
          </a:p>
        </p:txBody>
      </p:sp>
      <p:pic>
        <p:nvPicPr>
          <p:cNvPr id="9" name="Picture 18" descr="G(C,\mathcal{T}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07637"/>
            <a:ext cx="1391351" cy="43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\{e = (x,x+w): \mathsf{wt}(e) = \pr[w \lfta \mathcal{T}]\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6323077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>
            <a:spLocks/>
          </p:cNvSpPr>
          <p:nvPr/>
        </p:nvSpPr>
        <p:spPr>
          <a:xfrm>
            <a:off x="2021547" y="4392168"/>
            <a:ext cx="91440" cy="941832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1762467" y="4053840"/>
            <a:ext cx="91440" cy="1280160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2256564" y="4595440"/>
            <a:ext cx="91439" cy="722376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40726" y="3200400"/>
            <a:ext cx="3783674" cy="2590800"/>
            <a:chOff x="940726" y="3200400"/>
            <a:chExt cx="3783674" cy="2590800"/>
          </a:xfrm>
        </p:grpSpPr>
        <p:sp>
          <p:nvSpPr>
            <p:cNvPr id="18" name="TextBox 17"/>
            <p:cNvSpPr txBox="1"/>
            <p:nvPr/>
          </p:nvSpPr>
          <p:spPr>
            <a:xfrm rot="16200000">
              <a:off x="460702" y="4585890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Eigenvalues</a:t>
              </a:r>
              <a:endParaRPr lang="en-US" dirty="0"/>
            </a:p>
          </p:txBody>
        </p:sp>
        <p:pic>
          <p:nvPicPr>
            <p:cNvPr id="19" name="Picture 2" descr="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726" y="3459480"/>
              <a:ext cx="212141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/>
            <p:cNvGrpSpPr/>
            <p:nvPr/>
          </p:nvGrpSpPr>
          <p:grpSpPr>
            <a:xfrm>
              <a:off x="1258094" y="3200400"/>
              <a:ext cx="3466306" cy="2533982"/>
              <a:chOff x="1715294" y="2819400"/>
              <a:chExt cx="3466306" cy="2533982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991067" y="2819400"/>
                <a:ext cx="3190533" cy="2164650"/>
                <a:chOff x="6683374" y="1629476"/>
                <a:chExt cx="3190533" cy="2164650"/>
              </a:xfrm>
              <a:effectLst/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6683374" y="3759900"/>
                  <a:ext cx="3190533" cy="3618"/>
                </a:xfrm>
                <a:prstGeom prst="straightConnector1">
                  <a:avLst/>
                </a:prstGeom>
                <a:ln w="25400"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flipH="1" flipV="1">
                  <a:off x="6683374" y="1629476"/>
                  <a:ext cx="4762" cy="2164650"/>
                </a:xfrm>
                <a:prstGeom prst="straightConnector1">
                  <a:avLst/>
                </a:prstGeom>
                <a:ln w="25400"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1715294" y="3200400"/>
                <a:ext cx="275773" cy="457200"/>
                <a:chOff x="2162627" y="3124200"/>
                <a:chExt cx="275773" cy="457200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2172494" y="3124200"/>
                  <a:ext cx="265906" cy="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2162627" y="3581400"/>
                  <a:ext cx="265906" cy="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1991067" y="4953001"/>
                <a:ext cx="2399506" cy="138510"/>
                <a:chOff x="2438400" y="4724400"/>
                <a:chExt cx="2399506" cy="304800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2438400" y="4724400"/>
                  <a:ext cx="265906" cy="304800"/>
                  <a:chOff x="2681592" y="5638800"/>
                  <a:chExt cx="265906" cy="304800"/>
                </a:xfrm>
              </p:grpSpPr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2681592" y="5638800"/>
                    <a:ext cx="0" cy="304800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2947498" y="5638800"/>
                    <a:ext cx="0" cy="304800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2705894" y="4724400"/>
                  <a:ext cx="265906" cy="304800"/>
                  <a:chOff x="2681592" y="5638800"/>
                  <a:chExt cx="265906" cy="304800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2681592" y="5638800"/>
                    <a:ext cx="0" cy="304800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947498" y="5638800"/>
                    <a:ext cx="0" cy="304800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2971800" y="4724400"/>
                  <a:ext cx="265906" cy="304800"/>
                  <a:chOff x="2681592" y="5638800"/>
                  <a:chExt cx="265906" cy="304800"/>
                </a:xfrm>
              </p:grpSpPr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2681592" y="5638800"/>
                    <a:ext cx="0" cy="304800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947498" y="5638800"/>
                    <a:ext cx="0" cy="304800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3239294" y="4724400"/>
                  <a:ext cx="265906" cy="304800"/>
                  <a:chOff x="2681592" y="5638800"/>
                  <a:chExt cx="265906" cy="304800"/>
                </a:xfrm>
              </p:grpSpPr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681592" y="5638800"/>
                    <a:ext cx="0" cy="304800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947498" y="5638800"/>
                    <a:ext cx="0" cy="304800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3505200" y="4724400"/>
                  <a:ext cx="265906" cy="304800"/>
                  <a:chOff x="2681592" y="5638800"/>
                  <a:chExt cx="265906" cy="3048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2681592" y="5638800"/>
                    <a:ext cx="0" cy="304800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2947498" y="5638800"/>
                    <a:ext cx="0" cy="304800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3771106" y="4724400"/>
                  <a:ext cx="265906" cy="304800"/>
                  <a:chOff x="2681592" y="5638800"/>
                  <a:chExt cx="265906" cy="304800"/>
                </a:xfrm>
              </p:grpSpPr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2681592" y="5638800"/>
                    <a:ext cx="0" cy="304800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2947498" y="5638800"/>
                    <a:ext cx="0" cy="304800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4038600" y="4724400"/>
                  <a:ext cx="265906" cy="304800"/>
                  <a:chOff x="2681592" y="5638800"/>
                  <a:chExt cx="265906" cy="304800"/>
                </a:xfrm>
              </p:grpSpPr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2681592" y="5638800"/>
                    <a:ext cx="0" cy="304800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2947498" y="5638800"/>
                    <a:ext cx="0" cy="304800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4306094" y="4724400"/>
                  <a:ext cx="265906" cy="304800"/>
                  <a:chOff x="2681592" y="5638800"/>
                  <a:chExt cx="265906" cy="304800"/>
                </a:xfrm>
              </p:grpSpPr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2681592" y="5638800"/>
                    <a:ext cx="0" cy="304800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2947498" y="5638800"/>
                    <a:ext cx="0" cy="304800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4572000" y="4724400"/>
                  <a:ext cx="265906" cy="304800"/>
                  <a:chOff x="2681592" y="5638800"/>
                  <a:chExt cx="265906" cy="304800"/>
                </a:xfrm>
              </p:grpSpPr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2681592" y="5638800"/>
                    <a:ext cx="0" cy="304800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2947498" y="5638800"/>
                    <a:ext cx="0" cy="304800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4" name="TextBox 23"/>
              <p:cNvSpPr txBox="1"/>
              <p:nvPr/>
            </p:nvSpPr>
            <p:spPr>
              <a:xfrm>
                <a:off x="1858114" y="4984050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0  1  2</a:t>
                </a:r>
                <a:endParaRPr lang="en-US" dirty="0"/>
              </a:p>
            </p:txBody>
          </p:sp>
        </p:grpSp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713328" y="5425440"/>
              <a:ext cx="1035103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7" name="Picture 4" descr="1-2\epsil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26" y="3831336"/>
            <a:ext cx="1066435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Group 57"/>
          <p:cNvGrpSpPr/>
          <p:nvPr/>
        </p:nvGrpSpPr>
        <p:grpSpPr>
          <a:xfrm>
            <a:off x="1524000" y="5562600"/>
            <a:ext cx="868204" cy="457200"/>
            <a:chOff x="1981200" y="5181600"/>
            <a:chExt cx="868204" cy="457200"/>
          </a:xfrm>
        </p:grpSpPr>
        <p:grpSp>
          <p:nvGrpSpPr>
            <p:cNvPr id="59" name="Group 58"/>
            <p:cNvGrpSpPr/>
            <p:nvPr/>
          </p:nvGrpSpPr>
          <p:grpSpPr>
            <a:xfrm>
              <a:off x="1981200" y="5181600"/>
              <a:ext cx="868204" cy="340224"/>
              <a:chOff x="1799850" y="5562600"/>
              <a:chExt cx="868204" cy="340224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1799850" y="5562600"/>
                <a:ext cx="0" cy="3048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668054" y="5598024"/>
                <a:ext cx="0" cy="3048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1799850" y="5715000"/>
                <a:ext cx="868204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0" name="Picture 14" descr="\ll 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8619" y="5364480"/>
              <a:ext cx="760781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Group 68"/>
          <p:cNvGrpSpPr/>
          <p:nvPr/>
        </p:nvGrpSpPr>
        <p:grpSpPr>
          <a:xfrm>
            <a:off x="2819400" y="4980432"/>
            <a:ext cx="1870018" cy="1069848"/>
            <a:chOff x="3276600" y="4599432"/>
            <a:chExt cx="1870018" cy="1069848"/>
          </a:xfrm>
        </p:grpSpPr>
        <p:grpSp>
          <p:nvGrpSpPr>
            <p:cNvPr id="70" name="Group 69"/>
            <p:cNvGrpSpPr/>
            <p:nvPr/>
          </p:nvGrpSpPr>
          <p:grpSpPr>
            <a:xfrm>
              <a:off x="3276600" y="4607632"/>
              <a:ext cx="1870018" cy="1061648"/>
              <a:chOff x="3276600" y="4607632"/>
              <a:chExt cx="1870018" cy="1061648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 flipH="1">
                <a:off x="3323774" y="5334000"/>
                <a:ext cx="1822844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Group 72"/>
              <p:cNvGrpSpPr/>
              <p:nvPr/>
            </p:nvGrpSpPr>
            <p:grpSpPr>
              <a:xfrm>
                <a:off x="3276600" y="4607632"/>
                <a:ext cx="1870018" cy="1061648"/>
                <a:chOff x="3276600" y="4607632"/>
                <a:chExt cx="1870018" cy="1061648"/>
              </a:xfrm>
            </p:grpSpPr>
            <p:sp>
              <p:nvSpPr>
                <p:cNvPr id="74" name="Rectangle 73"/>
                <p:cNvSpPr>
                  <a:spLocks/>
                </p:cNvSpPr>
                <p:nvPr/>
              </p:nvSpPr>
              <p:spPr>
                <a:xfrm>
                  <a:off x="3545547" y="4818888"/>
                  <a:ext cx="91439" cy="10972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>
                  <a:spLocks/>
                </p:cNvSpPr>
                <p:nvPr/>
              </p:nvSpPr>
              <p:spPr>
                <a:xfrm>
                  <a:off x="3276600" y="4607632"/>
                  <a:ext cx="91439" cy="329184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6" name="Picture 6" descr="{\color{blue}\cdots}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57600" y="4663440"/>
                  <a:ext cx="914400" cy="365760"/>
                </a:xfrm>
                <a:prstGeom prst="rect">
                  <a:avLst/>
                </a:prstGeom>
                <a:noFill/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7" name="Group 76"/>
                <p:cNvGrpSpPr/>
                <p:nvPr/>
              </p:nvGrpSpPr>
              <p:grpSpPr>
                <a:xfrm>
                  <a:off x="3323773" y="5232264"/>
                  <a:ext cx="1822845" cy="437016"/>
                  <a:chOff x="3323773" y="5232264"/>
                  <a:chExt cx="1822845" cy="437016"/>
                </a:xfrm>
              </p:grpSpPr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3323773" y="5232264"/>
                    <a:ext cx="1822845" cy="320040"/>
                    <a:chOff x="1799850" y="5562600"/>
                    <a:chExt cx="1611447" cy="320040"/>
                  </a:xfrm>
                </p:grpSpPr>
                <p:cxnSp>
                  <p:nvCxnSpPr>
                    <p:cNvPr id="80" name="Straight Connector 79"/>
                    <p:cNvCxnSpPr/>
                    <p:nvPr/>
                  </p:nvCxnSpPr>
                  <p:spPr>
                    <a:xfrm>
                      <a:off x="1799850" y="5562600"/>
                      <a:ext cx="0" cy="304800"/>
                    </a:xfrm>
                    <a:prstGeom prst="line">
                      <a:avLst/>
                    </a:prstGeom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/>
                    <p:cNvCxnSpPr/>
                    <p:nvPr/>
                  </p:nvCxnSpPr>
                  <p:spPr>
                    <a:xfrm>
                      <a:off x="3411297" y="5577840"/>
                      <a:ext cx="0" cy="304800"/>
                    </a:xfrm>
                    <a:prstGeom prst="line">
                      <a:avLst/>
                    </a:prstGeom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79" name="Picture 16" descr="&gt; D/10"/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703320" y="5303520"/>
                    <a:ext cx="109728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sp>
          <p:nvSpPr>
            <p:cNvPr id="71" name="Rectangle 70"/>
            <p:cNvSpPr>
              <a:spLocks/>
            </p:cNvSpPr>
            <p:nvPr/>
          </p:nvSpPr>
          <p:spPr>
            <a:xfrm>
              <a:off x="4588841" y="4599432"/>
              <a:ext cx="91439" cy="329184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524000" y="3581400"/>
            <a:ext cx="3256914" cy="1386940"/>
            <a:chOff x="1981200" y="3200400"/>
            <a:chExt cx="3256914" cy="1386940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3334567" y="4572000"/>
              <a:ext cx="1903547" cy="153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 83"/>
            <p:cNvSpPr/>
            <p:nvPr/>
          </p:nvSpPr>
          <p:spPr>
            <a:xfrm>
              <a:off x="1981200" y="3200400"/>
              <a:ext cx="1342573" cy="1371600"/>
            </a:xfrm>
            <a:custGeom>
              <a:avLst/>
              <a:gdLst>
                <a:gd name="connsiteX0" fmla="*/ 321 w 1323794"/>
                <a:gd name="connsiteY0" fmla="*/ 0 h 1419726"/>
                <a:gd name="connsiteX1" fmla="*/ 36415 w 1323794"/>
                <a:gd name="connsiteY1" fmla="*/ 144379 h 1419726"/>
                <a:gd name="connsiteX2" fmla="*/ 228921 w 1323794"/>
                <a:gd name="connsiteY2" fmla="*/ 505326 h 1419726"/>
                <a:gd name="connsiteX3" fmla="*/ 625963 w 1323794"/>
                <a:gd name="connsiteY3" fmla="*/ 962526 h 1419726"/>
                <a:gd name="connsiteX4" fmla="*/ 1023005 w 1323794"/>
                <a:gd name="connsiteY4" fmla="*/ 1275347 h 1419726"/>
                <a:gd name="connsiteX5" fmla="*/ 1323794 w 1323794"/>
                <a:gd name="connsiteY5" fmla="*/ 1419726 h 1419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3794" h="1419726">
                  <a:moveTo>
                    <a:pt x="321" y="0"/>
                  </a:moveTo>
                  <a:cubicBezTo>
                    <a:pt x="-682" y="30079"/>
                    <a:pt x="-1685" y="60158"/>
                    <a:pt x="36415" y="144379"/>
                  </a:cubicBezTo>
                  <a:cubicBezTo>
                    <a:pt x="74515" y="228600"/>
                    <a:pt x="130663" y="368968"/>
                    <a:pt x="228921" y="505326"/>
                  </a:cubicBezTo>
                  <a:cubicBezTo>
                    <a:pt x="327179" y="641684"/>
                    <a:pt x="493616" y="834189"/>
                    <a:pt x="625963" y="962526"/>
                  </a:cubicBezTo>
                  <a:cubicBezTo>
                    <a:pt x="758310" y="1090863"/>
                    <a:pt x="906700" y="1199147"/>
                    <a:pt x="1023005" y="1275347"/>
                  </a:cubicBezTo>
                  <a:cubicBezTo>
                    <a:pt x="1139310" y="1351547"/>
                    <a:pt x="1231552" y="1385636"/>
                    <a:pt x="1323794" y="1419726"/>
                  </a:cubicBezTo>
                </a:path>
              </a:pathLst>
            </a:cu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4" name="Picture 10" descr="\geq 1-2\epsil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565" y="3321030"/>
            <a:ext cx="1284016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Expansion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362200" y="3200400"/>
            <a:ext cx="6070092" cy="1295400"/>
            <a:chOff x="2453809" y="2857500"/>
            <a:chExt cx="6070092" cy="1295400"/>
          </a:xfrm>
        </p:grpSpPr>
        <p:grpSp>
          <p:nvGrpSpPr>
            <p:cNvPr id="86" name="Group 85"/>
            <p:cNvGrpSpPr/>
            <p:nvPr/>
          </p:nvGrpSpPr>
          <p:grpSpPr>
            <a:xfrm>
              <a:off x="2453809" y="2857500"/>
              <a:ext cx="6070092" cy="1295400"/>
              <a:chOff x="4774508" y="2788920"/>
              <a:chExt cx="6070092" cy="1295400"/>
            </a:xfrm>
          </p:grpSpPr>
          <p:sp>
            <p:nvSpPr>
              <p:cNvPr id="88" name="Rounded Rectangular Callout 87"/>
              <p:cNvSpPr/>
              <p:nvPr/>
            </p:nvSpPr>
            <p:spPr>
              <a:xfrm>
                <a:off x="4774508" y="2788920"/>
                <a:ext cx="6070092" cy="1295400"/>
              </a:xfrm>
              <a:prstGeom prst="wedgeRoundRectCallout">
                <a:avLst>
                  <a:gd name="adj1" fmla="val -56699"/>
                  <a:gd name="adj2" fmla="val 19190"/>
                  <a:gd name="adj3" fmla="val 16667"/>
                </a:avLst>
              </a:prstGeom>
              <a:solidFill>
                <a:srgbClr val="CCFFC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 smtClean="0">
                    <a:solidFill>
                      <a:schemeClr val="tx1"/>
                    </a:solidFill>
                    <a:latin typeface="Gill Sans"/>
                  </a:rPr>
                  <a:t>Smoothness, low query com. of    </a:t>
                </a: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Gill Sans"/>
                  </a:rPr>
                  <a:t>        </a:t>
                </a:r>
              </a:p>
            </p:txBody>
          </p:sp>
          <p:pic>
            <p:nvPicPr>
              <p:cNvPr id="89" name="Picture 6" descr="\mathcal{T}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93934" y="3032760"/>
                <a:ext cx="365760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22" name="Picture 2" descr="\Rightarrow \pr[\text{first cord.} = 0] &lt; \epsilon.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7469" y="3505200"/>
              <a:ext cx="42291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2362200" y="3197545"/>
            <a:ext cx="6070092" cy="1295400"/>
            <a:chOff x="5016209" y="4486544"/>
            <a:chExt cx="6070092" cy="1295400"/>
          </a:xfrm>
        </p:grpSpPr>
        <p:grpSp>
          <p:nvGrpSpPr>
            <p:cNvPr id="65" name="Group 64"/>
            <p:cNvGrpSpPr/>
            <p:nvPr/>
          </p:nvGrpSpPr>
          <p:grpSpPr>
            <a:xfrm>
              <a:off x="5016209" y="4486544"/>
              <a:ext cx="6070092" cy="1295400"/>
              <a:chOff x="4774508" y="2788920"/>
              <a:chExt cx="6070092" cy="1295400"/>
            </a:xfrm>
          </p:grpSpPr>
          <p:sp>
            <p:nvSpPr>
              <p:cNvPr id="67" name="Rounded Rectangular Callout 66"/>
              <p:cNvSpPr/>
              <p:nvPr/>
            </p:nvSpPr>
            <p:spPr>
              <a:xfrm>
                <a:off x="4774508" y="2788920"/>
                <a:ext cx="6070092" cy="1295400"/>
              </a:xfrm>
              <a:prstGeom prst="wedgeRoundRectCallout">
                <a:avLst>
                  <a:gd name="adj1" fmla="val -28699"/>
                  <a:gd name="adj2" fmla="val 75044"/>
                  <a:gd name="adj3" fmla="val 16667"/>
                </a:avLst>
              </a:prstGeom>
              <a:solidFill>
                <a:srgbClr val="CCFFC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 smtClean="0">
                    <a:solidFill>
                      <a:schemeClr val="tx1"/>
                    </a:solidFill>
                    <a:latin typeface="Gill Sans"/>
                  </a:rPr>
                  <a:t>Soundness of     </a:t>
                </a: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Gill Sans"/>
                  </a:rPr>
                  <a:t>        </a:t>
                </a:r>
              </a:p>
            </p:txBody>
          </p:sp>
          <p:pic>
            <p:nvPicPr>
              <p:cNvPr id="68" name="Picture 6" descr="\mathcal{T}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81736" y="3038728"/>
                <a:ext cx="365760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24" name="Picture 4" descr="\Rightarrow \pr[\mathcal{T}\text{ rejects }w] &gt; 1/2-.1.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9246" y="5165459"/>
              <a:ext cx="4992623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926432" y="3276600"/>
            <a:ext cx="7315200" cy="1676400"/>
            <a:chOff x="926432" y="3276600"/>
            <a:chExt cx="7315200" cy="1676400"/>
          </a:xfrm>
        </p:grpSpPr>
        <p:sp>
          <p:nvSpPr>
            <p:cNvPr id="12" name="Rounded Rectangle 11"/>
            <p:cNvSpPr/>
            <p:nvPr/>
          </p:nvSpPr>
          <p:spPr>
            <a:xfrm>
              <a:off x="926432" y="3276600"/>
              <a:ext cx="7315200" cy="1676400"/>
            </a:xfrm>
            <a:prstGeom prst="round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tx1"/>
                  </a:solidFill>
                  <a:latin typeface="Gill Sans"/>
                </a:rPr>
                <a:t>     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260668" y="3505200"/>
              <a:ext cx="6710826" cy="109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1 - 2\pr[\mathcal{T} \text{ rejects } w]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67712"/>
            <a:ext cx="350672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689418" y="2816352"/>
            <a:ext cx="2696608" cy="612648"/>
            <a:chOff x="4689418" y="2905014"/>
            <a:chExt cx="2696608" cy="612648"/>
          </a:xfrm>
        </p:grpSpPr>
        <p:sp>
          <p:nvSpPr>
            <p:cNvPr id="13" name="Rounded Rectangular Callout 12"/>
            <p:cNvSpPr/>
            <p:nvPr/>
          </p:nvSpPr>
          <p:spPr>
            <a:xfrm>
              <a:off x="4689418" y="2905014"/>
              <a:ext cx="2696608" cy="612648"/>
            </a:xfrm>
            <a:prstGeom prst="wedgeRoundRectCallout">
              <a:avLst/>
            </a:prstGeom>
            <a:solidFill>
              <a:srgbClr val="9999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724400" y="2971800"/>
                  <a:ext cx="2661626" cy="4760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〈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𝑤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〉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2971800"/>
                  <a:ext cx="2661626" cy="476028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7364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022E-16 L 1.11111E-6 -0.2777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15" grpId="0" animBg="1"/>
      <p:bldP spid="16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547" y="3822192"/>
            <a:ext cx="7492939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Expansion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155548"/>
              </p:ext>
            </p:extLst>
          </p:nvPr>
        </p:nvGraphicFramePr>
        <p:xfrm>
          <a:off x="685800" y="1828801"/>
          <a:ext cx="392229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2295"/>
              </a:tblGrid>
              <a:tr h="5842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Eigenvecs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-&gt; Characters</a:t>
                      </a:r>
                      <a:endParaRPr lang="en-US" sz="2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Large </a:t>
                      </a:r>
                      <a:r>
                        <a:rPr lang="en-US" sz="2400" dirty="0" err="1" smtClean="0"/>
                        <a:t>eval</a:t>
                      </a:r>
                      <a:r>
                        <a:rPr lang="en-US" sz="2400" baseline="0" dirty="0" smtClean="0"/>
                        <a:t> -&gt; low-weight</a:t>
                      </a:r>
                      <a:endParaRPr lang="en-US" sz="2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(2,4)-</a:t>
                      </a:r>
                      <a:r>
                        <a:rPr lang="en-US" sz="2400" dirty="0" err="1" smtClean="0"/>
                        <a:t>Hypercontractivity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800600" y="2577084"/>
            <a:ext cx="609600" cy="242316"/>
          </a:xfrm>
          <a:prstGeom prst="rightArrow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044212"/>
              </p:ext>
            </p:extLst>
          </p:nvPr>
        </p:nvGraphicFramePr>
        <p:xfrm>
          <a:off x="5562601" y="1804417"/>
          <a:ext cx="32003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399"/>
              </a:tblGrid>
              <a:tr h="5842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Cayley</a:t>
                      </a:r>
                      <a:r>
                        <a:rPr lang="en-US" sz="2400" dirty="0" smtClean="0"/>
                        <a:t> Graph</a:t>
                      </a:r>
                      <a:endParaRPr lang="en-US" sz="2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Local Testability</a:t>
                      </a:r>
                      <a:endParaRPr lang="en-US" sz="2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K-wise independence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84184" y="1295401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SSE for Noisy Cube</a:t>
            </a: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6076084" y="1295400"/>
            <a:ext cx="2229716" cy="461665"/>
            <a:chOff x="6176211" y="2057399"/>
            <a:chExt cx="2229716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6176211" y="2057399"/>
              <a:ext cx="13292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SSE for </a:t>
              </a:r>
              <a:endParaRPr lang="en-US" sz="2400" dirty="0"/>
            </a:p>
          </p:txBody>
        </p:sp>
        <p:pic>
          <p:nvPicPr>
            <p:cNvPr id="11" name="Picture 18" descr="G(C,\mathcal{T}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2142904"/>
              <a:ext cx="1014527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2" descr="C:\Users\Boaz\AppData\Local\Microsoft\Windows\Temporary Internet Files\Content.IE5\VWK2OKLG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55" y="1897251"/>
            <a:ext cx="388749" cy="38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Boaz\AppData\Local\Microsoft\Windows\Temporary Internet Files\Content.IE5\VWK2OKLG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48562"/>
            <a:ext cx="388749" cy="38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5125453"/>
            <a:ext cx="7772400" cy="3505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Fact</a:t>
            </a:r>
            <a:r>
              <a:rPr lang="en-US" dirty="0" smtClean="0"/>
              <a:t>:              is (D-1)-wise independent. </a:t>
            </a:r>
          </a:p>
          <a:p>
            <a:r>
              <a:rPr lang="en-US" dirty="0" smtClean="0"/>
              <a:t>QED.</a:t>
            </a:r>
            <a:endParaRPr lang="en-US" dirty="0"/>
          </a:p>
        </p:txBody>
      </p:sp>
      <p:pic>
        <p:nvPicPr>
          <p:cNvPr id="7176" name="Picture 8" descr="x \in_u 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145" y="5230528"/>
            <a:ext cx="1211855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Boaz\AppData\Local\Microsoft\Windows\Temporary Internet Files\Content.IE5\VWK2OKLG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989711"/>
            <a:ext cx="388749" cy="38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1293" y="3810000"/>
            <a:ext cx="7613104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086600" y="3825241"/>
            <a:ext cx="1600200" cy="4419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Unique Games Conjecture true?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19200" y="1562100"/>
            <a:ext cx="6781800" cy="914400"/>
            <a:chOff x="1219200" y="1562100"/>
            <a:chExt cx="67818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1219200" y="1562100"/>
              <a:ext cx="6781800" cy="91440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Gill Sans"/>
                </a:rPr>
                <a:t>Fastest algorithm [ABS10]:                    .    </a:t>
              </a:r>
              <a:endParaRPr lang="en-US" sz="2800" dirty="0">
                <a:latin typeface="Gill Sans"/>
              </a:endParaRPr>
            </a:p>
          </p:txBody>
        </p:sp>
        <p:pic>
          <p:nvPicPr>
            <p:cNvPr id="1034" name="Picture 10" descr="{\color{white}\exp(n^\varepsilon)}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676400"/>
              <a:ext cx="1869033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838200" y="3779520"/>
            <a:ext cx="7549896" cy="1562795"/>
            <a:chOff x="762000" y="3291840"/>
            <a:chExt cx="7549896" cy="1562795"/>
          </a:xfrm>
        </p:grpSpPr>
        <p:sp>
          <p:nvSpPr>
            <p:cNvPr id="22" name="Rounded Rectangle 21"/>
            <p:cNvSpPr/>
            <p:nvPr/>
          </p:nvSpPr>
          <p:spPr>
            <a:xfrm>
              <a:off x="762000" y="3322320"/>
              <a:ext cx="7549896" cy="1532315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r>
                <a:rPr lang="en-US" sz="2800" dirty="0" smtClean="0">
                  <a:latin typeface="Gill Sans"/>
                </a:rPr>
                <a:t> Best evidence:                             </a:t>
              </a:r>
              <a:r>
                <a:rPr lang="en-US" sz="2800" dirty="0" err="1" smtClean="0">
                  <a:latin typeface="Gill Sans"/>
                </a:rPr>
                <a:t>lowerbound</a:t>
              </a:r>
              <a:endParaRPr lang="en-US" sz="2800" dirty="0" smtClean="0">
                <a:latin typeface="Gill Sans"/>
              </a:endParaRPr>
            </a:p>
            <a:p>
              <a:r>
                <a:rPr lang="en-US" sz="2800" dirty="0" smtClean="0">
                  <a:latin typeface="Gill Sans"/>
                </a:rPr>
                <a:t>                       in certain models.</a:t>
              </a:r>
            </a:p>
            <a:p>
              <a:r>
                <a:rPr lang="en-US" sz="2000" dirty="0" smtClean="0">
                  <a:solidFill>
                    <a:schemeClr val="bg1">
                      <a:lumMod val="85000"/>
                    </a:schemeClr>
                  </a:solidFill>
                  <a:latin typeface="Gill Sans"/>
                </a:rPr>
                <a:t>     [Khot-Vishnoi’04, Khot-Saket’09, Raghavendra-Steurer’09]</a:t>
              </a:r>
              <a:endParaRPr lang="en-US" sz="2000" dirty="0">
                <a:solidFill>
                  <a:schemeClr val="bg1">
                    <a:lumMod val="85000"/>
                  </a:schemeClr>
                </a:solidFill>
                <a:latin typeface="Gill Sans"/>
              </a:endParaRPr>
            </a:p>
          </p:txBody>
        </p:sp>
        <p:pic>
          <p:nvPicPr>
            <p:cNvPr id="1038" name="Picture 14" descr="{\color{white}n^{o(\log \log n)}}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2613" y="3291840"/>
              <a:ext cx="2509113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Rounded Rectangular Callout 25"/>
          <p:cNvSpPr/>
          <p:nvPr/>
        </p:nvSpPr>
        <p:spPr>
          <a:xfrm>
            <a:off x="1981200" y="4953000"/>
            <a:ext cx="6477000" cy="1295400"/>
          </a:xfrm>
          <a:prstGeom prst="wedgeRoundRectCallout">
            <a:avLst>
              <a:gd name="adj1" fmla="val -20513"/>
              <a:gd name="adj2" fmla="val -57601"/>
              <a:gd name="adj3" fmla="val 16667"/>
            </a:avLst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Gill Sans"/>
              </a:rPr>
              <a:t>Captures ABS algorithm – BRS11, GS11.</a:t>
            </a:r>
          </a:p>
          <a:p>
            <a:pPr algn="ctr"/>
            <a:r>
              <a:rPr lang="en-US" sz="2600" dirty="0" smtClean="0">
                <a:solidFill>
                  <a:schemeClr val="tx1"/>
                </a:solidFill>
                <a:latin typeface="Gill Sans"/>
              </a:rPr>
              <a:t>Best algorithms for most problems! </a:t>
            </a:r>
          </a:p>
          <a:p>
            <a:pPr algn="ctr"/>
            <a:r>
              <a:rPr lang="en-US" sz="2600" dirty="0" smtClean="0">
                <a:solidFill>
                  <a:schemeClr val="tx1"/>
                </a:solidFill>
                <a:latin typeface="Gill Sans"/>
              </a:rPr>
              <a:t>E.g., Max-Cut, Sparsest-Cut.</a:t>
            </a:r>
            <a:endParaRPr lang="en-US" sz="2600" dirty="0">
              <a:solidFill>
                <a:schemeClr val="tx1"/>
              </a:solidFill>
              <a:latin typeface="Gill Sans"/>
            </a:endParaRPr>
          </a:p>
        </p:txBody>
      </p:sp>
      <p:sp>
        <p:nvSpPr>
          <p:cNvPr id="29" name="Up-Down Arrow 28"/>
          <p:cNvSpPr/>
          <p:nvPr/>
        </p:nvSpPr>
        <p:spPr>
          <a:xfrm>
            <a:off x="4360190" y="2819400"/>
            <a:ext cx="228600" cy="60960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05348" y="2819400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Huge Gap!</a:t>
            </a:r>
            <a:endParaRPr lang="en-US" sz="28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457200" y="2652962"/>
            <a:ext cx="3511297" cy="1233237"/>
          </a:xfrm>
          <a:prstGeom prst="wedgeRoundRectCallout">
            <a:avLst>
              <a:gd name="adj1" fmla="val 58371"/>
              <a:gd name="adj2" fmla="val -391"/>
              <a:gd name="adj3" fmla="val 16667"/>
            </a:avLst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Source of gap: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Long code is actually quite long!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14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9" grpId="0" animBg="1"/>
      <p:bldP spid="7" grpId="0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Problems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276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  Prove/refute the UGC</a:t>
            </a:r>
          </a:p>
          <a:p>
            <a:pPr lvl="1"/>
            <a:r>
              <a:rPr lang="en-US" dirty="0" smtClean="0"/>
              <a:t>Proof: Larger alphabets?</a:t>
            </a:r>
          </a:p>
          <a:p>
            <a:pPr lvl="1"/>
            <a:r>
              <a:rPr lang="en-US" dirty="0" smtClean="0"/>
              <a:t>Refute: Need new algorithmic ideas or maybe stronger SDP hierarchies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/>
              <p:cNvSpPr txBox="1">
                <a:spLocks/>
              </p:cNvSpPr>
              <p:nvPr/>
            </p:nvSpPr>
            <p:spPr>
              <a:xfrm>
                <a:off x="914400" y="3733800"/>
                <a:ext cx="7772400" cy="12192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" charset="2"/>
                  <a:buChar char="Ø"/>
                  <a:defRPr kumimoji="0" sz="2800" kern="1200">
                    <a:solidFill>
                      <a:schemeClr val="tx1"/>
                    </a:solidFill>
                    <a:latin typeface="Gill Sans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Gill Sans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Gill Sans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Gill Sans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Gill Sans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Question: Integrality gaps for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rounds of </a:t>
                </a:r>
                <a:r>
                  <a:rPr lang="en-US" dirty="0" err="1" smtClean="0"/>
                  <a:t>Lasserre</a:t>
                </a:r>
                <a:r>
                  <a:rPr lang="en-US" dirty="0" smtClean="0"/>
                  <a:t> hierarchy?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733800"/>
                <a:ext cx="7772400" cy="1219200"/>
              </a:xfrm>
              <a:prstGeom prst="rect">
                <a:avLst/>
              </a:prstGeom>
              <a:blipFill rotWithShape="1">
                <a:blip r:embed="rId2"/>
                <a:stretch>
                  <a:fillRect l="-1569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828800" y="4724400"/>
            <a:ext cx="67286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Very recent work - Barak, Harrow, </a:t>
            </a:r>
            <a:r>
              <a:rPr lang="en-US" sz="2400" dirty="0" err="1" smtClean="0"/>
              <a:t>Kelner</a:t>
            </a:r>
            <a:r>
              <a:rPr lang="en-US" sz="2400" dirty="0" smtClean="0"/>
              <a:t>, </a:t>
            </a:r>
            <a:r>
              <a:rPr lang="en-US" sz="2400" dirty="0" err="1" smtClean="0"/>
              <a:t>Steurer</a:t>
            </a:r>
            <a:r>
              <a:rPr lang="en-US" sz="2400" dirty="0" smtClean="0"/>
              <a:t>, Zhou :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Lasserre</a:t>
            </a:r>
            <a:r>
              <a:rPr lang="en-US" sz="2400" dirty="0" smtClean="0"/>
              <a:t>(8) breaks current instances!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10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Problems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914400" y="1447800"/>
            <a:ext cx="7772400" cy="3276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kumimoji="0" sz="2800" kern="1200">
                <a:solidFill>
                  <a:schemeClr val="tx1"/>
                </a:solidFill>
                <a:latin typeface="Gill Sans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Gill Sans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Gill Sans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Gill Sans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Gill Sans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dirty="0" smtClean="0">
                <a:solidFill>
                  <a:srgbClr val="008000"/>
                </a:solidFill>
              </a:rPr>
              <a:t>  Is ABS bound  for SSE tight?</a:t>
            </a:r>
            <a:endParaRPr lang="en-US" dirty="0" smtClean="0"/>
          </a:p>
          <a:p>
            <a:pPr lvl="1"/>
            <a:r>
              <a:rPr lang="en-US" dirty="0" smtClean="0"/>
              <a:t>Need better LTCs</a:t>
            </a:r>
          </a:p>
        </p:txBody>
      </p:sp>
    </p:spTree>
    <p:extLst>
      <p:ext uri="{BB962C8B-B14F-4D97-AF65-F5344CB8AC3E}">
        <p14:creationId xmlns:p14="http://schemas.microsoft.com/office/powerpoint/2010/main" val="372639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4400" y="26670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rgbClr val="E11510"/>
                </a:solidFill>
                <a:latin typeface="Gill Sans"/>
                <a:ea typeface="+mj-ea"/>
                <a:cs typeface="+mj-cs"/>
              </a:defRPr>
            </a:lvl1pPr>
          </a:lstStyle>
          <a:p>
            <a:r>
              <a:rPr lang="en-US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1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0" name="Picture 20" descr="d\text{-Short Code: }2^n \rgta 2^{n^d}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42260"/>
            <a:ext cx="3810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&amp;&amp;\text{Encoding: } x \in \mathbb{F}_2^n \rgta \\&#10;&amp;&amp;\;\;(f(x),\; \text{degree $d$ polys.})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995" y="3441108"/>
            <a:ext cx="372080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 descr="\text{Analysis: Maj. is stablest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393" y="4924399"/>
            <a:ext cx="377687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343489"/>
              </p:ext>
            </p:extLst>
          </p:nvPr>
        </p:nvGraphicFramePr>
        <p:xfrm>
          <a:off x="304800" y="2286000"/>
          <a:ext cx="8610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/>
                <a:gridCol w="4305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Long Code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d-Short</a:t>
                      </a:r>
                      <a:r>
                        <a:rPr lang="en-US" sz="2400" baseline="0" dirty="0" smtClean="0"/>
                        <a:t> Code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endParaRPr lang="en-US" sz="2400" dirty="0" smtClean="0"/>
                    </a:p>
                    <a:p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Dict. testing:</a:t>
                      </a:r>
                      <a:r>
                        <a:rPr lang="en-US" sz="2400" baseline="0" dirty="0" smtClean="0"/>
                        <a:t> Noisy cube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Dict. testing:</a:t>
                      </a:r>
                      <a:r>
                        <a:rPr lang="en-US" sz="2400" baseline="0" dirty="0" smtClean="0"/>
                        <a:t> RM tester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Analysis: Maj. is </a:t>
                      </a:r>
                      <a:r>
                        <a:rPr lang="en-US" sz="2400" dirty="0" err="1" smtClean="0"/>
                        <a:t>stablest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Analysis:</a:t>
                      </a:r>
                      <a:r>
                        <a:rPr lang="en-US" sz="2400" baseline="0" dirty="0" smtClean="0"/>
                        <a:t> SSE, Maj. is </a:t>
                      </a:r>
                      <a:r>
                        <a:rPr lang="en-US" sz="2400" baseline="0" dirty="0" err="1" smtClean="0"/>
                        <a:t>stablest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" name="Picture 14" descr="&amp;&amp;\text{Encoding: } x \in \mathbb{F}_2^n \rgta \\&#10;&amp;&amp;\;\;\;\;\;(f(x),\; \forall f:\mathbb{F}_2^n \rgta \mathbb{F}_2)&#10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33800"/>
            <a:ext cx="379244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&amp;&amp;\text{Encoding: } x \in \mathbb{F}_2^n \rgta \\&#10;&amp;&amp;\;\;(f(x),\; \text{degree $d$ polys.})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195" y="3733800"/>
            <a:ext cx="372080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2^n \rgta 2^{2^n}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52" y="2971800"/>
            <a:ext cx="173934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2^n \rgta 2^{n^d}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80360"/>
            <a:ext cx="177800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95400" y="1524000"/>
            <a:ext cx="6858000" cy="15240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Using Long code? Try the “Short code” …</a:t>
            </a:r>
          </a:p>
        </p:txBody>
      </p:sp>
    </p:spTree>
    <p:extLst>
      <p:ext uri="{BB962C8B-B14F-4D97-AF65-F5344CB8AC3E}">
        <p14:creationId xmlns:p14="http://schemas.microsoft.com/office/powerpoint/2010/main" val="207019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for Other </a:t>
            </a:r>
            <a:r>
              <a:rPr lang="en-US" dirty="0" err="1" smtClean="0"/>
              <a:t>Applicatons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Dictatorship testing for long code/noisy cube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[Kahn-Kalai-Linial’88, Friedgut’98, Bourgain’99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Mossel-O’Donnel-Oleszkiewicz’05], ...</a:t>
            </a:r>
          </a:p>
          <a:p>
            <a:pPr lvl="1"/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ocus on MOO: Majority is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Stablest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nvariance principle</a:t>
            </a:r>
            <a:r>
              <a:rPr lang="en-US" dirty="0" smtClean="0"/>
              <a:t> for low-degree polynomials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99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828800" y="1600200"/>
            <a:ext cx="5257800" cy="4492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7326" y="2133600"/>
            <a:ext cx="541167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Gill Sans"/>
              </a:rPr>
              <a:t>P </a:t>
            </a:r>
            <a:r>
              <a:rPr lang="en-US" sz="2600" dirty="0" err="1" smtClean="0">
                <a:latin typeface="Gill Sans"/>
              </a:rPr>
              <a:t>multilinear</a:t>
            </a:r>
            <a:r>
              <a:rPr lang="en-US" sz="2600" dirty="0" smtClean="0">
                <a:latin typeface="Gill Sans"/>
              </a:rPr>
              <a:t>, no variable influential.</a:t>
            </a:r>
            <a:endParaRPr lang="en-US" sz="2600" dirty="0">
              <a:latin typeface="Gill San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 fontScale="92500" lnSpcReduction="2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rgbClr val="E11510"/>
                </a:solidFill>
                <a:latin typeface="Gill Sans"/>
                <a:ea typeface="+mj-ea"/>
                <a:cs typeface="+mj-cs"/>
              </a:defRPr>
            </a:lvl1pPr>
          </a:lstStyle>
          <a:p>
            <a:r>
              <a:rPr lang="en-US" dirty="0" smtClean="0"/>
              <a:t>MOO’05: Invariance principle for Polynomials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33400" y="2819400"/>
            <a:ext cx="8153400" cy="965518"/>
            <a:chOff x="533400" y="3225482"/>
            <a:chExt cx="8153400" cy="965518"/>
          </a:xfrm>
        </p:grpSpPr>
        <p:sp>
          <p:nvSpPr>
            <p:cNvPr id="9" name="Rounded Rectangle 8"/>
            <p:cNvSpPr/>
            <p:nvPr/>
          </p:nvSpPr>
          <p:spPr>
            <a:xfrm>
              <a:off x="533400" y="3225482"/>
              <a:ext cx="8153400" cy="965518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\color{white}|\pr_{X \in_u \dpm^n}[f(X)=1] - \pr_{X \lfta \mathcal{N}^n}[f(X)=1]|\leq \epsilon.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523" y="3352800"/>
              <a:ext cx="8102277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852236" y="3886200"/>
            <a:ext cx="7377363" cy="1066800"/>
            <a:chOff x="852236" y="3886200"/>
            <a:chExt cx="7377363" cy="1066800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852236" y="3886200"/>
              <a:ext cx="7377363" cy="1066800"/>
            </a:xfrm>
            <a:prstGeom prst="wedgeRoundRectCallout">
              <a:avLst>
                <a:gd name="adj1" fmla="val -32319"/>
                <a:gd name="adj2" fmla="val -74619"/>
                <a:gd name="adj3" fmla="val 16667"/>
              </a:avLst>
            </a:prstGeom>
            <a:solidFill>
              <a:srgbClr val="CCFF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tx1"/>
                  </a:solidFill>
                  <a:latin typeface="Gill Sans"/>
                </a:rPr>
                <a:t>Need              . Can’t prove in general …</a:t>
              </a:r>
            </a:p>
            <a:p>
              <a:r>
                <a:rPr lang="en-US" sz="2800" dirty="0">
                  <a:solidFill>
                    <a:schemeClr val="tx1"/>
                  </a:solidFill>
                  <a:latin typeface="Gill Sans"/>
                </a:rPr>
                <a:t> </a:t>
              </a:r>
              <a:r>
                <a:rPr lang="en-US" sz="2800" dirty="0" smtClean="0">
                  <a:solidFill>
                    <a:schemeClr val="tx1"/>
                  </a:solidFill>
                  <a:latin typeface="Gill Sans"/>
                </a:rPr>
                <a:t>          … but true for RM code!</a:t>
              </a:r>
              <a:endParaRPr lang="en-US" sz="2800" dirty="0">
                <a:solidFill>
                  <a:schemeClr val="tx1"/>
                </a:solidFill>
                <a:latin typeface="Gill Sans"/>
              </a:endParaRPr>
            </a:p>
          </p:txBody>
        </p:sp>
        <p:pic>
          <p:nvPicPr>
            <p:cNvPr id="2052" name="Picture 4" descr="X \in_u C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9322" y="4038600"/>
              <a:ext cx="1357278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533400" y="2819400"/>
            <a:ext cx="8192755" cy="965518"/>
            <a:chOff x="533400" y="4038600"/>
            <a:chExt cx="8192755" cy="965518"/>
          </a:xfrm>
        </p:grpSpPr>
        <p:sp>
          <p:nvSpPr>
            <p:cNvPr id="18" name="Rounded Rectangle 17"/>
            <p:cNvSpPr/>
            <p:nvPr/>
          </p:nvSpPr>
          <p:spPr>
            <a:xfrm>
              <a:off x="533400" y="4038600"/>
              <a:ext cx="8153400" cy="965518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\color{white}|\pr_{X \in_u RM(n,d)}[f(X)=1] - \pr_{X \lfta \mathcal{N}^n}[f(X)=1]|\leq \epsilon.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167" y="4191000"/>
              <a:ext cx="8180988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Content Placeholder 3"/>
          <p:cNvSpPr>
            <a:spLocks noGrp="1"/>
          </p:cNvSpPr>
          <p:nvPr>
            <p:ph sz="quarter" idx="1"/>
          </p:nvPr>
        </p:nvSpPr>
        <p:spPr>
          <a:xfrm>
            <a:off x="852236" y="4114800"/>
            <a:ext cx="77724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RM codes fool polynomial threshold functions</a:t>
            </a:r>
          </a:p>
          <a:p>
            <a:pPr lvl="1"/>
            <a:r>
              <a:rPr lang="en-US" dirty="0" smtClean="0"/>
              <a:t>PRG for PTFs </a:t>
            </a:r>
            <a:r>
              <a:rPr lang="en-US" dirty="0"/>
              <a:t>[</a:t>
            </a:r>
            <a:r>
              <a:rPr lang="en-US" dirty="0" smtClean="0"/>
              <a:t>M., Zuckerman 10].</a:t>
            </a:r>
            <a:endParaRPr lang="en-US" dirty="0"/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832184" y="4038600"/>
            <a:ext cx="77724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kumimoji="0" sz="2800" kern="1200">
                <a:solidFill>
                  <a:schemeClr val="tx1"/>
                </a:solidFill>
                <a:latin typeface="Gill Sans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Gill Sans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Gill Sans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Gill Sans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Gill Sans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Corollary: </a:t>
            </a:r>
            <a:r>
              <a:rPr lang="en-US" dirty="0" smtClean="0"/>
              <a:t>Majority is </a:t>
            </a:r>
            <a:r>
              <a:rPr lang="en-US" dirty="0" err="1" smtClean="0"/>
              <a:t>stablest</a:t>
            </a:r>
            <a:r>
              <a:rPr lang="en-US" dirty="0" smtClean="0"/>
              <a:t> over RM codes.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Corollary: </a:t>
            </a:r>
            <a:r>
              <a:rPr lang="en-US" dirty="0" smtClean="0"/>
              <a:t>Alphabet reduction with quasi-polynomial blowup.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1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21" grpId="1" build="p"/>
      <p:bldP spid="2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Integrality Gaps for Unique Games, MAX-CUT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dea: Noisy cube -&gt;  RM graph in [Khot-Vishnoi’04], [KKMO’05] etc.,</a:t>
            </a:r>
          </a:p>
          <a:p>
            <a:endParaRPr lang="en-US" dirty="0"/>
          </a:p>
          <a:p>
            <a:r>
              <a:rPr lang="en-US" dirty="0" smtClean="0"/>
              <a:t>Analyze via Raghavendra-Steurer’09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908304" y="3733800"/>
                <a:ext cx="7321296" cy="1524000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Thm: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vertex Max-Cut instance resisting:</a:t>
                </a:r>
                <a:endParaRPr lang="en-US" sz="2800" dirty="0">
                  <a:solidFill>
                    <a:schemeClr val="bg1"/>
                  </a:solidFill>
                </a:endParaRPr>
              </a:p>
              <a:p>
                <a:pPr marL="742950" lvl="1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    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𝑝𝑜𝑙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/>
                      </a:rPr>
                      <m:t>𝑙𝑜𝑔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rounds in 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SDP+SA</a:t>
                </a:r>
                <a:r>
                  <a:rPr lang="en-US" sz="2800" dirty="0">
                    <a:solidFill>
                      <a:schemeClr val="bg1"/>
                    </a:solidFill>
                  </a:rPr>
                  <a:t/>
                </a:r>
                <a:br>
                  <a:rPr lang="en-US" sz="2800" dirty="0">
                    <a:solidFill>
                      <a:schemeClr val="bg1"/>
                    </a:solidFill>
                  </a:rPr>
                </a:br>
                <a:r>
                  <a:rPr lang="en-US" sz="2800" dirty="0" smtClean="0">
                    <a:solidFill>
                      <a:schemeClr val="bg1"/>
                    </a:solidFill>
                  </a:rPr>
                  <a:t>      (</a:t>
                </a:r>
                <a:r>
                  <a:rPr lang="en-US" sz="2800" dirty="0">
                    <a:solidFill>
                      <a:schemeClr val="bg1"/>
                    </a:solidFill>
                  </a:rPr>
                  <a:t>compare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/>
                      </a:rPr>
                      <m:t>𝑝𝑜𝑙𝑦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bg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))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04" y="3733800"/>
                <a:ext cx="7321296" cy="15240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0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14400" y="1828800"/>
            <a:ext cx="7315200" cy="1371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smtClean="0">
                <a:latin typeface="Gill Sans"/>
              </a:rPr>
              <a:t>Main: </a:t>
            </a:r>
            <a:r>
              <a:rPr lang="en-US" sz="3400" dirty="0">
                <a:latin typeface="Gill Sans"/>
              </a:rPr>
              <a:t>E</a:t>
            </a:r>
            <a:r>
              <a:rPr lang="en-US" sz="3400" dirty="0" smtClean="0">
                <a:latin typeface="Gill Sans"/>
              </a:rPr>
              <a:t>xponentially more efficient “replacement” for long code.</a:t>
            </a:r>
            <a:endParaRPr lang="en-US" sz="3400" dirty="0">
              <a:latin typeface="Gill San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353312" y="4953000"/>
            <a:ext cx="6342888" cy="548640"/>
            <a:chOff x="1603387" y="4114800"/>
            <a:chExt cx="6342888" cy="548640"/>
          </a:xfrm>
        </p:grpSpPr>
        <p:pic>
          <p:nvPicPr>
            <p:cNvPr id="10" name="Content Placeholder 32" descr="Warning-sign1.png"/>
            <p:cNvPicPr>
              <a:picLocks noChangeAspect="1"/>
            </p:cNvPicPr>
            <p:nvPr/>
          </p:nvPicPr>
          <p:blipFill>
            <a:blip r:embed="rId2"/>
            <a:srcRect l="-20833" r="-20833"/>
            <a:stretch>
              <a:fillRect/>
            </a:stretch>
          </p:blipFill>
          <p:spPr>
            <a:xfrm>
              <a:off x="1603387" y="4114800"/>
              <a:ext cx="932688" cy="54864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402770" y="4191000"/>
              <a:ext cx="55435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Gill Sans"/>
                </a:rPr>
                <a:t>Not necessarily a </a:t>
              </a:r>
              <a:r>
                <a:rPr lang="en-US" sz="2400" dirty="0" err="1" smtClean="0">
                  <a:latin typeface="Gill Sans"/>
                </a:rPr>
                <a:t>blackbox</a:t>
              </a:r>
              <a:r>
                <a:rPr lang="en-US" sz="2400" dirty="0" smtClean="0">
                  <a:latin typeface="Gill Sans"/>
                </a:rPr>
                <a:t> </a:t>
              </a:r>
              <a:r>
                <a:rPr lang="en-US" sz="2400" dirty="0" err="1" smtClean="0">
                  <a:latin typeface="Gill Sans"/>
                </a:rPr>
                <a:t>replacment</a:t>
              </a:r>
              <a:r>
                <a:rPr lang="en-US" sz="2400" dirty="0" smtClean="0">
                  <a:latin typeface="Gill Sans"/>
                </a:rPr>
                <a:t>.</a:t>
              </a:r>
              <a:endParaRPr lang="en-US" sz="2400" dirty="0">
                <a:latin typeface="Gill Sans"/>
              </a:endParaRPr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>
          <a:xfrm>
            <a:off x="914400" y="3657600"/>
            <a:ext cx="7315200" cy="2057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Preserves main properties: Fourier analysis, dictatorship testing etc.</a:t>
            </a:r>
          </a:p>
        </p:txBody>
      </p:sp>
    </p:spTree>
    <p:extLst>
      <p:ext uri="{BB962C8B-B14F-4D97-AF65-F5344CB8AC3E}">
        <p14:creationId xmlns:p14="http://schemas.microsoft.com/office/powerpoint/2010/main" val="213288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Unique Games Conjecture true?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19200" y="1562100"/>
            <a:ext cx="6781800" cy="914400"/>
            <a:chOff x="1219200" y="1562100"/>
            <a:chExt cx="67818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1219200" y="1562100"/>
              <a:ext cx="6781800" cy="91440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Gill Sans"/>
                </a:rPr>
                <a:t>Fastest algorithm [ABS10]:                    .    </a:t>
              </a:r>
              <a:endParaRPr lang="en-US" sz="2800" dirty="0">
                <a:latin typeface="Gill Sans"/>
              </a:endParaRPr>
            </a:p>
          </p:txBody>
        </p:sp>
        <p:pic>
          <p:nvPicPr>
            <p:cNvPr id="1034" name="Picture 10" descr="{\color{white}\exp(n^\varepsilon)}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676400"/>
              <a:ext cx="1869033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Rounded Rectangle 21"/>
          <p:cNvSpPr/>
          <p:nvPr/>
        </p:nvSpPr>
        <p:spPr>
          <a:xfrm>
            <a:off x="838200" y="3810000"/>
            <a:ext cx="7549896" cy="153231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sz="2800" dirty="0" smtClean="0">
                <a:latin typeface="Gill Sans"/>
              </a:rPr>
              <a:t> This Work:  Near quasi-polynomial</a:t>
            </a:r>
          </a:p>
          <a:p>
            <a:r>
              <a:rPr lang="en-US" sz="2800" dirty="0">
                <a:latin typeface="Gill Sans"/>
              </a:rPr>
              <a:t> </a:t>
            </a:r>
            <a:r>
              <a:rPr lang="en-US" sz="2800" dirty="0" smtClean="0">
                <a:latin typeface="Gill Sans"/>
              </a:rPr>
              <a:t>             </a:t>
            </a:r>
            <a:r>
              <a:rPr lang="en-US" sz="2800" dirty="0" err="1" smtClean="0">
                <a:latin typeface="Gill Sans"/>
              </a:rPr>
              <a:t>lowerbounds</a:t>
            </a:r>
            <a:r>
              <a:rPr lang="en-US" sz="2800" dirty="0" smtClean="0">
                <a:latin typeface="Gill Sans"/>
              </a:rPr>
              <a:t> in certain models.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Gill Sans"/>
            </a:endParaRPr>
          </a:p>
        </p:txBody>
      </p:sp>
      <p:sp>
        <p:nvSpPr>
          <p:cNvPr id="29" name="Up-Down Arrow 28"/>
          <p:cNvSpPr/>
          <p:nvPr/>
        </p:nvSpPr>
        <p:spPr>
          <a:xfrm>
            <a:off x="4360190" y="2819400"/>
            <a:ext cx="228600" cy="60960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05348" y="2819400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Smaller gap 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704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Talk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00200" y="2133600"/>
            <a:ext cx="6858000" cy="3276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1. Applications of </a:t>
            </a:r>
            <a:r>
              <a:rPr lang="en-US" dirty="0" smtClean="0">
                <a:solidFill>
                  <a:srgbClr val="00B050"/>
                </a:solidFill>
              </a:rPr>
              <a:t>short code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 Small set expanders with many large eigenvalues</a:t>
            </a:r>
          </a:p>
          <a:p>
            <a:pPr lvl="1"/>
            <a:r>
              <a:rPr lang="en-US" dirty="0" smtClean="0"/>
              <a:t>Construction and analysis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33400" y="2286000"/>
            <a:ext cx="978408" cy="235394"/>
          </a:xfrm>
          <a:prstGeom prst="rightArrow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2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I: Expansion </a:t>
            </a:r>
            <a:r>
              <a:rPr lang="en-US" dirty="0" err="1" smtClean="0"/>
              <a:t>vs</a:t>
            </a:r>
            <a:r>
              <a:rPr lang="en-US" dirty="0" smtClean="0"/>
              <a:t> Eigenvalue Profiles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57200" y="1752600"/>
            <a:ext cx="3505200" cy="1676400"/>
            <a:chOff x="1143000" y="2743200"/>
            <a:chExt cx="3505200" cy="1676400"/>
          </a:xfrm>
        </p:grpSpPr>
        <p:sp>
          <p:nvSpPr>
            <p:cNvPr id="9" name="Oval 8"/>
            <p:cNvSpPr/>
            <p:nvPr/>
          </p:nvSpPr>
          <p:spPr>
            <a:xfrm>
              <a:off x="1143000" y="2743200"/>
              <a:ext cx="3505200" cy="1676400"/>
            </a:xfrm>
            <a:prstGeom prst="ellipse">
              <a:avLst/>
            </a:prstGeom>
            <a:solidFill>
              <a:srgbClr val="CC99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295400" y="3124200"/>
              <a:ext cx="1219200" cy="914400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2164001" y="2997427"/>
              <a:ext cx="407148" cy="286311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311026" y="3379107"/>
              <a:ext cx="508374" cy="84223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314476" y="3715311"/>
              <a:ext cx="596605" cy="194071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107452" y="3909382"/>
              <a:ext cx="545432" cy="281618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8" name="Group 1037"/>
          <p:cNvGrpSpPr/>
          <p:nvPr/>
        </p:nvGrpSpPr>
        <p:grpSpPr>
          <a:xfrm>
            <a:off x="4960936" y="1597024"/>
            <a:ext cx="3484564" cy="1908176"/>
            <a:chOff x="4960936" y="2133600"/>
            <a:chExt cx="3484564" cy="1908176"/>
          </a:xfrm>
        </p:grpSpPr>
        <p:sp>
          <p:nvSpPr>
            <p:cNvPr id="54" name="Rectangle 53"/>
            <p:cNvSpPr>
              <a:spLocks/>
            </p:cNvSpPr>
            <p:nvPr/>
          </p:nvSpPr>
          <p:spPr>
            <a:xfrm>
              <a:off x="6469701" y="3477896"/>
              <a:ext cx="91439" cy="41148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>
              <a:spLocks/>
            </p:cNvSpPr>
            <p:nvPr/>
          </p:nvSpPr>
          <p:spPr>
            <a:xfrm>
              <a:off x="5791200" y="3178682"/>
              <a:ext cx="91440" cy="68580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>
            <a:xfrm>
              <a:off x="5562600" y="2502536"/>
              <a:ext cx="91440" cy="137160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5334000" y="2133600"/>
              <a:ext cx="3111500" cy="1786826"/>
              <a:chOff x="6683374" y="2007300"/>
              <a:chExt cx="3111500" cy="1786826"/>
            </a:xfrm>
            <a:effectLst/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6683374" y="3759900"/>
                <a:ext cx="3111500" cy="3618"/>
              </a:xfrm>
              <a:prstGeom prst="straightConnector1">
                <a:avLst/>
              </a:prstGeom>
              <a:ln w="25400"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6688136" y="2007300"/>
                <a:ext cx="1588" cy="1786826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/>
            <p:nvPr/>
          </p:nvCxnSpPr>
          <p:spPr>
            <a:xfrm>
              <a:off x="5183188" y="2517776"/>
              <a:ext cx="26590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7748746" y="3772694"/>
              <a:ext cx="53657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26"/>
            <p:cNvGrpSpPr/>
            <p:nvPr/>
          </p:nvGrpSpPr>
          <p:grpSpPr>
            <a:xfrm rot="5400000">
              <a:off x="5680748" y="2556634"/>
              <a:ext cx="605875" cy="537371"/>
              <a:chOff x="1751818" y="5177640"/>
              <a:chExt cx="1091620" cy="537371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 rot="16200000" flipH="1">
                <a:off x="2296039" y="4708035"/>
                <a:ext cx="2383" cy="1089247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484324" y="5445929"/>
                <a:ext cx="536576" cy="15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5400000">
                <a:off x="2574357" y="5445134"/>
                <a:ext cx="536576" cy="15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>
              <a:spLocks/>
            </p:cNvSpPr>
            <p:nvPr/>
          </p:nvSpPr>
          <p:spPr>
            <a:xfrm>
              <a:off x="6248400" y="3364616"/>
              <a:ext cx="91439" cy="50292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>
              <a:spLocks/>
            </p:cNvSpPr>
            <p:nvPr/>
          </p:nvSpPr>
          <p:spPr>
            <a:xfrm>
              <a:off x="6019800" y="3364616"/>
              <a:ext cx="91439" cy="50292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TextBox 1029"/>
            <p:cNvSpPr txBox="1"/>
            <p:nvPr/>
          </p:nvSpPr>
          <p:spPr>
            <a:xfrm>
              <a:off x="4960936" y="24759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pic>
          <p:nvPicPr>
            <p:cNvPr id="1032" name="Picture 4" descr="\Omega(1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7672" y="2629487"/>
              <a:ext cx="836677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6" descr="{\color{blue}\cdots}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1318" y="3498722"/>
              <a:ext cx="91440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6" name="Group 75"/>
          <p:cNvGrpSpPr/>
          <p:nvPr/>
        </p:nvGrpSpPr>
        <p:grpSpPr>
          <a:xfrm>
            <a:off x="457200" y="4196953"/>
            <a:ext cx="3581400" cy="1714500"/>
            <a:chOff x="1752600" y="4495800"/>
            <a:chExt cx="3581400" cy="1714500"/>
          </a:xfrm>
        </p:grpSpPr>
        <p:sp>
          <p:nvSpPr>
            <p:cNvPr id="77" name="Rounded Rectangle 76"/>
            <p:cNvSpPr/>
            <p:nvPr/>
          </p:nvSpPr>
          <p:spPr>
            <a:xfrm>
              <a:off x="1752600" y="4495800"/>
              <a:ext cx="3581400" cy="1714500"/>
            </a:xfrm>
            <a:prstGeom prst="round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Gill Sans"/>
                </a:rPr>
                <a:t>Expansion:</a:t>
              </a:r>
            </a:p>
            <a:p>
              <a:pPr algn="ctr"/>
              <a:endParaRPr lang="en-US" sz="2100" dirty="0">
                <a:solidFill>
                  <a:schemeClr val="tx1"/>
                </a:solidFill>
                <a:latin typeface="Gill Sans"/>
              </a:endParaRPr>
            </a:p>
            <a:p>
              <a:pPr algn="ctr"/>
              <a:endParaRPr lang="en-US" sz="2100" dirty="0" smtClean="0">
                <a:solidFill>
                  <a:schemeClr val="tx1"/>
                </a:solidFill>
                <a:latin typeface="Gill Sans"/>
              </a:endParaRPr>
            </a:p>
            <a:p>
              <a:pPr algn="ctr"/>
              <a:endParaRPr lang="en-US" sz="2100" dirty="0" smtClean="0">
                <a:solidFill>
                  <a:schemeClr val="tx1"/>
                </a:solidFill>
                <a:latin typeface="Gill Sans"/>
              </a:endParaRPr>
            </a:p>
          </p:txBody>
        </p:sp>
        <p:pic>
          <p:nvPicPr>
            <p:cNvPr id="78" name="Picture 2" descr="\phi(G) = \min_{|S| \leq \frac{n}{2}} \frac{E(S,\overline{S})}{d |S|}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5090160"/>
              <a:ext cx="3576320" cy="1005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5" name="Group 1034"/>
          <p:cNvGrpSpPr/>
          <p:nvPr/>
        </p:nvGrpSpPr>
        <p:grpSpPr>
          <a:xfrm>
            <a:off x="5105400" y="4150689"/>
            <a:ext cx="3581400" cy="1714500"/>
            <a:chOff x="4911874" y="4373336"/>
            <a:chExt cx="3581400" cy="1714500"/>
          </a:xfrm>
        </p:grpSpPr>
        <p:sp>
          <p:nvSpPr>
            <p:cNvPr id="80" name="Rounded Rectangle 79"/>
            <p:cNvSpPr/>
            <p:nvPr/>
          </p:nvSpPr>
          <p:spPr>
            <a:xfrm>
              <a:off x="4911874" y="4373336"/>
              <a:ext cx="3581400" cy="1714500"/>
            </a:xfrm>
            <a:prstGeom prst="round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Gill Sans"/>
                </a:rPr>
                <a:t>Spectral:</a:t>
              </a:r>
            </a:p>
            <a:p>
              <a:pPr algn="ctr"/>
              <a:endParaRPr lang="en-US" sz="2100" dirty="0">
                <a:solidFill>
                  <a:schemeClr val="tx1"/>
                </a:solidFill>
                <a:latin typeface="Gill Sans"/>
              </a:endParaRPr>
            </a:p>
            <a:p>
              <a:pPr algn="ctr"/>
              <a:endParaRPr lang="en-US" sz="2100" dirty="0" smtClean="0">
                <a:solidFill>
                  <a:schemeClr val="tx1"/>
                </a:solidFill>
                <a:latin typeface="Gill Sans"/>
              </a:endParaRPr>
            </a:p>
            <a:p>
              <a:pPr algn="ctr"/>
              <a:endParaRPr lang="en-US" sz="2100" dirty="0" smtClean="0">
                <a:solidFill>
                  <a:schemeClr val="tx1"/>
                </a:solidFill>
                <a:latin typeface="Gill Sans"/>
              </a:endParaRPr>
            </a:p>
          </p:txBody>
        </p:sp>
        <p:pic>
          <p:nvPicPr>
            <p:cNvPr id="1034" name="Picture 8" descr="1 = \lambda_1 \gg \lambda_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5166360"/>
              <a:ext cx="3086926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0" name="Group 1039"/>
          <p:cNvGrpSpPr/>
          <p:nvPr/>
        </p:nvGrpSpPr>
        <p:grpSpPr>
          <a:xfrm>
            <a:off x="2514600" y="3499247"/>
            <a:ext cx="4179349" cy="1258538"/>
            <a:chOff x="2514600" y="3721894"/>
            <a:chExt cx="4179349" cy="1258538"/>
          </a:xfrm>
        </p:grpSpPr>
        <p:sp>
          <p:nvSpPr>
            <p:cNvPr id="1036" name="Left-Right Arrow 1035"/>
            <p:cNvSpPr/>
            <p:nvPr/>
          </p:nvSpPr>
          <p:spPr>
            <a:xfrm>
              <a:off x="4165148" y="4495800"/>
              <a:ext cx="864052" cy="484632"/>
            </a:xfrm>
            <a:prstGeom prst="leftRightArrow">
              <a:avLst/>
            </a:prstGeom>
            <a:solidFill>
              <a:srgbClr val="CCFF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TextBox 1038"/>
            <p:cNvSpPr txBox="1"/>
            <p:nvPr/>
          </p:nvSpPr>
          <p:spPr>
            <a:xfrm>
              <a:off x="2514600" y="3721894"/>
              <a:ext cx="417934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dirty="0" err="1" smtClean="0"/>
                <a:t>Cheeger</a:t>
              </a:r>
              <a:r>
                <a:rPr lang="en-US" sz="3400" dirty="0" smtClean="0"/>
                <a:t> Inequalities</a:t>
              </a:r>
              <a:endParaRPr lang="en-US" sz="3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022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 flipV="1">
            <a:off x="4140228" y="2590800"/>
            <a:ext cx="812772" cy="1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 Set Expansion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2286000" cy="1676400"/>
          </a:xfrm>
          <a:prstGeom prst="ellipse">
            <a:avLst/>
          </a:prstGeom>
          <a:solidFill>
            <a:srgbClr val="CC99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Complete graph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53000" y="1752600"/>
            <a:ext cx="2286000" cy="1676400"/>
          </a:xfrm>
          <a:prstGeom prst="ellipse">
            <a:avLst/>
          </a:prstGeom>
          <a:solidFill>
            <a:srgbClr val="CC99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Complete graph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3733800"/>
            <a:ext cx="498726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Dumbell</a:t>
            </a:r>
            <a:r>
              <a:rPr lang="en-US" sz="2800" dirty="0" smtClean="0"/>
              <a:t> graph: not expanding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… Is it really?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4160520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Small sets expand!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47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Content Placeholder 1036"/>
          <p:cNvSpPr>
            <a:spLocks noGrp="1"/>
          </p:cNvSpPr>
          <p:nvPr>
            <p:ph sz="quarter" idx="1"/>
          </p:nvPr>
        </p:nvSpPr>
        <p:spPr>
          <a:xfrm>
            <a:off x="4800600" y="2971800"/>
            <a:ext cx="4430744" cy="2029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is a graph SSE?</a:t>
            </a:r>
          </a:p>
          <a:p>
            <a:pPr lvl="1"/>
            <a:r>
              <a:rPr lang="en-US" dirty="0" smtClean="0"/>
              <a:t>Interesting by itself</a:t>
            </a:r>
          </a:p>
          <a:p>
            <a:pPr lvl="1"/>
            <a:r>
              <a:rPr lang="en-US" dirty="0" smtClean="0"/>
              <a:t>Closely tied to Unique Games – RS10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 Set Expansion (SSE)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57200" y="1752600"/>
            <a:ext cx="3505200" cy="1676400"/>
            <a:chOff x="1143000" y="2743200"/>
            <a:chExt cx="3505200" cy="1676400"/>
          </a:xfrm>
        </p:grpSpPr>
        <p:sp>
          <p:nvSpPr>
            <p:cNvPr id="9" name="Oval 8"/>
            <p:cNvSpPr/>
            <p:nvPr/>
          </p:nvSpPr>
          <p:spPr>
            <a:xfrm>
              <a:off x="1143000" y="2743200"/>
              <a:ext cx="3505200" cy="1676400"/>
            </a:xfrm>
            <a:prstGeom prst="ellipse">
              <a:avLst/>
            </a:prstGeom>
            <a:solidFill>
              <a:srgbClr val="CC99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295400" y="3124200"/>
              <a:ext cx="1219200" cy="914400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2164001" y="2997427"/>
              <a:ext cx="407148" cy="286311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311026" y="3379107"/>
              <a:ext cx="508374" cy="84223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314476" y="3715311"/>
              <a:ext cx="596605" cy="194071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107452" y="3909382"/>
              <a:ext cx="545432" cy="281618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8" name="Group 1037"/>
          <p:cNvGrpSpPr/>
          <p:nvPr/>
        </p:nvGrpSpPr>
        <p:grpSpPr>
          <a:xfrm>
            <a:off x="4960936" y="1597024"/>
            <a:ext cx="3484564" cy="1908176"/>
            <a:chOff x="4960936" y="2133600"/>
            <a:chExt cx="3484564" cy="1908176"/>
          </a:xfrm>
        </p:grpSpPr>
        <p:sp>
          <p:nvSpPr>
            <p:cNvPr id="54" name="Rectangle 53"/>
            <p:cNvSpPr>
              <a:spLocks/>
            </p:cNvSpPr>
            <p:nvPr/>
          </p:nvSpPr>
          <p:spPr>
            <a:xfrm>
              <a:off x="6101614" y="3270298"/>
              <a:ext cx="91439" cy="59436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>
              <a:spLocks/>
            </p:cNvSpPr>
            <p:nvPr/>
          </p:nvSpPr>
          <p:spPr>
            <a:xfrm>
              <a:off x="5562600" y="2511346"/>
              <a:ext cx="91440" cy="1353312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>
            <a:xfrm>
              <a:off x="5845744" y="2514600"/>
              <a:ext cx="91440" cy="137160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5334000" y="2133600"/>
              <a:ext cx="3111500" cy="1786826"/>
              <a:chOff x="6683374" y="2007300"/>
              <a:chExt cx="3111500" cy="1786826"/>
            </a:xfrm>
            <a:effectLst/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6683374" y="3759900"/>
                <a:ext cx="3111500" cy="3618"/>
              </a:xfrm>
              <a:prstGeom prst="straightConnector1">
                <a:avLst/>
              </a:prstGeom>
              <a:ln w="25400"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6688136" y="2007300"/>
                <a:ext cx="1588" cy="1786826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/>
            <p:nvPr/>
          </p:nvCxnSpPr>
          <p:spPr>
            <a:xfrm>
              <a:off x="5183188" y="2511346"/>
              <a:ext cx="26590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7748746" y="3772694"/>
              <a:ext cx="53657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>
              <a:spLocks/>
            </p:cNvSpPr>
            <p:nvPr/>
          </p:nvSpPr>
          <p:spPr>
            <a:xfrm>
              <a:off x="6558814" y="3355976"/>
              <a:ext cx="91439" cy="50292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>
              <a:spLocks/>
            </p:cNvSpPr>
            <p:nvPr/>
          </p:nvSpPr>
          <p:spPr>
            <a:xfrm>
              <a:off x="6322976" y="3355976"/>
              <a:ext cx="91439" cy="50292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TextBox 1029"/>
            <p:cNvSpPr txBox="1"/>
            <p:nvPr/>
          </p:nvSpPr>
          <p:spPr>
            <a:xfrm>
              <a:off x="4960936" y="23653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pic>
          <p:nvPicPr>
            <p:cNvPr id="1033" name="Picture 6" descr="{\color{blue}\cdots}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3394550"/>
              <a:ext cx="91440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7" name="Rounded Rectangle 76"/>
          <p:cNvSpPr/>
          <p:nvPr/>
        </p:nvSpPr>
        <p:spPr>
          <a:xfrm>
            <a:off x="457200" y="4237264"/>
            <a:ext cx="3581400" cy="1714500"/>
          </a:xfrm>
          <a:prstGeom prst="round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solidFill>
                <a:schemeClr val="tx1"/>
              </a:solidFill>
              <a:latin typeface="Gill Sans"/>
            </a:endParaRPr>
          </a:p>
          <a:p>
            <a:pPr algn="ctr"/>
            <a:endParaRPr lang="en-US" sz="2100" dirty="0">
              <a:solidFill>
                <a:schemeClr val="tx1"/>
              </a:solidFill>
              <a:latin typeface="Gill Sans"/>
            </a:endParaRPr>
          </a:p>
          <a:p>
            <a:pPr algn="ctr"/>
            <a:endParaRPr lang="en-US" sz="2100" dirty="0" smtClean="0">
              <a:solidFill>
                <a:schemeClr val="tx1"/>
              </a:solidFill>
              <a:latin typeface="Gill Sans"/>
            </a:endParaRPr>
          </a:p>
          <a:p>
            <a:pPr algn="ctr"/>
            <a:endParaRPr lang="en-US" sz="2100" dirty="0" smtClean="0">
              <a:solidFill>
                <a:schemeClr val="tx1"/>
              </a:solidFill>
              <a:latin typeface="Gill Sans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5105400" y="4191000"/>
            <a:ext cx="3581400" cy="1714500"/>
          </a:xfrm>
          <a:prstGeom prst="round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Gill Sans"/>
              </a:rPr>
              <a:t>Spectral:</a:t>
            </a:r>
          </a:p>
          <a:p>
            <a:pPr algn="ctr"/>
            <a:endParaRPr lang="en-US" sz="2100" dirty="0">
              <a:solidFill>
                <a:schemeClr val="tx1"/>
              </a:solidFill>
              <a:latin typeface="Gill Sans"/>
            </a:endParaRPr>
          </a:p>
          <a:p>
            <a:pPr algn="ctr"/>
            <a:r>
              <a:rPr lang="en-US" sz="3400" dirty="0" smtClean="0">
                <a:solidFill>
                  <a:srgbClr val="FF0000"/>
                </a:solidFill>
                <a:latin typeface="Gill Sans"/>
              </a:rPr>
              <a:t>???</a:t>
            </a:r>
          </a:p>
          <a:p>
            <a:pPr algn="ctr"/>
            <a:endParaRPr lang="en-US" sz="2100" dirty="0" smtClean="0">
              <a:solidFill>
                <a:schemeClr val="tx1"/>
              </a:solidFill>
              <a:latin typeface="Gill Sans"/>
            </a:endParaRPr>
          </a:p>
        </p:txBody>
      </p:sp>
      <p:pic>
        <p:nvPicPr>
          <p:cNvPr id="3076" name="Picture 4" descr="\delta\text{-SSE: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13464"/>
            <a:ext cx="157276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\phi(G) = \min_{{\color{red}|S| \leq \delta n}} \frac{E(S,\overline{S})}{d |S|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86" y="4755424"/>
            <a:ext cx="3652314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|S| \leq \delta 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18" y="2453640"/>
            <a:ext cx="1157084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0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" grpId="0" build="p"/>
      <p:bldP spid="1037" grpId="1" build="p"/>
      <p:bldP spid="8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>
        <a:ln/>
      </a:spPr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Equity.thmx</Template>
  <TotalTime>23348</TotalTime>
  <Words>1333</Words>
  <Application>Microsoft Office PowerPoint</Application>
  <PresentationFormat>On-screen Show (4:3)</PresentationFormat>
  <Paragraphs>318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Equity</vt:lpstr>
      <vt:lpstr>Shorter Long Codes and Applications to Unique Games</vt:lpstr>
      <vt:lpstr>Is Unique Games Conjecture true?</vt:lpstr>
      <vt:lpstr>Is Unique Games Conjecture true?</vt:lpstr>
      <vt:lpstr>Our Result</vt:lpstr>
      <vt:lpstr>Is Unique Games Conjecture true?</vt:lpstr>
      <vt:lpstr>Outline of Talk</vt:lpstr>
      <vt:lpstr>Application I: Expansion vs Eigenvalue Profiles </vt:lpstr>
      <vt:lpstr>Small Set Expansion</vt:lpstr>
      <vt:lpstr>Small Set Expansion (SSE)</vt:lpstr>
      <vt:lpstr>Small Set Expansion (SSE)</vt:lpstr>
      <vt:lpstr>Small Set Expansion</vt:lpstr>
      <vt:lpstr>Small Set Expansion</vt:lpstr>
      <vt:lpstr>Application II: Efficient Alphabet Reduction</vt:lpstr>
      <vt:lpstr>Application II: UGC hardness for Max-CUT</vt:lpstr>
      <vt:lpstr>Application II: Efficient Alphabet Reduction</vt:lpstr>
      <vt:lpstr>Application III: Integrality Gaps</vt:lpstr>
      <vt:lpstr>Outline of Talk</vt:lpstr>
      <vt:lpstr>Long Code and Noisy Cube</vt:lpstr>
      <vt:lpstr>Noisy Cube is an SSE</vt:lpstr>
      <vt:lpstr>Better SSEs from Noisy Cube</vt:lpstr>
      <vt:lpstr>Locally Testable Codes</vt:lpstr>
      <vt:lpstr>SSEs from LTCs</vt:lpstr>
      <vt:lpstr>SSEs from LTCs</vt:lpstr>
      <vt:lpstr>SSEs from RM Codes</vt:lpstr>
      <vt:lpstr>Analyzing expansion</vt:lpstr>
      <vt:lpstr>Analyzing expansion for noisy cube</vt:lpstr>
      <vt:lpstr>SSEs from LTCs</vt:lpstr>
      <vt:lpstr>Proof of Expansion</vt:lpstr>
      <vt:lpstr>Proof of Expansion</vt:lpstr>
      <vt:lpstr>Open Problems</vt:lpstr>
      <vt:lpstr>Open Problems</vt:lpstr>
      <vt:lpstr>PowerPoint Presentation</vt:lpstr>
      <vt:lpstr>Take Home …</vt:lpstr>
      <vt:lpstr>Sketch for Other Applicatons</vt:lpstr>
      <vt:lpstr>PowerPoint Presentation</vt:lpstr>
      <vt:lpstr>Integrality Gaps for Unique Games, MAX-CUT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 Generators and Sensitivity Bounds for Threshold Functions</dc:title>
  <dc:creator>Office 2004 Test Drive User</dc:creator>
  <cp:lastModifiedBy>raghu</cp:lastModifiedBy>
  <cp:revision>1237</cp:revision>
  <dcterms:created xsi:type="dcterms:W3CDTF">2011-06-06T05:03:04Z</dcterms:created>
  <dcterms:modified xsi:type="dcterms:W3CDTF">2012-04-27T21:47:23Z</dcterms:modified>
</cp:coreProperties>
</file>