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81" r:id="rId2"/>
    <p:sldId id="462" r:id="rId3"/>
    <p:sldId id="464" r:id="rId4"/>
    <p:sldId id="463" r:id="rId5"/>
    <p:sldId id="465" r:id="rId6"/>
    <p:sldId id="466" r:id="rId7"/>
    <p:sldId id="467" r:id="rId8"/>
    <p:sldId id="495" r:id="rId9"/>
    <p:sldId id="469" r:id="rId10"/>
    <p:sldId id="470" r:id="rId11"/>
    <p:sldId id="471" r:id="rId12"/>
    <p:sldId id="454" r:id="rId13"/>
    <p:sldId id="472" r:id="rId14"/>
    <p:sldId id="473" r:id="rId15"/>
    <p:sldId id="455" r:id="rId16"/>
    <p:sldId id="474" r:id="rId17"/>
    <p:sldId id="479" r:id="rId18"/>
    <p:sldId id="476" r:id="rId19"/>
    <p:sldId id="478" r:id="rId20"/>
    <p:sldId id="481" r:id="rId21"/>
    <p:sldId id="480" r:id="rId22"/>
    <p:sldId id="483" r:id="rId23"/>
    <p:sldId id="482" r:id="rId24"/>
    <p:sldId id="486" r:id="rId25"/>
    <p:sldId id="491" r:id="rId26"/>
    <p:sldId id="492" r:id="rId27"/>
    <p:sldId id="493" r:id="rId28"/>
    <p:sldId id="459" r:id="rId29"/>
    <p:sldId id="461" r:id="rId3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00FF"/>
    <a:srgbClr val="CC9900"/>
    <a:srgbClr val="003366"/>
    <a:srgbClr val="FF66CC"/>
    <a:srgbClr val="CC6600"/>
    <a:srgbClr val="006600"/>
    <a:srgbClr val="FFFFCC"/>
    <a:srgbClr val="FF99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9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-965" y="-134"/>
      </p:cViewPr>
      <p:guideLst>
        <p:guide orient="horz" pos="2848"/>
        <p:guide pos="18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69" d="100"/>
          <a:sy n="69" d="100"/>
        </p:scale>
        <p:origin x="-254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ghu:Downloads:NormalDistribution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barChart>
        <c:barDir val="col"/>
        <c:grouping val="clustere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/>
            </a:solidFill>
            <a:ln w="50800">
              <a:noFill/>
              <a:prstDash val="solid"/>
            </a:ln>
          </c:spPr>
          <c:invertIfNegative val="0"/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1465472"/>
        <c:axId val="92779008"/>
      </c:barChart>
      <c:catAx>
        <c:axId val="1514654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2779008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9277900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5146547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  <a:effectLst>
      <a:glow rad="127000">
        <a:schemeClr val="accent1"/>
      </a:glow>
    </a:effectLst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/>
            </a:solidFill>
            <a:ln w="12700">
              <a:solidFill>
                <a:srgbClr val="000000"/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953664"/>
        <c:axId val="139465792"/>
      </c:areaChart>
      <c:catAx>
        <c:axId val="139953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9465792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3946579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995366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/>
            </a:solidFill>
            <a:ln w="12700">
              <a:solidFill>
                <a:srgbClr val="000000"/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219968"/>
        <c:axId val="148168704"/>
      </c:areaChart>
      <c:catAx>
        <c:axId val="1392199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8168704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481687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9219968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/>
            </a:solidFill>
            <a:ln w="12700">
              <a:solidFill>
                <a:srgbClr val="000000"/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220480"/>
        <c:axId val="148170432"/>
      </c:areaChart>
      <c:catAx>
        <c:axId val="1392204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8170432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4817043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922048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barChart>
        <c:barDir val="col"/>
        <c:grouping val="clustere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9380224"/>
        <c:axId val="148175040"/>
      </c:barChart>
      <c:catAx>
        <c:axId val="1393802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8175040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4817504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938022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noFill/>
            <a:ln w="50800">
              <a:solidFill>
                <a:srgbClr val="FFFF00"/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381248"/>
        <c:axId val="139722752"/>
      </c:areaChart>
      <c:catAx>
        <c:axId val="1393812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9722752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3972275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9381248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noFill/>
            <a:ln w="50800">
              <a:solidFill>
                <a:srgbClr val="FFFF00">
                  <a:alpha val="46000"/>
                </a:srgbClr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741632"/>
        <c:axId val="139725056"/>
      </c:areaChart>
      <c:catAx>
        <c:axId val="1487416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9725056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397250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48741632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  <a:effectLst>
      <a:glow rad="127000">
        <a:schemeClr val="accent1"/>
      </a:glow>
    </a:effectLst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barChart>
        <c:barDir val="col"/>
        <c:grouping val="clustere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>
                <a:alpha val="50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9029376"/>
        <c:axId val="139726784"/>
      </c:barChart>
      <c:catAx>
        <c:axId val="1490293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9726784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397267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4902937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/>
            </a:solidFill>
            <a:ln w="12700">
              <a:solidFill>
                <a:srgbClr val="000000"/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030400"/>
        <c:axId val="139728512"/>
      </c:areaChart>
      <c:catAx>
        <c:axId val="1490304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9728512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397285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4903040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barChart>
        <c:barDir val="col"/>
        <c:grouping val="clustere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8554752"/>
        <c:axId val="152899520"/>
      </c:barChart>
      <c:catAx>
        <c:axId val="1485547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2899520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5289952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4855475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noFill/>
            <a:ln w="50800">
              <a:solidFill>
                <a:srgbClr val="FFFF00"/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555264"/>
        <c:axId val="152901248"/>
      </c:areaChart>
      <c:catAx>
        <c:axId val="1485552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2901248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529012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4855526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/>
            </a:solidFill>
            <a:ln w="12700">
              <a:solidFill>
                <a:srgbClr val="000000"/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117696"/>
        <c:axId val="138479296"/>
      </c:areaChart>
      <c:catAx>
        <c:axId val="2091176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8479296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384792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9117696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noFill/>
            <a:ln w="50800">
              <a:solidFill>
                <a:srgbClr val="FFFF00">
                  <a:alpha val="46000"/>
                </a:srgbClr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431808"/>
        <c:axId val="152902400"/>
      </c:areaChart>
      <c:catAx>
        <c:axId val="2054318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2902400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5290240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5431808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  <a:effectLst>
      <a:glow rad="127000">
        <a:schemeClr val="accent1"/>
      </a:glow>
    </a:effectLst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/>
            </a:solidFill>
            <a:ln w="12700">
              <a:solidFill>
                <a:srgbClr val="000000"/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432320"/>
        <c:axId val="139813440"/>
      </c:areaChart>
      <c:catAx>
        <c:axId val="2054323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9813440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3981344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543232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barChart>
        <c:barDir val="col"/>
        <c:grouping val="clustere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>
                <a:alpha val="50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5433856"/>
        <c:axId val="139815168"/>
      </c:barChart>
      <c:catAx>
        <c:axId val="2054338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9815168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398151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543385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noFill/>
            <a:ln w="50800">
              <a:solidFill>
                <a:srgbClr val="FFFF00">
                  <a:alpha val="46000"/>
                </a:srgbClr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023168"/>
        <c:axId val="139820352"/>
      </c:areaChart>
      <c:catAx>
        <c:axId val="2060231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9820352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3982035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6023168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  <a:effectLst>
      <a:glow rad="127000">
        <a:schemeClr val="accent1"/>
      </a:glow>
    </a:effectLst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barChart>
        <c:barDir val="col"/>
        <c:grouping val="clustere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>
                <a:alpha val="50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024192"/>
        <c:axId val="148808832"/>
      </c:barChart>
      <c:catAx>
        <c:axId val="2060241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8808832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4880883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602419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/>
            </a:solidFill>
            <a:ln w="12700">
              <a:solidFill>
                <a:srgbClr val="000000"/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767104"/>
        <c:axId val="148810560"/>
      </c:areaChart>
      <c:catAx>
        <c:axId val="2067671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8810560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488105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676710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noFill/>
            <a:ln w="50800">
              <a:solidFill>
                <a:srgbClr val="FFFF00">
                  <a:alpha val="46000"/>
                </a:srgbClr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768640"/>
        <c:axId val="148812288"/>
      </c:areaChart>
      <c:catAx>
        <c:axId val="2067686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8812288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488122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676864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  <a:effectLst>
      <a:glow rad="127000">
        <a:schemeClr val="accent1"/>
      </a:glow>
    </a:effectLst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barChart>
        <c:barDir val="col"/>
        <c:grouping val="clustere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>
                <a:alpha val="50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406656"/>
        <c:axId val="148814016"/>
      </c:barChart>
      <c:catAx>
        <c:axId val="2064066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8814016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4881401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640665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noFill/>
            <a:ln w="50800">
              <a:solidFill>
                <a:srgbClr val="FFFF00"/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349376"/>
        <c:axId val="138481024"/>
      </c:areaChart>
      <c:catAx>
        <c:axId val="2133493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8481024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384810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13349376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barChart>
        <c:barDir val="col"/>
        <c:grouping val="clustere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351424"/>
        <c:axId val="138482752"/>
      </c:barChart>
      <c:catAx>
        <c:axId val="2133514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8482752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3848275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1335142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noFill/>
            <a:ln w="50800">
              <a:solidFill>
                <a:srgbClr val="FFFF00">
                  <a:alpha val="46000"/>
                </a:srgbClr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819200"/>
        <c:axId val="171569088"/>
      </c:areaChart>
      <c:catAx>
        <c:axId val="1368192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1569088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715690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681920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  <a:effectLst>
      <a:glow rad="127000">
        <a:schemeClr val="accent1"/>
      </a:glow>
    </a:effectLst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barChart>
        <c:barDir val="col"/>
        <c:grouping val="clustere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>
                <a:alpha val="50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6821248"/>
        <c:axId val="171570816"/>
      </c:barChart>
      <c:catAx>
        <c:axId val="1368212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1570816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7157081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682124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/>
            </a:solidFill>
            <a:ln w="12700">
              <a:solidFill>
                <a:srgbClr val="000000"/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822272"/>
        <c:axId val="139460608"/>
      </c:areaChart>
      <c:catAx>
        <c:axId val="1368222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9460608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3946060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6822272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areaChart>
        <c:grouping val="standar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noFill/>
            <a:ln w="50800">
              <a:solidFill>
                <a:srgbClr val="FFFF00">
                  <a:alpha val="46000"/>
                </a:srgbClr>
              </a:solidFill>
              <a:prstDash val="solid"/>
            </a:ln>
          </c:spPr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995904"/>
        <c:axId val="139462336"/>
      </c:areaChart>
      <c:catAx>
        <c:axId val="2079959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9462336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3946233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799590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  <a:effectLst>
      <a:glow rad="127000">
        <a:schemeClr val="accent1"/>
      </a:glow>
    </a:effectLst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21708475137"/>
          <c:y val="0.120000083705416"/>
          <c:w val="0.77049077536557697"/>
          <c:h val="0.75428624043404002"/>
        </c:manualLayout>
      </c:layout>
      <c:barChart>
        <c:barDir val="col"/>
        <c:grouping val="clustered"/>
        <c:varyColors val="0"/>
        <c:ser>
          <c:idx val="4"/>
          <c:order val="4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5"/>
          <c:order val="5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6"/>
          <c:order val="6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7"/>
          <c:order val="7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2"/>
          <c:order val="2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3"/>
          <c:order val="3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1"/>
          <c:order val="1"/>
          <c:spPr>
            <a:solidFill>
              <a:srgbClr val="FF6600">
                <a:alpha val="79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Normal!$C$18:$C$58</c:f>
            </c:multiLvlStrRef>
          </c:cat>
          <c:val>
            <c:numRef>
              <c:f>Normal!$D$18:$D$58</c:f>
            </c:numRef>
          </c:val>
        </c:ser>
        <c:ser>
          <c:idx val="0"/>
          <c:order val="0"/>
          <c:spPr>
            <a:solidFill>
              <a:srgbClr val="FFFF00">
                <a:alpha val="50000"/>
              </a:srgbClr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numRef>
              <c:f>Normal!$C$18:$C$58</c:f>
              <c:numCache>
                <c:formatCode>General</c:formatCode>
                <c:ptCount val="41"/>
                <c:pt idx="0">
                  <c:v>-300</c:v>
                </c:pt>
                <c:pt idx="1">
                  <c:v>-285</c:v>
                </c:pt>
                <c:pt idx="2">
                  <c:v>-270</c:v>
                </c:pt>
                <c:pt idx="3">
                  <c:v>-255</c:v>
                </c:pt>
                <c:pt idx="4">
                  <c:v>-240</c:v>
                </c:pt>
                <c:pt idx="5">
                  <c:v>-225.00000000000011</c:v>
                </c:pt>
                <c:pt idx="6">
                  <c:v>-210.00000000000011</c:v>
                </c:pt>
                <c:pt idx="7">
                  <c:v>-195.00000000000011</c:v>
                </c:pt>
                <c:pt idx="8">
                  <c:v>-180.00000000000011</c:v>
                </c:pt>
                <c:pt idx="9">
                  <c:v>-165.00000000000011</c:v>
                </c:pt>
                <c:pt idx="10">
                  <c:v>-150.00000000000011</c:v>
                </c:pt>
                <c:pt idx="11">
                  <c:v>-135.00000000000011</c:v>
                </c:pt>
                <c:pt idx="12">
                  <c:v>-120.0000000000001</c:v>
                </c:pt>
                <c:pt idx="13">
                  <c:v>-105.0000000000001</c:v>
                </c:pt>
                <c:pt idx="14">
                  <c:v>-90.000000000000114</c:v>
                </c:pt>
                <c:pt idx="15">
                  <c:v>-75.000000000000114</c:v>
                </c:pt>
                <c:pt idx="16">
                  <c:v>-60.000000000000107</c:v>
                </c:pt>
                <c:pt idx="17">
                  <c:v>-45.000000000000107</c:v>
                </c:pt>
                <c:pt idx="18">
                  <c:v>-30.000000000000099</c:v>
                </c:pt>
                <c:pt idx="19">
                  <c:v>-15.000000000000099</c:v>
                </c:pt>
                <c:pt idx="20">
                  <c:v>-1.0547118733939E-13</c:v>
                </c:pt>
                <c:pt idx="21">
                  <c:v>14.999999999999901</c:v>
                </c:pt>
                <c:pt idx="22">
                  <c:v>29.99999999999989</c:v>
                </c:pt>
                <c:pt idx="23">
                  <c:v>44.999999999999901</c:v>
                </c:pt>
                <c:pt idx="24">
                  <c:v>59.999999999999901</c:v>
                </c:pt>
                <c:pt idx="25">
                  <c:v>74.999999999999901</c:v>
                </c:pt>
                <c:pt idx="26">
                  <c:v>89.999999999999901</c:v>
                </c:pt>
                <c:pt idx="27">
                  <c:v>105</c:v>
                </c:pt>
                <c:pt idx="28">
                  <c:v>12</c:v>
                </c:pt>
                <c:pt idx="29">
                  <c:v>135</c:v>
                </c:pt>
                <c:pt idx="30">
                  <c:v>15</c:v>
                </c:pt>
                <c:pt idx="31">
                  <c:v>165</c:v>
                </c:pt>
                <c:pt idx="32">
                  <c:v>18</c:v>
                </c:pt>
                <c:pt idx="33">
                  <c:v>194.9999999999998</c:v>
                </c:pt>
                <c:pt idx="34">
                  <c:v>209.9999999999998</c:v>
                </c:pt>
                <c:pt idx="35">
                  <c:v>224.9999999999998</c:v>
                </c:pt>
                <c:pt idx="36">
                  <c:v>239.9999999999998</c:v>
                </c:pt>
                <c:pt idx="37">
                  <c:v>254.9999999999998</c:v>
                </c:pt>
                <c:pt idx="38">
                  <c:v>269.99999999999892</c:v>
                </c:pt>
                <c:pt idx="39">
                  <c:v>284.99999999999892</c:v>
                </c:pt>
                <c:pt idx="40">
                  <c:v>299.99999999999892</c:v>
                </c:pt>
              </c:numCache>
            </c:numRef>
          </c:cat>
          <c:val>
            <c:numRef>
              <c:f>Normal!$D$18:$D$58</c:f>
              <c:numCache>
                <c:formatCode>General</c:formatCode>
                <c:ptCount val="41"/>
                <c:pt idx="0">
                  <c:v>4.4318484119380101E-5</c:v>
                </c:pt>
                <c:pt idx="1">
                  <c:v>6.8727666906139695E-5</c:v>
                </c:pt>
                <c:pt idx="2">
                  <c:v>1.04209348144226E-4</c:v>
                </c:pt>
                <c:pt idx="3">
                  <c:v>1.54493471343952E-4</c:v>
                </c:pt>
                <c:pt idx="4">
                  <c:v>2.2394530294842901E-4</c:v>
                </c:pt>
                <c:pt idx="5">
                  <c:v>3.17396518356674E-4</c:v>
                </c:pt>
                <c:pt idx="6">
                  <c:v>4.3983595980427102E-4</c:v>
                </c:pt>
                <c:pt idx="7">
                  <c:v>5.9594706068816E-4</c:v>
                </c:pt>
                <c:pt idx="8">
                  <c:v>7.8950158300894002E-4</c:v>
                </c:pt>
                <c:pt idx="9">
                  <c:v>1.02264924563978E-3</c:v>
                </c:pt>
                <c:pt idx="10">
                  <c:v>1.29517595665892E-3</c:v>
                </c:pt>
                <c:pt idx="11">
                  <c:v>1.6038332734191901E-3</c:v>
                </c:pt>
                <c:pt idx="12">
                  <c:v>1.94186054983213E-3</c:v>
                </c:pt>
                <c:pt idx="13">
                  <c:v>2.2988214068423302E-3</c:v>
                </c:pt>
                <c:pt idx="14">
                  <c:v>2.6608524989875401E-3</c:v>
                </c:pt>
                <c:pt idx="15">
                  <c:v>3.0113743215480402E-3</c:v>
                </c:pt>
                <c:pt idx="16">
                  <c:v>3.33224602891799E-3</c:v>
                </c:pt>
                <c:pt idx="17">
                  <c:v>3.60526962461648E-3</c:v>
                </c:pt>
                <c:pt idx="18">
                  <c:v>3.8138781546052402E-3</c:v>
                </c:pt>
                <c:pt idx="19">
                  <c:v>3.9447933090788903E-3</c:v>
                </c:pt>
                <c:pt idx="20">
                  <c:v>3.9894228040143302E-3</c:v>
                </c:pt>
                <c:pt idx="21">
                  <c:v>3.9447933090788903E-3</c:v>
                </c:pt>
                <c:pt idx="22">
                  <c:v>3.8138781546052402E-3</c:v>
                </c:pt>
                <c:pt idx="23">
                  <c:v>3.60526962461648E-3</c:v>
                </c:pt>
                <c:pt idx="24">
                  <c:v>3.332246028918E-3</c:v>
                </c:pt>
                <c:pt idx="25">
                  <c:v>3.0113743215480502E-3</c:v>
                </c:pt>
                <c:pt idx="26">
                  <c:v>2.6608524989875501E-3</c:v>
                </c:pt>
                <c:pt idx="27">
                  <c:v>2.2988214068423302E-3</c:v>
                </c:pt>
                <c:pt idx="28">
                  <c:v>1.94186054983213E-3</c:v>
                </c:pt>
                <c:pt idx="29">
                  <c:v>1.6038332734192001E-3</c:v>
                </c:pt>
                <c:pt idx="30">
                  <c:v>1.29517595665892E-3</c:v>
                </c:pt>
                <c:pt idx="31">
                  <c:v>1.02264924563978E-3</c:v>
                </c:pt>
                <c:pt idx="32">
                  <c:v>7.8950158300894295E-4</c:v>
                </c:pt>
                <c:pt idx="33">
                  <c:v>5.9594706068816195E-4</c:v>
                </c:pt>
                <c:pt idx="34">
                  <c:v>4.3983595980427303E-4</c:v>
                </c:pt>
                <c:pt idx="35">
                  <c:v>3.1739651835667497E-4</c:v>
                </c:pt>
                <c:pt idx="36">
                  <c:v>2.2394530294843001E-4</c:v>
                </c:pt>
                <c:pt idx="37">
                  <c:v>1.54493471343952E-4</c:v>
                </c:pt>
                <c:pt idx="38">
                  <c:v>1.0420934814422699E-4</c:v>
                </c:pt>
                <c:pt idx="39">
                  <c:v>6.8727666906140197E-5</c:v>
                </c:pt>
                <c:pt idx="40">
                  <c:v>4.4318484119380297E-5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998464"/>
        <c:axId val="139464064"/>
      </c:barChart>
      <c:catAx>
        <c:axId val="2079984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9464064"/>
        <c:crosses val="autoZero"/>
        <c:auto val="1"/>
        <c:lblAlgn val="ctr"/>
        <c:lblOffset val="100"/>
        <c:tickLblSkip val="4"/>
        <c:tickMarkSkip val="2"/>
        <c:noMultiLvlLbl val="0"/>
      </c:catAx>
      <c:valAx>
        <c:axId val="13946406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799846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788EB1A-550A-406B-ACDF-7202799D8B98}" type="datetime1">
              <a:rPr lang="en-US"/>
              <a:pPr>
                <a:defRPr/>
              </a:pPr>
              <a:t>12/3/2012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AB28159-BB41-40E0-9333-141587B29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59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Gill Sans MT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462A7-5DB0-4AA4-B763-8131D2A8C7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6932"/>
      </p:ext>
    </p:extLst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C37E6-B938-4AA8-B519-7F7AD49D48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67898"/>
      </p:ext>
    </p:extLst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B80CE-7A45-4958-A9DA-9BA40D310F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60384"/>
      </p:ext>
    </p:extLst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D7639-A3AA-4CA2-B5EC-1AF9668495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83681"/>
      </p:ext>
    </p:extLst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Gill Sans MT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C1182-76D1-4D23-A962-F83210A2DC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99805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C9AFE-6EE3-400A-9959-D305975BF6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44718"/>
      </p:ext>
    </p:extLst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09766-F9D2-424D-9F6B-8A84CBE3AB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39795"/>
      </p:ext>
    </p:extLst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E990C-091A-4419-A326-3354CAE0B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13204"/>
      </p:ext>
    </p:extLst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16617-4098-48A1-8A04-16AE9E5F7B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12870"/>
      </p:ext>
    </p:extLst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8C390-0CF4-4622-939F-9860A0E33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70489"/>
      </p:ext>
    </p:extLst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3B429-F189-474A-B08C-CABA5AD71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38963"/>
      </p:ext>
    </p:extLst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812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charset="0"/>
              </a:defRPr>
            </a:lvl1pPr>
          </a:lstStyle>
          <a:p>
            <a:pPr>
              <a:defRPr/>
            </a:pPr>
            <a:fld id="{545841F1-404C-41BB-AD3B-7D4838286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cut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Gill Sans MT" pitchFamily="34" charset="0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Gill Sans MT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Gill Sans MT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Gill Sans MT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Gill Sans MT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Gill Sans MT" pitchFamily="34" charset="0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Gill Sans MT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chart" Target="../charts/chart2.xml"/><Relationship Id="rId4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chart" Target="../charts/chart3.xml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chart" Target="../charts/chart4.xml"/><Relationship Id="rId10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34.png"/><Relationship Id="rId3" Type="http://schemas.openxmlformats.org/officeDocument/2006/relationships/chart" Target="../charts/chart5.xml"/><Relationship Id="rId21" Type="http://schemas.openxmlformats.org/officeDocument/2006/relationships/image" Target="../media/image55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33.png"/><Relationship Id="rId2" Type="http://schemas.openxmlformats.org/officeDocument/2006/relationships/image" Target="../media/image32.png"/><Relationship Id="rId16" Type="http://schemas.openxmlformats.org/officeDocument/2006/relationships/chart" Target="../charts/chart7.xml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11" Type="http://schemas.openxmlformats.org/officeDocument/2006/relationships/image" Target="../media/image49.png"/><Relationship Id="rId5" Type="http://schemas.openxmlformats.org/officeDocument/2006/relationships/chart" Target="../charts/chart6.xml"/><Relationship Id="rId15" Type="http://schemas.openxmlformats.org/officeDocument/2006/relationships/chart" Target="../charts/chart7.xml"/><Relationship Id="rId10" Type="http://schemas.openxmlformats.org/officeDocument/2006/relationships/image" Target="../media/image48.png"/><Relationship Id="rId19" Type="http://schemas.openxmlformats.org/officeDocument/2006/relationships/image" Target="../media/image53.png"/><Relationship Id="rId4" Type="http://schemas.openxmlformats.org/officeDocument/2006/relationships/chart" Target="../charts/chart5.xml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67.png"/><Relationship Id="rId21" Type="http://schemas.openxmlformats.org/officeDocument/2006/relationships/image" Target="../media/image29.png"/><Relationship Id="rId7" Type="http://schemas.openxmlformats.org/officeDocument/2006/relationships/chart" Target="../charts/chart9.xml"/><Relationship Id="rId12" Type="http://schemas.openxmlformats.org/officeDocument/2006/relationships/image" Target="../media/image64.png"/><Relationship Id="rId17" Type="http://schemas.openxmlformats.org/officeDocument/2006/relationships/chart" Target="../charts/chart10.xml"/><Relationship Id="rId2" Type="http://schemas.openxmlformats.org/officeDocument/2006/relationships/chart" Target="../charts/chart8.xml"/><Relationship Id="rId16" Type="http://schemas.openxmlformats.org/officeDocument/2006/relationships/chart" Target="../charts/chart10.xml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11" Type="http://schemas.openxmlformats.org/officeDocument/2006/relationships/image" Target="../media/image63.png"/><Relationship Id="rId5" Type="http://schemas.openxmlformats.org/officeDocument/2006/relationships/chart" Target="../charts/chart8.xml"/><Relationship Id="rId15" Type="http://schemas.openxmlformats.org/officeDocument/2006/relationships/image" Target="../media/image52.png"/><Relationship Id="rId10" Type="http://schemas.openxmlformats.org/officeDocument/2006/relationships/image" Target="../media/image62.png"/><Relationship Id="rId19" Type="http://schemas.openxmlformats.org/officeDocument/2006/relationships/image" Target="../media/image68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chart" Target="../charts/chart12.xml"/><Relationship Id="rId7" Type="http://schemas.openxmlformats.org/officeDocument/2006/relationships/image" Target="../media/image72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chart" Target="../charts/chart14.xml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74.png"/><Relationship Id="rId9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chart" Target="../charts/chart16.xml"/><Relationship Id="rId7" Type="http://schemas.openxmlformats.org/officeDocument/2006/relationships/image" Target="../media/image75.png"/><Relationship Id="rId12" Type="http://schemas.openxmlformats.org/officeDocument/2006/relationships/image" Target="../media/image81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80.png"/><Relationship Id="rId5" Type="http://schemas.openxmlformats.org/officeDocument/2006/relationships/image" Target="../media/image71.png"/><Relationship Id="rId10" Type="http://schemas.openxmlformats.org/officeDocument/2006/relationships/image" Target="../media/image58.png"/><Relationship Id="rId4" Type="http://schemas.openxmlformats.org/officeDocument/2006/relationships/chart" Target="../charts/chart17.xml"/><Relationship Id="rId9" Type="http://schemas.openxmlformats.org/officeDocument/2006/relationships/image" Target="../media/image7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chart" Target="../charts/chart21.xml"/><Relationship Id="rId7" Type="http://schemas.openxmlformats.org/officeDocument/2006/relationships/image" Target="../media/image78.png"/><Relationship Id="rId12" Type="http://schemas.openxmlformats.org/officeDocument/2006/relationships/image" Target="../media/image87.png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86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chart" Target="../charts/chart22.xml"/><Relationship Id="rId9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chart" Target="../charts/chart26.xml"/><Relationship Id="rId18" Type="http://schemas.openxmlformats.org/officeDocument/2006/relationships/image" Target="../media/image93.png"/><Relationship Id="rId3" Type="http://schemas.openxmlformats.org/officeDocument/2006/relationships/chart" Target="../charts/chart23.xml"/><Relationship Id="rId7" Type="http://schemas.openxmlformats.org/officeDocument/2006/relationships/chart" Target="../charts/chart25.xml"/><Relationship Id="rId12" Type="http://schemas.openxmlformats.org/officeDocument/2006/relationships/image" Target="../media/image91.png"/><Relationship Id="rId17" Type="http://schemas.openxmlformats.org/officeDocument/2006/relationships/image" Target="../media/image92.png"/><Relationship Id="rId2" Type="http://schemas.openxmlformats.org/officeDocument/2006/relationships/chart" Target="../charts/chart23.xml"/><Relationship Id="rId16" Type="http://schemas.openxmlformats.org/officeDocument/2006/relationships/chart" Target="../charts/chart27.xml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5.xml"/><Relationship Id="rId11" Type="http://schemas.openxmlformats.org/officeDocument/2006/relationships/image" Target="../media/image90.png"/><Relationship Id="rId5" Type="http://schemas.openxmlformats.org/officeDocument/2006/relationships/chart" Target="../charts/chart24.xml"/><Relationship Id="rId15" Type="http://schemas.openxmlformats.org/officeDocument/2006/relationships/chart" Target="../charts/chart27.xml"/><Relationship Id="rId10" Type="http://schemas.openxmlformats.org/officeDocument/2006/relationships/image" Target="../media/image58.png"/><Relationship Id="rId19" Type="http://schemas.openxmlformats.org/officeDocument/2006/relationships/image" Target="../media/image77.png"/><Relationship Id="rId4" Type="http://schemas.openxmlformats.org/officeDocument/2006/relationships/chart" Target="../charts/chart24.xml"/><Relationship Id="rId9" Type="http://schemas.openxmlformats.org/officeDocument/2006/relationships/image" Target="../media/image89.png"/><Relationship Id="rId14" Type="http://schemas.openxmlformats.org/officeDocument/2006/relationships/chart" Target="../charts/char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"/>
            <a:ext cx="9144000" cy="52806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51" name="Title 4"/>
          <p:cNvSpPr>
            <a:spLocks noGrp="1"/>
          </p:cNvSpPr>
          <p:nvPr>
            <p:ph type="ctrTitle"/>
          </p:nvPr>
        </p:nvSpPr>
        <p:spPr>
          <a:xfrm>
            <a:off x="323850" y="4540033"/>
            <a:ext cx="8496299" cy="1470025"/>
          </a:xfrm>
        </p:spPr>
        <p:txBody>
          <a:bodyPr/>
          <a:lstStyle/>
          <a:p>
            <a:r>
              <a:rPr lang="en-US" dirty="0" smtClean="0">
                <a:latin typeface="Gill Sans MT" charset="0"/>
              </a:rPr>
              <a:t>A PTAS for Computing the </a:t>
            </a:r>
            <a:r>
              <a:rPr lang="en-US" dirty="0" err="1" smtClean="0">
                <a:latin typeface="Gill Sans MT" charset="0"/>
              </a:rPr>
              <a:t>Supremum</a:t>
            </a:r>
            <a:r>
              <a:rPr lang="en-US" dirty="0" smtClean="0">
                <a:latin typeface="Gill Sans MT" charset="0"/>
              </a:rPr>
              <a:t> of Gaussian Processes</a:t>
            </a:r>
          </a:p>
        </p:txBody>
      </p:sp>
      <p:sp>
        <p:nvSpPr>
          <p:cNvPr id="2054" name="Subtitle 2"/>
          <p:cNvSpPr>
            <a:spLocks noGrp="1"/>
          </p:cNvSpPr>
          <p:nvPr>
            <p:ph type="subTitle" idx="1"/>
          </p:nvPr>
        </p:nvSpPr>
        <p:spPr>
          <a:xfrm>
            <a:off x="1477168" y="5964584"/>
            <a:ext cx="6189663" cy="677516"/>
          </a:xfrm>
        </p:spPr>
        <p:txBody>
          <a:bodyPr/>
          <a:lstStyle/>
          <a:p>
            <a:r>
              <a:rPr lang="en-US" dirty="0" smtClean="0">
                <a:latin typeface="Gill Sans MT" charset="0"/>
              </a:rPr>
              <a:t>Raghu </a:t>
            </a:r>
            <a:r>
              <a:rPr lang="en-US" dirty="0" err="1" smtClean="0">
                <a:latin typeface="Gill Sans MT" charset="0"/>
              </a:rPr>
              <a:t>Meka</a:t>
            </a:r>
            <a:r>
              <a:rPr lang="en-US" dirty="0" smtClean="0">
                <a:latin typeface="Gill Sans MT" charset="0"/>
              </a:rPr>
              <a:t> (IAS/DIMACS)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0" y="5280660"/>
            <a:ext cx="9144000" cy="546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charset="0"/>
              </a:rPr>
              <a:t>Outline of Algorithm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287463" y="1963738"/>
            <a:ext cx="7691437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ill Sans MT" charset="0"/>
              </a:rPr>
              <a:t>1</a:t>
            </a:r>
            <a:r>
              <a:rPr lang="en-US" dirty="0">
                <a:latin typeface="Gill Sans MT" charset="0"/>
              </a:rPr>
              <a:t>.</a:t>
            </a:r>
            <a:r>
              <a:rPr lang="en-US" dirty="0" smtClean="0">
                <a:latin typeface="Gill Sans MT" charset="0"/>
              </a:rPr>
              <a:t> Dimension reduction</a:t>
            </a:r>
          </a:p>
          <a:p>
            <a:pPr lvl="1"/>
            <a:r>
              <a:rPr lang="en-US" dirty="0" err="1" smtClean="0">
                <a:latin typeface="Gill Sans" charset="0"/>
              </a:rPr>
              <a:t>Slepian’s</a:t>
            </a:r>
            <a:r>
              <a:rPr lang="en-US" dirty="0" smtClean="0">
                <a:latin typeface="Gill Sans" charset="0"/>
              </a:rPr>
              <a:t> Lemma, Johnson-</a:t>
            </a:r>
            <a:r>
              <a:rPr lang="en-US" dirty="0" err="1" smtClean="0">
                <a:latin typeface="Gill Sans" charset="0"/>
              </a:rPr>
              <a:t>Lindenstrauss</a:t>
            </a:r>
            <a:endParaRPr lang="en-US" dirty="0" smtClean="0">
              <a:latin typeface="Gill Sans" charset="0"/>
            </a:endParaRPr>
          </a:p>
          <a:p>
            <a:pPr lvl="1">
              <a:buFontTx/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Gill Sans MT" charset="0"/>
              </a:rPr>
              <a:t>2</a:t>
            </a:r>
            <a:r>
              <a:rPr lang="en-US" dirty="0">
                <a:latin typeface="Gill Sans MT" charset="0"/>
              </a:rPr>
              <a:t>.</a:t>
            </a:r>
            <a:r>
              <a:rPr lang="en-US" dirty="0" smtClean="0">
                <a:latin typeface="Gill Sans MT" charset="0"/>
              </a:rPr>
              <a:t> Optimal </a:t>
            </a:r>
            <a:r>
              <a:rPr lang="en-US" dirty="0" err="1" smtClean="0">
                <a:latin typeface="Gill Sans MT" charset="0"/>
              </a:rPr>
              <a:t>eps</a:t>
            </a:r>
            <a:r>
              <a:rPr lang="en-US" dirty="0" smtClean="0">
                <a:latin typeface="Gill Sans MT" charset="0"/>
              </a:rPr>
              <a:t>-nets in Gaussian space</a:t>
            </a:r>
          </a:p>
          <a:p>
            <a:pPr lvl="1"/>
            <a:r>
              <a:rPr lang="en-US" dirty="0" err="1" smtClean="0">
                <a:latin typeface="Gill Sans" charset="0"/>
              </a:rPr>
              <a:t>Kanter’s</a:t>
            </a:r>
            <a:r>
              <a:rPr lang="en-US" dirty="0" smtClean="0">
                <a:latin typeface="Gill Sans" charset="0"/>
              </a:rPr>
              <a:t> lemma, </a:t>
            </a:r>
            <a:r>
              <a:rPr lang="en-US" dirty="0" err="1" smtClean="0">
                <a:latin typeface="Gill Sans" charset="0"/>
              </a:rPr>
              <a:t>univariate</a:t>
            </a:r>
            <a:r>
              <a:rPr lang="en-US" dirty="0" smtClean="0">
                <a:latin typeface="Gill Sans" charset="0"/>
              </a:rPr>
              <a:t> to multivariate</a:t>
            </a:r>
          </a:p>
        </p:txBody>
      </p:sp>
      <p:sp>
        <p:nvSpPr>
          <p:cNvPr id="4" name="Right Arrow 3"/>
          <p:cNvSpPr>
            <a:spLocks noChangeArrowheads="1"/>
          </p:cNvSpPr>
          <p:nvPr/>
        </p:nvSpPr>
        <p:spPr bwMode="auto">
          <a:xfrm>
            <a:off x="274638" y="2162175"/>
            <a:ext cx="979487" cy="234950"/>
          </a:xfrm>
          <a:prstGeom prst="rightArrow">
            <a:avLst>
              <a:gd name="adj1" fmla="val 50000"/>
              <a:gd name="adj2" fmla="val 50143"/>
            </a:avLst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4802486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Reduction</a:t>
            </a:r>
            <a:endParaRPr lang="en-US" dirty="0"/>
          </a:p>
        </p:txBody>
      </p:sp>
      <p:grpSp>
        <p:nvGrpSpPr>
          <p:cNvPr id="175" name="Group 174"/>
          <p:cNvGrpSpPr/>
          <p:nvPr/>
        </p:nvGrpSpPr>
        <p:grpSpPr>
          <a:xfrm>
            <a:off x="1142802" y="3246470"/>
            <a:ext cx="2601305" cy="2268764"/>
            <a:chOff x="2416464" y="2992454"/>
            <a:chExt cx="2601305" cy="2268764"/>
          </a:xfrm>
        </p:grpSpPr>
        <p:sp>
          <p:nvSpPr>
            <p:cNvPr id="29" name="Oval 28"/>
            <p:cNvSpPr/>
            <p:nvPr/>
          </p:nvSpPr>
          <p:spPr bwMode="auto">
            <a:xfrm>
              <a:off x="2416464" y="3166919"/>
              <a:ext cx="182880" cy="182880"/>
            </a:xfrm>
            <a:prstGeom prst="ellipse">
              <a:avLst/>
            </a:prstGeom>
            <a:solidFill>
              <a:srgbClr val="FF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3102264" y="3252280"/>
              <a:ext cx="182880" cy="182880"/>
            </a:xfrm>
            <a:prstGeom prst="ellipse">
              <a:avLst/>
            </a:prstGeom>
            <a:solidFill>
              <a:srgbClr val="FF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8" name="Oval 127"/>
            <p:cNvSpPr/>
            <p:nvPr/>
          </p:nvSpPr>
          <p:spPr bwMode="auto">
            <a:xfrm>
              <a:off x="4326082" y="3243914"/>
              <a:ext cx="182880" cy="182880"/>
            </a:xfrm>
            <a:prstGeom prst="ellipse">
              <a:avLst/>
            </a:prstGeom>
            <a:solidFill>
              <a:srgbClr val="FF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1" name="Oval 130"/>
            <p:cNvSpPr/>
            <p:nvPr/>
          </p:nvSpPr>
          <p:spPr bwMode="auto">
            <a:xfrm>
              <a:off x="3890010" y="2992454"/>
              <a:ext cx="182880" cy="182880"/>
            </a:xfrm>
            <a:prstGeom prst="ellipse">
              <a:avLst/>
            </a:prstGeom>
            <a:solidFill>
              <a:srgbClr val="FF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" name="Oval 133"/>
            <p:cNvSpPr/>
            <p:nvPr/>
          </p:nvSpPr>
          <p:spPr bwMode="auto">
            <a:xfrm>
              <a:off x="3612919" y="3238835"/>
              <a:ext cx="182880" cy="182880"/>
            </a:xfrm>
            <a:prstGeom prst="ellipse">
              <a:avLst/>
            </a:prstGeom>
            <a:solidFill>
              <a:srgbClr val="FF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Oval 136"/>
            <p:cNvSpPr/>
            <p:nvPr/>
          </p:nvSpPr>
          <p:spPr bwMode="auto">
            <a:xfrm>
              <a:off x="2831437" y="3707772"/>
              <a:ext cx="182880" cy="182880"/>
            </a:xfrm>
            <a:prstGeom prst="ellipse">
              <a:avLst/>
            </a:prstGeom>
            <a:solidFill>
              <a:srgbClr val="FF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0" name="Oval 139"/>
            <p:cNvSpPr/>
            <p:nvPr/>
          </p:nvSpPr>
          <p:spPr bwMode="auto">
            <a:xfrm rot="10800000">
              <a:off x="2919384" y="5078338"/>
              <a:ext cx="182880" cy="182880"/>
            </a:xfrm>
            <a:prstGeom prst="ellipse">
              <a:avLst/>
            </a:prstGeom>
            <a:solidFill>
              <a:srgbClr val="FF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2" name="Oval 161"/>
            <p:cNvSpPr/>
            <p:nvPr/>
          </p:nvSpPr>
          <p:spPr bwMode="auto">
            <a:xfrm rot="10800000">
              <a:off x="3808499" y="5044753"/>
              <a:ext cx="182880" cy="182880"/>
            </a:xfrm>
            <a:prstGeom prst="ellipse">
              <a:avLst/>
            </a:prstGeom>
            <a:solidFill>
              <a:srgbClr val="FF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5" name="Oval 164"/>
            <p:cNvSpPr/>
            <p:nvPr/>
          </p:nvSpPr>
          <p:spPr bwMode="auto">
            <a:xfrm rot="10800000">
              <a:off x="4834889" y="4675818"/>
              <a:ext cx="182880" cy="182880"/>
            </a:xfrm>
            <a:prstGeom prst="ellipse">
              <a:avLst/>
            </a:prstGeom>
            <a:solidFill>
              <a:srgbClr val="FF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 rot="10800000">
              <a:off x="4313958" y="4964669"/>
              <a:ext cx="182880" cy="182880"/>
            </a:xfrm>
            <a:prstGeom prst="ellipse">
              <a:avLst/>
            </a:prstGeom>
            <a:solidFill>
              <a:srgbClr val="FF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Freeform 3"/>
          <p:cNvSpPr/>
          <p:nvPr/>
        </p:nvSpPr>
        <p:spPr bwMode="auto">
          <a:xfrm>
            <a:off x="272123" y="3903606"/>
            <a:ext cx="4354286" cy="1219517"/>
          </a:xfrm>
          <a:custGeom>
            <a:avLst/>
            <a:gdLst>
              <a:gd name="connsiteX0" fmla="*/ 0 w 3073400"/>
              <a:gd name="connsiteY0" fmla="*/ 1803400 h 2667000"/>
              <a:gd name="connsiteX1" fmla="*/ 1295400 w 3073400"/>
              <a:gd name="connsiteY1" fmla="*/ 2667000 h 2667000"/>
              <a:gd name="connsiteX2" fmla="*/ 3073400 w 3073400"/>
              <a:gd name="connsiteY2" fmla="*/ 863600 h 2667000"/>
              <a:gd name="connsiteX3" fmla="*/ 1866900 w 3073400"/>
              <a:gd name="connsiteY3" fmla="*/ 0 h 2667000"/>
              <a:gd name="connsiteX4" fmla="*/ 0 w 3073400"/>
              <a:gd name="connsiteY4" fmla="*/ 180340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3400" h="2667000">
                <a:moveTo>
                  <a:pt x="0" y="1803400"/>
                </a:moveTo>
                <a:lnTo>
                  <a:pt x="1295400" y="2667000"/>
                </a:lnTo>
                <a:lnTo>
                  <a:pt x="3073400" y="863600"/>
                </a:lnTo>
                <a:lnTo>
                  <a:pt x="1866900" y="0"/>
                </a:lnTo>
                <a:lnTo>
                  <a:pt x="0" y="1803400"/>
                </a:lnTo>
                <a:close/>
              </a:path>
            </a:pathLst>
          </a:cu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1235858" y="3422191"/>
            <a:ext cx="2415194" cy="1917323"/>
            <a:chOff x="2509520" y="3168175"/>
            <a:chExt cx="2415194" cy="1917323"/>
          </a:xfrm>
        </p:grpSpPr>
        <p:cxnSp>
          <p:nvCxnSpPr>
            <p:cNvPr id="61" name="Straight Arrow Connector 60"/>
            <p:cNvCxnSpPr/>
            <p:nvPr/>
          </p:nvCxnSpPr>
          <p:spPr bwMode="auto">
            <a:xfrm>
              <a:off x="2509520" y="3342640"/>
              <a:ext cx="0" cy="90598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6" name="Straight Arrow Connector 125"/>
            <p:cNvCxnSpPr/>
            <p:nvPr/>
          </p:nvCxnSpPr>
          <p:spPr bwMode="auto">
            <a:xfrm>
              <a:off x="3195320" y="3434928"/>
              <a:ext cx="0" cy="87085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Straight Arrow Connector 128"/>
            <p:cNvCxnSpPr/>
            <p:nvPr/>
          </p:nvCxnSpPr>
          <p:spPr bwMode="auto">
            <a:xfrm flipH="1">
              <a:off x="4392122" y="3414556"/>
              <a:ext cx="15734" cy="64061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2" name="Straight Arrow Connector 131"/>
            <p:cNvCxnSpPr/>
            <p:nvPr/>
          </p:nvCxnSpPr>
          <p:spPr bwMode="auto">
            <a:xfrm flipH="1">
              <a:off x="3981450" y="3168175"/>
              <a:ext cx="1616" cy="108045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5" name="Straight Arrow Connector 134"/>
            <p:cNvCxnSpPr/>
            <p:nvPr/>
          </p:nvCxnSpPr>
          <p:spPr bwMode="auto">
            <a:xfrm>
              <a:off x="3705975" y="3414556"/>
              <a:ext cx="0" cy="65960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Straight Arrow Connector 137"/>
            <p:cNvCxnSpPr/>
            <p:nvPr/>
          </p:nvCxnSpPr>
          <p:spPr bwMode="auto">
            <a:xfrm>
              <a:off x="2924493" y="3883493"/>
              <a:ext cx="0" cy="30058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Arrow Connector 140"/>
            <p:cNvCxnSpPr/>
            <p:nvPr/>
          </p:nvCxnSpPr>
          <p:spPr bwMode="auto">
            <a:xfrm flipH="1" flipV="1">
              <a:off x="3009207" y="4752269"/>
              <a:ext cx="1" cy="33322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3" name="Straight Arrow Connector 162"/>
            <p:cNvCxnSpPr/>
            <p:nvPr/>
          </p:nvCxnSpPr>
          <p:spPr bwMode="auto">
            <a:xfrm flipH="1" flipV="1">
              <a:off x="3885624" y="4546601"/>
              <a:ext cx="4386" cy="50950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6" name="Straight Arrow Connector 165"/>
            <p:cNvCxnSpPr/>
            <p:nvPr/>
          </p:nvCxnSpPr>
          <p:spPr bwMode="auto">
            <a:xfrm flipV="1">
              <a:off x="4924714" y="4055169"/>
              <a:ext cx="0" cy="63609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" name="Straight Arrow Connector 168"/>
            <p:cNvCxnSpPr/>
            <p:nvPr/>
          </p:nvCxnSpPr>
          <p:spPr bwMode="auto">
            <a:xfrm flipV="1">
              <a:off x="4403783" y="4319275"/>
              <a:ext cx="1614" cy="67198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Content Placeholder 2"/>
              <p:cNvSpPr txBox="1">
                <a:spLocks/>
              </p:cNvSpPr>
              <p:nvPr/>
            </p:nvSpPr>
            <p:spPr bwMode="auto">
              <a:xfrm>
                <a:off x="4667598" y="3592269"/>
                <a:ext cx="4059116" cy="1817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bg1"/>
                    </a:solidFill>
                    <a:latin typeface="Gill Sans MT" pitchFamily="34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aseline="0">
                    <a:solidFill>
                      <a:schemeClr val="bg1"/>
                    </a:solidFill>
                    <a:latin typeface="+mn-lt"/>
                    <a:ea typeface="ＭＳ Ｐゴシック" charset="-128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bg1"/>
                    </a:solidFill>
                    <a:latin typeface="Gill Sans MT" pitchFamily="34" charset="0"/>
                    <a:ea typeface="ＭＳ Ｐゴシック" charset="-128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𝑉</m:t>
                    </m:r>
                    <m:r>
                      <a:rPr lang="en-US" sz="2800" b="0" i="1" smtClean="0">
                        <a:latin typeface="Cambria Math"/>
                      </a:rPr>
                      <m:t>⊆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sz="2800" b="0" dirty="0" smtClean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𝑊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𝑃𝑟𝑜𝑗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⊆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8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𝑘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𝑂</m:t>
                    </m:r>
                    <m:func>
                      <m:func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800" b="0" i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log</m:t>
                        </m:r>
                        <m:r>
                          <a:rPr lang="en-US" sz="2800" b="0" i="0" smtClean="0">
                            <a:latin typeface="Cambria Math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𝑉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800" dirty="0" smtClean="0"/>
                  <a:t>.</a:t>
                </a: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17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7598" y="3592269"/>
                <a:ext cx="4059116" cy="18179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Content Placeholder 2"/>
          <p:cNvSpPr>
            <a:spLocks noGrp="1"/>
          </p:cNvSpPr>
          <p:nvPr>
            <p:ph idx="1"/>
          </p:nvPr>
        </p:nvSpPr>
        <p:spPr>
          <a:xfrm>
            <a:off x="685800" y="1852613"/>
            <a:ext cx="7772400" cy="9921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Idea: JL projection, solve in projected space</a:t>
            </a:r>
          </a:p>
          <a:p>
            <a:pPr marL="0" indent="0">
              <a:buNone/>
            </a:pPr>
            <a:r>
              <a:rPr lang="en-US" dirty="0" smtClean="0"/>
              <a:t>Use deterministic JL – EIO02, S02.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787670" y="363583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6" name="Group 195"/>
          <p:cNvGrpSpPr/>
          <p:nvPr/>
        </p:nvGrpSpPr>
        <p:grpSpPr>
          <a:xfrm>
            <a:off x="1175352" y="4172025"/>
            <a:ext cx="2545894" cy="834260"/>
            <a:chOff x="1175352" y="4527625"/>
            <a:chExt cx="2545894" cy="834260"/>
          </a:xfrm>
        </p:grpSpPr>
        <p:sp>
          <p:nvSpPr>
            <p:cNvPr id="182" name="Oval 181"/>
            <p:cNvSpPr/>
            <p:nvPr/>
          </p:nvSpPr>
          <p:spPr bwMode="auto">
            <a:xfrm>
              <a:off x="1175352" y="4809289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3" name="Oval 182"/>
            <p:cNvSpPr/>
            <p:nvPr/>
          </p:nvSpPr>
          <p:spPr bwMode="auto">
            <a:xfrm>
              <a:off x="1598386" y="4791731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4" name="Oval 183"/>
            <p:cNvSpPr/>
            <p:nvPr/>
          </p:nvSpPr>
          <p:spPr bwMode="auto">
            <a:xfrm>
              <a:off x="1673542" y="5224725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5" name="Oval 184"/>
            <p:cNvSpPr/>
            <p:nvPr/>
          </p:nvSpPr>
          <p:spPr bwMode="auto">
            <a:xfrm>
              <a:off x="2539071" y="5052558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6" name="Oval 185"/>
            <p:cNvSpPr/>
            <p:nvPr/>
          </p:nvSpPr>
          <p:spPr bwMode="auto">
            <a:xfrm>
              <a:off x="3065614" y="4818600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7" name="Oval 186"/>
            <p:cNvSpPr/>
            <p:nvPr/>
          </p:nvSpPr>
          <p:spPr bwMode="auto">
            <a:xfrm>
              <a:off x="3584086" y="4527625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0" name="Oval 189"/>
            <p:cNvSpPr/>
            <p:nvPr/>
          </p:nvSpPr>
          <p:spPr bwMode="auto">
            <a:xfrm>
              <a:off x="3043829" y="4642204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1" name="Oval 190"/>
            <p:cNvSpPr/>
            <p:nvPr/>
          </p:nvSpPr>
          <p:spPr bwMode="auto">
            <a:xfrm>
              <a:off x="2641810" y="4858241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2" name="Oval 191"/>
            <p:cNvSpPr/>
            <p:nvPr/>
          </p:nvSpPr>
          <p:spPr bwMode="auto">
            <a:xfrm>
              <a:off x="2363733" y="4672129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3" name="Oval 192"/>
            <p:cNvSpPr/>
            <p:nvPr/>
          </p:nvSpPr>
          <p:spPr bwMode="auto">
            <a:xfrm>
              <a:off x="1865772" y="4898464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752697" y="4452833"/>
            <a:ext cx="4988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W</a:t>
            </a:r>
            <a:endParaRPr lang="en-US" sz="26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771524" y="5570563"/>
            <a:ext cx="7595464" cy="690537"/>
            <a:chOff x="771524" y="5570563"/>
            <a:chExt cx="7595464" cy="690537"/>
          </a:xfrm>
        </p:grpSpPr>
        <p:grpSp>
          <p:nvGrpSpPr>
            <p:cNvPr id="197" name="Group 196"/>
            <p:cNvGrpSpPr/>
            <p:nvPr/>
          </p:nvGrpSpPr>
          <p:grpSpPr>
            <a:xfrm>
              <a:off x="771524" y="5570563"/>
              <a:ext cx="7585075" cy="690537"/>
              <a:chOff x="733425" y="2535263"/>
              <a:chExt cx="7585075" cy="690537"/>
            </a:xfrm>
          </p:grpSpPr>
          <p:sp>
            <p:nvSpPr>
              <p:cNvPr id="198" name="TextBox 8"/>
              <p:cNvSpPr txBox="1">
                <a:spLocks noChangeArrowheads="1"/>
              </p:cNvSpPr>
              <p:nvPr/>
            </p:nvSpPr>
            <p:spPr bwMode="auto">
              <a:xfrm>
                <a:off x="733425" y="2558702"/>
                <a:ext cx="7585075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sz="3000" dirty="0">
                  <a:solidFill>
                    <a:schemeClr val="bg1"/>
                  </a:solidFill>
                  <a:latin typeface="Gill Sans" charset="0"/>
                </a:endParaRPr>
              </a:p>
            </p:txBody>
          </p:sp>
          <p:sp>
            <p:nvSpPr>
              <p:cNvPr id="199" name="Rectangle 6"/>
              <p:cNvSpPr>
                <a:spLocks noChangeArrowheads="1"/>
              </p:cNvSpPr>
              <p:nvPr/>
            </p:nvSpPr>
            <p:spPr bwMode="auto">
              <a:xfrm>
                <a:off x="787400" y="2535263"/>
                <a:ext cx="7467599" cy="690537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196" name="Picture 4" descr="\|Proj(v_i)-Proj(v_j)\|_2 = (1\pm \epsilon)\|v_i - v_j\|_2.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903" y="5674531"/>
              <a:ext cx="7567085" cy="502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99488219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animBg="1"/>
      <p:bldP spid="179" grpId="0" uiExpand="1" build="p"/>
      <p:bldP spid="180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Analysis: </a:t>
            </a:r>
            <a:r>
              <a:rPr lang="en-US" dirty="0" err="1" smtClean="0"/>
              <a:t>Slepian’s</a:t>
            </a:r>
            <a:r>
              <a:rPr lang="en-US" dirty="0" smtClean="0"/>
              <a:t> Lemma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725613"/>
                <a:ext cx="7772400" cy="139858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𝑃𝑟𝑜𝑗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725613"/>
                <a:ext cx="7772400" cy="1398587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790575" y="4221162"/>
            <a:ext cx="7543800" cy="1760537"/>
            <a:chOff x="879475" y="4576762"/>
            <a:chExt cx="7543800" cy="1760537"/>
          </a:xfrm>
        </p:grpSpPr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879475" y="4576762"/>
              <a:ext cx="7543800" cy="1760537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0244" name="Picture 4" descr="\text{Slepian's Lemma: GPs }((X_t)), ((Y_t)), 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6222" y="4632643"/>
              <a:ext cx="6874915" cy="502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6" name="Picture 6" descr="\ex[(X_s - X_t)^2] \leq \ex[(Y_s - Y_t)^2].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000" y="5143183"/>
              <a:ext cx="5238750" cy="502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8" name="Picture 8" descr="\text{Then, }\ex[\sup X_t] \leq \ex[\sup Y_t].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5597" y="5746590"/>
              <a:ext cx="5366156" cy="502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761999" y="2446363"/>
            <a:ext cx="7595464" cy="1455057"/>
            <a:chOff x="825499" y="2789263"/>
            <a:chExt cx="7595464" cy="1455057"/>
          </a:xfrm>
        </p:grpSpPr>
        <p:grpSp>
          <p:nvGrpSpPr>
            <p:cNvPr id="4" name="Group 3"/>
            <p:cNvGrpSpPr/>
            <p:nvPr/>
          </p:nvGrpSpPr>
          <p:grpSpPr>
            <a:xfrm>
              <a:off x="825499" y="2789263"/>
              <a:ext cx="7595464" cy="690537"/>
              <a:chOff x="771524" y="5570563"/>
              <a:chExt cx="7595464" cy="69053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71524" y="5570563"/>
                <a:ext cx="7585075" cy="690537"/>
                <a:chOff x="733425" y="2535263"/>
                <a:chExt cx="7585075" cy="690537"/>
              </a:xfrm>
            </p:grpSpPr>
            <p:sp>
              <p:nvSpPr>
                <p:cNvPr id="7" name="TextBox 8"/>
                <p:cNvSpPr txBox="1">
                  <a:spLocks noChangeArrowheads="1"/>
                </p:cNvSpPr>
                <p:nvPr/>
              </p:nvSpPr>
              <p:spPr bwMode="auto">
                <a:xfrm>
                  <a:off x="733425" y="2558702"/>
                  <a:ext cx="7585075" cy="5539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sz="3000" dirty="0">
                    <a:solidFill>
                      <a:schemeClr val="bg1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" name="Rectangle 6"/>
                <p:cNvSpPr>
                  <a:spLocks noChangeArrowheads="1"/>
                </p:cNvSpPr>
                <p:nvPr/>
              </p:nvSpPr>
              <p:spPr bwMode="auto">
                <a:xfrm>
                  <a:off x="787400" y="2535263"/>
                  <a:ext cx="7467599" cy="690537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6" name="Picture 4" descr="\|Proj(v_i)-Proj(v_j)\|_2 = (1\pm \epsilon)\|v_i - v_j\|_2.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903" y="5674531"/>
                <a:ext cx="7567085" cy="5029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1161048" y="3721100"/>
              <a:ext cx="68034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Problem: Relate </a:t>
              </a:r>
              <a:r>
                <a:rPr lang="en-US" dirty="0" err="1" smtClean="0">
                  <a:solidFill>
                    <a:schemeClr val="bg1"/>
                  </a:solidFill>
                </a:rPr>
                <a:t>supremum</a:t>
              </a:r>
              <a:r>
                <a:rPr lang="en-US" dirty="0" smtClean="0">
                  <a:solidFill>
                    <a:schemeClr val="bg1"/>
                  </a:solidFill>
                </a:rPr>
                <a:t> of projections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15974" y="2446364"/>
            <a:ext cx="7539098" cy="767998"/>
            <a:chOff x="815974" y="3233764"/>
            <a:chExt cx="7539098" cy="767998"/>
          </a:xfrm>
        </p:grpSpPr>
        <p:pic>
          <p:nvPicPr>
            <p:cNvPr id="10250" name="Picture 10" descr="\text{Cor: }\ex[\sup_{W}|\iprod{w}{Y}|] =(1\pm \epsilon) \ex[\sup_V|\iprod{v}{X}|].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998" y="3290561"/>
              <a:ext cx="7466074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815974" y="3233764"/>
              <a:ext cx="7467599" cy="76799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0355647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815974" y="2446364"/>
            <a:ext cx="7539098" cy="767998"/>
            <a:chOff x="815974" y="3233764"/>
            <a:chExt cx="7539098" cy="767998"/>
          </a:xfrm>
        </p:grpSpPr>
        <p:pic>
          <p:nvPicPr>
            <p:cNvPr id="10250" name="Picture 10" descr="\text{Cor: }\ex[\sup_{W}|\iprod{w}{Y}|] =(1\pm \epsilon) \ex[\sup_V|\iprod{v}{X}|]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998" y="3290561"/>
              <a:ext cx="7466074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815974" y="3233764"/>
              <a:ext cx="7467599" cy="76799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Analysis: </a:t>
            </a:r>
            <a:r>
              <a:rPr lang="en-US" dirty="0" err="1" smtClean="0"/>
              <a:t>Slepian’s</a:t>
            </a:r>
            <a:r>
              <a:rPr lang="en-US" dirty="0" smtClean="0"/>
              <a:t> Lemma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725613"/>
                <a:ext cx="7772400" cy="139858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𝑃𝑟𝑜𝑗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725613"/>
                <a:ext cx="7772400" cy="1398587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1897664" y="3730934"/>
            <a:ext cx="6052536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Gill Sans MT" pitchFamily="34" charset="0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aseline="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Gill Sans MT" pitchFamily="34" charset="0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Enough to solve for W</a:t>
            </a:r>
          </a:p>
          <a:p>
            <a:r>
              <a:rPr lang="en-US" dirty="0" smtClean="0"/>
              <a:t>Enough to be exp. in dimension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16774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charset="0"/>
              </a:rPr>
              <a:t>Outline of Algorithm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287463" y="1963738"/>
            <a:ext cx="7691437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ill Sans MT" charset="0"/>
              </a:rPr>
              <a:t>1</a:t>
            </a:r>
            <a:r>
              <a:rPr lang="en-US" dirty="0">
                <a:latin typeface="Gill Sans MT" charset="0"/>
              </a:rPr>
              <a:t>.</a:t>
            </a:r>
            <a:r>
              <a:rPr lang="en-US" dirty="0" smtClean="0">
                <a:latin typeface="Gill Sans MT" charset="0"/>
              </a:rPr>
              <a:t> Dimension reduction</a:t>
            </a:r>
          </a:p>
          <a:p>
            <a:pPr lvl="1"/>
            <a:r>
              <a:rPr lang="en-US" dirty="0" err="1" smtClean="0">
                <a:latin typeface="Gill Sans" charset="0"/>
              </a:rPr>
              <a:t>Slepian’s</a:t>
            </a:r>
            <a:r>
              <a:rPr lang="en-US" dirty="0" smtClean="0">
                <a:latin typeface="Gill Sans" charset="0"/>
              </a:rPr>
              <a:t> Lemma, Johnson-</a:t>
            </a:r>
            <a:r>
              <a:rPr lang="en-US" dirty="0" err="1" smtClean="0">
                <a:latin typeface="Gill Sans" charset="0"/>
              </a:rPr>
              <a:t>Lindenstrauss</a:t>
            </a:r>
            <a:endParaRPr lang="en-US" dirty="0" smtClean="0">
              <a:latin typeface="Gill Sans" charset="0"/>
            </a:endParaRPr>
          </a:p>
          <a:p>
            <a:pPr lvl="1">
              <a:buFontTx/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Gill Sans MT" charset="0"/>
              </a:rPr>
              <a:t>2</a:t>
            </a:r>
            <a:r>
              <a:rPr lang="en-US" dirty="0">
                <a:latin typeface="Gill Sans MT" charset="0"/>
              </a:rPr>
              <a:t>.</a:t>
            </a:r>
            <a:r>
              <a:rPr lang="en-US" dirty="0" smtClean="0">
                <a:latin typeface="Gill Sans MT" charset="0"/>
              </a:rPr>
              <a:t> Optimal </a:t>
            </a:r>
            <a:r>
              <a:rPr lang="en-US" dirty="0" err="1" smtClean="0">
                <a:latin typeface="Gill Sans MT" charset="0"/>
              </a:rPr>
              <a:t>eps</a:t>
            </a:r>
            <a:r>
              <a:rPr lang="en-US" dirty="0" smtClean="0">
                <a:latin typeface="Gill Sans MT" charset="0"/>
              </a:rPr>
              <a:t>-nets in Gaussian space</a:t>
            </a:r>
          </a:p>
          <a:p>
            <a:pPr lvl="1"/>
            <a:r>
              <a:rPr lang="en-US" dirty="0" err="1" smtClean="0">
                <a:latin typeface="Gill Sans" charset="0"/>
              </a:rPr>
              <a:t>Kanter’s</a:t>
            </a:r>
            <a:r>
              <a:rPr lang="en-US" dirty="0" smtClean="0">
                <a:latin typeface="Gill Sans" charset="0"/>
              </a:rPr>
              <a:t> lemma, </a:t>
            </a:r>
            <a:r>
              <a:rPr lang="en-US" dirty="0" err="1" smtClean="0">
                <a:latin typeface="Gill Sans" charset="0"/>
              </a:rPr>
              <a:t>univariate</a:t>
            </a:r>
            <a:r>
              <a:rPr lang="en-US" dirty="0" smtClean="0">
                <a:latin typeface="Gill Sans" charset="0"/>
              </a:rPr>
              <a:t> to multivariate</a:t>
            </a:r>
          </a:p>
        </p:txBody>
      </p:sp>
      <p:sp>
        <p:nvSpPr>
          <p:cNvPr id="4" name="Right Arrow 3"/>
          <p:cNvSpPr>
            <a:spLocks noChangeArrowheads="1"/>
          </p:cNvSpPr>
          <p:nvPr/>
        </p:nvSpPr>
        <p:spPr bwMode="auto">
          <a:xfrm>
            <a:off x="274638" y="3749675"/>
            <a:ext cx="979487" cy="234950"/>
          </a:xfrm>
          <a:prstGeom prst="rightArrow">
            <a:avLst>
              <a:gd name="adj1" fmla="val 50000"/>
              <a:gd name="adj2" fmla="val 50143"/>
            </a:avLst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2377755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Nets in Gaussian Space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Goal: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/>
                  <a:t>, in time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approximate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We solve the problem for </a:t>
                </a:r>
                <a:r>
                  <a:rPr lang="en-US" dirty="0" smtClean="0">
                    <a:solidFill>
                      <a:srgbClr val="FFFF00"/>
                    </a:solidFill>
                  </a:rPr>
                  <a:t>all</a:t>
                </a:r>
                <a:r>
                  <a:rPr lang="en-US" dirty="0" smtClean="0"/>
                  <a:t> semi-norms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82" t="-1630" r="-3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8" name="Picture 4" descr="\ex_{Y\lfta \mathcal{N}^k}[\sup_{w \in W} |\iprod{w}{Y}|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2987675"/>
            <a:ext cx="4242122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60426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Nets in Gaussian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Discrete approximations of Gaussian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312738" y="2835275"/>
            <a:ext cx="8494712" cy="1962150"/>
            <a:chOff x="312738" y="2873375"/>
            <a:chExt cx="8494712" cy="1962150"/>
          </a:xfrm>
        </p:grpSpPr>
        <p:grpSp>
          <p:nvGrpSpPr>
            <p:cNvPr id="11" name="Group 10"/>
            <p:cNvGrpSpPr/>
            <p:nvPr/>
          </p:nvGrpSpPr>
          <p:grpSpPr>
            <a:xfrm>
              <a:off x="312738" y="2873375"/>
              <a:ext cx="8494712" cy="1962150"/>
              <a:chOff x="312738" y="4295775"/>
              <a:chExt cx="8494712" cy="1962150"/>
            </a:xfrm>
          </p:grpSpPr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312738" y="4295775"/>
                <a:ext cx="8494712" cy="1962150"/>
              </a:xfrm>
              <a:prstGeom prst="rect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8090" y="4397924"/>
                <a:ext cx="14847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FF00"/>
                    </a:solidFill>
                    <a:latin typeface="Gill Sans"/>
                  </a:rPr>
                  <a:t>Explicit</a:t>
                </a:r>
                <a:endParaRPr lang="en-US" sz="3200" dirty="0">
                  <a:solidFill>
                    <a:srgbClr val="FFFF00"/>
                  </a:solidFill>
                  <a:latin typeface="Gill Sans"/>
                </a:endParaRPr>
              </a:p>
            </p:txBody>
          </p:sp>
          <p:pic>
            <p:nvPicPr>
              <p:cNvPr id="14340" name="Picture 4" descr="\ex_{X \lfta \mathcal{D}}[\phi(X)] = (1\pm \epsilon)\ex_{X \lfta \mathcal{N}^k}[\phi(X)].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217" y="5155131"/>
                <a:ext cx="8319753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4342" name="Picture 6" descr="\mathcal{D}, |supp(\mathcal{D})| = 2^{O(k)}, \forall \text{ norms }\phi,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2792" y="2975524"/>
              <a:ext cx="6604000" cy="594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 bwMode="auto">
              <a:xfrm>
                <a:off x="685800" y="4849813"/>
                <a:ext cx="7772400" cy="160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bg1"/>
                    </a:solidFill>
                    <a:latin typeface="Gill Sans MT" pitchFamily="34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aseline="0">
                    <a:solidFill>
                      <a:schemeClr val="bg1"/>
                    </a:solidFill>
                    <a:latin typeface="+mn-lt"/>
                    <a:ea typeface="ＭＳ Ｐゴシック" charset="-128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bg1"/>
                    </a:solidFill>
                    <a:latin typeface="Gill Sans MT" pitchFamily="34" charset="0"/>
                    <a:ea typeface="ＭＳ Ｐゴシック" charset="-128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800" dirty="0" smtClean="0"/>
                  <a:t>Integer rounding: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800" dirty="0" smtClean="0"/>
                  <a:t>(need granularity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1/√</m:t>
                    </m:r>
                    <m:r>
                      <a:rPr lang="en-US" sz="28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800" dirty="0" smtClean="0"/>
                  <a:t>)</a:t>
                </a:r>
              </a:p>
              <a:p>
                <a:r>
                  <a:rPr lang="en-US" sz="2800" dirty="0" smtClean="0"/>
                  <a:t>Dadusch-Vempala’12: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800" b="0" i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func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4849813"/>
                <a:ext cx="7772400" cy="1601787"/>
              </a:xfrm>
              <a:prstGeom prst="rect">
                <a:avLst/>
              </a:prstGeom>
              <a:blipFill rotWithShape="1">
                <a:blip r:embed="rId4"/>
                <a:stretch>
                  <a:fillRect l="-1490" t="-19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312738" y="4986363"/>
            <a:ext cx="8494711" cy="804837"/>
            <a:chOff x="274639" y="2535263"/>
            <a:chExt cx="8494711" cy="8048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8"/>
                <p:cNvSpPr txBox="1">
                  <a:spLocks noChangeArrowheads="1"/>
                </p:cNvSpPr>
                <p:nvPr/>
              </p:nvSpPr>
              <p:spPr bwMode="auto">
                <a:xfrm>
                  <a:off x="274639" y="2558702"/>
                  <a:ext cx="8494711" cy="6839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sz="3600" dirty="0" smtClean="0">
                      <a:solidFill>
                        <a:schemeClr val="bg1"/>
                      </a:solidFill>
                      <a:latin typeface="Gill Sans" charset="0"/>
                    </a:rPr>
                    <a:t>Main </a:t>
                  </a:r>
                  <a:r>
                    <a:rPr lang="en-US" sz="3600" dirty="0" err="1" smtClean="0">
                      <a:solidFill>
                        <a:schemeClr val="bg1"/>
                      </a:solidFill>
                      <a:latin typeface="Gill Sans" charset="0"/>
                    </a:rPr>
                    <a:t>thm</a:t>
                  </a:r>
                  <a:r>
                    <a:rPr lang="en-US" sz="3600" dirty="0" smtClean="0">
                      <a:solidFill>
                        <a:schemeClr val="bg1"/>
                      </a:solidFill>
                      <a:latin typeface="Gill Sans" charset="0"/>
                    </a:rPr>
                    <a:t>: Explicit </a:t>
                  </a:r>
                  <a14:m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𝜖</m:t>
                      </m:r>
                    </m:oMath>
                  </a14:m>
                  <a:r>
                    <a:rPr lang="en-US" sz="3600" dirty="0" smtClean="0">
                      <a:solidFill>
                        <a:schemeClr val="bg1"/>
                      </a:solidFill>
                      <a:latin typeface="Gill Sans" charset="0"/>
                    </a:rPr>
                    <a:t>-net of size </a:t>
                  </a:r>
                  <a14:m>
                    <m:oMath xmlns:m="http://schemas.openxmlformats.org/officeDocument/2006/math">
                      <m:r>
                        <a:rPr lang="en-US" sz="36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1/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𝜖</m:t>
                          </m:r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𝑂</m:t>
                          </m:r>
                          <m:d>
                            <m:dPr>
                              <m:ctrl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</m:oMath>
                  </a14:m>
                  <a:r>
                    <a:rPr lang="en-US" sz="3600" dirty="0" smtClean="0">
                      <a:solidFill>
                        <a:schemeClr val="bg1"/>
                      </a:solidFill>
                      <a:latin typeface="Gill Sans" charset="0"/>
                    </a:rPr>
                    <a:t>.</a:t>
                  </a:r>
                  <a:endParaRPr lang="en-US" sz="3600" dirty="0">
                    <a:solidFill>
                      <a:schemeClr val="bg1"/>
                    </a:solidFill>
                    <a:latin typeface="Gill Sans" charset="0"/>
                  </a:endParaRPr>
                </a:p>
              </p:txBody>
            </p:sp>
          </mc:Choice>
          <mc:Fallback xmlns="">
            <p:sp>
              <p:nvSpPr>
                <p:cNvPr id="18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4639" y="2558702"/>
                  <a:ext cx="8494711" cy="68390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865" t="-8036" r="-1865" b="-3303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274639" y="2535263"/>
              <a:ext cx="8494711" cy="804837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389741" y="5791200"/>
            <a:ext cx="4346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Gill Sans"/>
              </a:rPr>
              <a:t>Optimal: Matching </a:t>
            </a:r>
            <a:r>
              <a:rPr lang="en-US" sz="2400" dirty="0" err="1" smtClean="0">
                <a:solidFill>
                  <a:schemeClr val="bg1"/>
                </a:solidFill>
                <a:latin typeface="Gill Sans"/>
              </a:rPr>
              <a:t>lowerbound</a:t>
            </a:r>
            <a:endParaRPr lang="en-US" sz="2400" dirty="0">
              <a:solidFill>
                <a:schemeClr val="bg1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84505954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of </a:t>
            </a:r>
            <a:r>
              <a:rPr lang="en-US" dirty="0" err="1" smtClean="0"/>
              <a:t>eps</a:t>
            </a:r>
            <a:r>
              <a:rPr lang="en-US" dirty="0" smtClean="0"/>
              <a:t>-net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81213"/>
            <a:ext cx="7772400" cy="1309687"/>
          </a:xfrm>
        </p:spPr>
        <p:txBody>
          <a:bodyPr/>
          <a:lstStyle/>
          <a:p>
            <a:r>
              <a:rPr lang="en-US" dirty="0" smtClean="0"/>
              <a:t>Simplest possible: </a:t>
            </a:r>
            <a:r>
              <a:rPr lang="en-US" dirty="0" err="1" smtClean="0"/>
              <a:t>univariate</a:t>
            </a:r>
            <a:r>
              <a:rPr lang="en-US" dirty="0" smtClean="0"/>
              <a:t> to multivariate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520620" y="5135052"/>
                <a:ext cx="5560433" cy="9862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514350" indent="-514350" algn="l">
                  <a:buAutoNum type="arabicPeriod"/>
                </a:pPr>
                <a:r>
                  <a:rPr lang="en-US" dirty="0" smtClean="0">
                    <a:solidFill>
                      <a:schemeClr val="bg1"/>
                    </a:solidFill>
                  </a:rPr>
                  <a:t>What resolution? Naïve: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1/√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pPr marL="514350" indent="-514350" algn="l">
                  <a:buAutoNum type="arabicPeriod"/>
                </a:pPr>
                <a:r>
                  <a:rPr lang="en-US" dirty="0" smtClean="0">
                    <a:solidFill>
                      <a:schemeClr val="bg1"/>
                    </a:solidFill>
                  </a:rPr>
                  <a:t>How far out on the axes?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620" y="5135052"/>
                <a:ext cx="5560433" cy="986232"/>
              </a:xfrm>
              <a:prstGeom prst="rect">
                <a:avLst/>
              </a:prstGeom>
              <a:blipFill rotWithShape="1">
                <a:blip r:embed="rId2"/>
                <a:stretch>
                  <a:fillRect l="-1862" t="-3086" r="-1205" b="-16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1416050" y="5183188"/>
            <a:ext cx="6565617" cy="457200"/>
            <a:chOff x="1415951" y="5183802"/>
            <a:chExt cx="6566481" cy="457200"/>
          </a:xfrm>
        </p:grpSpPr>
        <p:sp>
          <p:nvSpPr>
            <p:cNvPr id="22" name="Right Arrow 21"/>
            <p:cNvSpPr>
              <a:spLocks noChangeArrowheads="1"/>
            </p:cNvSpPr>
            <p:nvPr/>
          </p:nvSpPr>
          <p:spPr bwMode="auto">
            <a:xfrm>
              <a:off x="1415951" y="5301277"/>
              <a:ext cx="979617" cy="234950"/>
            </a:xfrm>
            <a:prstGeom prst="rightArrow">
              <a:avLst>
                <a:gd name="adj1" fmla="val 50000"/>
                <a:gd name="adj2" fmla="val 50143"/>
              </a:avLst>
            </a:prstGeom>
            <a:solidFill>
              <a:srgbClr val="3366FF"/>
            </a:solidFill>
            <a:ln w="9525">
              <a:solidFill>
                <a:srgbClr val="3366FF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2521462" y="5183802"/>
              <a:ext cx="5460970" cy="457200"/>
            </a:xfrm>
            <a:prstGeom prst="rect">
              <a:avLst/>
            </a:prstGeom>
            <a:noFill/>
            <a:ln w="1270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7414512"/>
              </p:ext>
            </p:extLst>
          </p:nvPr>
        </p:nvGraphicFramePr>
        <p:xfrm>
          <a:off x="4812691" y="2446240"/>
          <a:ext cx="4035817" cy="2440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255386" y="2506122"/>
            <a:ext cx="4201337" cy="2441448"/>
            <a:chOff x="157412" y="2408148"/>
            <a:chExt cx="4201337" cy="2441448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2" name="Chart 51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62983168"/>
                    </p:ext>
                  </p:extLst>
                </p:nvPr>
              </p:nvGraphicFramePr>
              <p:xfrm>
                <a:off x="157412" y="2408148"/>
                <a:ext cx="4032504" cy="244144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</mc:Choice>
          <mc:Fallback xmlns="">
            <p:graphicFrame>
              <p:nvGraphicFramePr>
                <p:cNvPr id="52" name="Chart 51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62983168"/>
                    </p:ext>
                  </p:extLst>
                </p:nvPr>
              </p:nvGraphicFramePr>
              <p:xfrm>
                <a:off x="157412" y="2408148"/>
                <a:ext cx="4032504" cy="244144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5"/>
                </a:graphicData>
              </a:graphic>
            </p:graphicFrame>
          </mc:Fallback>
        </mc:AlternateContent>
        <p:grpSp>
          <p:nvGrpSpPr>
            <p:cNvPr id="53" name="Group 52"/>
            <p:cNvGrpSpPr/>
            <p:nvPr/>
          </p:nvGrpSpPr>
          <p:grpSpPr>
            <a:xfrm>
              <a:off x="442322" y="2798329"/>
              <a:ext cx="3423921" cy="1902973"/>
              <a:chOff x="1331322" y="3394757"/>
              <a:chExt cx="3423921" cy="2784839"/>
            </a:xfrm>
          </p:grpSpPr>
          <p:sp>
            <p:nvSpPr>
              <p:cNvPr id="55" name="Left Bracket 54"/>
              <p:cNvSpPr/>
              <p:nvPr/>
            </p:nvSpPr>
            <p:spPr bwMode="auto">
              <a:xfrm>
                <a:off x="1331322" y="3394757"/>
                <a:ext cx="360680" cy="2770796"/>
              </a:xfrm>
              <a:prstGeom prst="leftBracket">
                <a:avLst/>
              </a:prstGeom>
              <a:noFill/>
              <a:ln w="381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6" name="Left Bracket 55"/>
              <p:cNvSpPr/>
              <p:nvPr/>
            </p:nvSpPr>
            <p:spPr bwMode="auto">
              <a:xfrm rot="10800000">
                <a:off x="4394563" y="3394757"/>
                <a:ext cx="360680" cy="2784839"/>
              </a:xfrm>
              <a:prstGeom prst="leftBracket">
                <a:avLst/>
              </a:prstGeom>
              <a:noFill/>
              <a:ln w="381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866243" y="2447835"/>
                  <a:ext cx="492506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sz="3000" dirty="0">
                    <a:solidFill>
                      <a:srgbClr val="FFFF00"/>
                    </a:solidFill>
                    <a:latin typeface="Cambria" pitchFamily="18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6243" y="2447835"/>
                  <a:ext cx="492506" cy="55399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Right Arrow 56"/>
          <p:cNvSpPr/>
          <p:nvPr/>
        </p:nvSpPr>
        <p:spPr bwMode="auto">
          <a:xfrm>
            <a:off x="4299856" y="3712380"/>
            <a:ext cx="539160" cy="214750"/>
          </a:xfrm>
          <a:prstGeom prst="rightArrow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5013794" y="2896304"/>
            <a:ext cx="3561223" cy="1867018"/>
            <a:chOff x="1150476" y="3376171"/>
            <a:chExt cx="3561223" cy="2732220"/>
          </a:xfrm>
        </p:grpSpPr>
        <p:sp>
          <p:nvSpPr>
            <p:cNvPr id="59" name="Left Bracket 58"/>
            <p:cNvSpPr/>
            <p:nvPr/>
          </p:nvSpPr>
          <p:spPr bwMode="auto">
            <a:xfrm>
              <a:off x="1150476" y="3376173"/>
              <a:ext cx="360680" cy="2732218"/>
            </a:xfrm>
            <a:prstGeom prst="leftBracke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Left Bracket 59"/>
            <p:cNvSpPr/>
            <p:nvPr/>
          </p:nvSpPr>
          <p:spPr bwMode="auto">
            <a:xfrm rot="10800000">
              <a:off x="4351019" y="3376171"/>
              <a:ext cx="360680" cy="2707129"/>
            </a:xfrm>
            <a:prstGeom prst="leftBracke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8543353" y="2564959"/>
                <a:ext cx="4933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  <a:latin typeface="Gill Sans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353" y="2564959"/>
                <a:ext cx="493340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670484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594360" y="1856232"/>
            <a:ext cx="7990413" cy="4602381"/>
            <a:chOff x="594360" y="1856232"/>
            <a:chExt cx="7990413" cy="4602381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3" name="Chart 42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99661401"/>
                    </p:ext>
                  </p:extLst>
                </p:nvPr>
              </p:nvGraphicFramePr>
              <p:xfrm>
                <a:off x="594360" y="1856232"/>
                <a:ext cx="7861300" cy="460238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 xmlns="">
            <p:graphicFrame>
              <p:nvGraphicFramePr>
                <p:cNvPr id="43" name="Chart 42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99661401"/>
                    </p:ext>
                  </p:extLst>
                </p:nvPr>
              </p:nvGraphicFramePr>
              <p:xfrm>
                <a:off x="594360" y="1856232"/>
                <a:ext cx="7861300" cy="460238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ounded Rectangular Callout 15"/>
                <p:cNvSpPr>
                  <a:spLocks noChangeArrowheads="1"/>
                </p:cNvSpPr>
                <p:nvPr/>
              </p:nvSpPr>
              <p:spPr bwMode="auto">
                <a:xfrm>
                  <a:off x="5825471" y="2867974"/>
                  <a:ext cx="2759302" cy="866550"/>
                </a:xfrm>
                <a:prstGeom prst="wedgeRoundRectCallout">
                  <a:avLst>
                    <a:gd name="adj1" fmla="val -89911"/>
                    <a:gd name="adj2" fmla="val -43672"/>
                    <a:gd name="adj3" fmla="val 16667"/>
                  </a:avLst>
                </a:prstGeom>
                <a:solidFill>
                  <a:srgbClr val="CCFFCC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sz="2400" dirty="0" smtClean="0">
                      <a:latin typeface="Gill Sans" charset="0"/>
                    </a:rPr>
                    <a:t>Even out mass in interval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[−</m:t>
                      </m:r>
                      <m:r>
                        <a:rPr lang="en-US" sz="2400" b="0" i="1" smtClean="0">
                          <a:latin typeface="Cambria Math"/>
                        </a:rPr>
                        <m:t>𝛿</m:t>
                      </m:r>
                      <m:r>
                        <a:rPr lang="en-US" sz="2400" b="0" i="1" smtClean="0">
                          <a:latin typeface="Cambria Math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</a:rPr>
                        <m:t>𝛿</m:t>
                      </m:r>
                      <m:r>
                        <a:rPr lang="en-US" sz="2400" b="0" i="1" smtClean="0">
                          <a:latin typeface="Cambria Math"/>
                        </a:rPr>
                        <m:t>]</m:t>
                      </m:r>
                    </m:oMath>
                  </a14:m>
                  <a:r>
                    <a:rPr lang="en-US" sz="2400" dirty="0" smtClean="0">
                      <a:latin typeface="Gill Sans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51" name="Rounded Rectangular Callout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25471" y="2867974"/>
                  <a:ext cx="2759302" cy="866550"/>
                </a:xfrm>
                <a:prstGeom prst="wedgeRoundRectCallout">
                  <a:avLst>
                    <a:gd name="adj1" fmla="val -89911"/>
                    <a:gd name="adj2" fmla="val -43672"/>
                    <a:gd name="adj3" fmla="val 16667"/>
                  </a:avLst>
                </a:prstGeom>
                <a:blipFill rotWithShape="1">
                  <a:blip r:embed="rId4"/>
                  <a:stretch>
                    <a:fillRect r="-1422" b="-16084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2858652"/>
              </p:ext>
            </p:extLst>
          </p:nvPr>
        </p:nvGraphicFramePr>
        <p:xfrm>
          <a:off x="596900" y="1854200"/>
          <a:ext cx="7861300" cy="4602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of </a:t>
            </a:r>
            <a:r>
              <a:rPr lang="en-US" dirty="0" err="1" smtClean="0"/>
              <a:t>eps</a:t>
            </a:r>
            <a:r>
              <a:rPr lang="en-US" dirty="0" smtClean="0"/>
              <a:t>-net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685800" y="1725613"/>
            <a:ext cx="7772400" cy="1309687"/>
          </a:xfrm>
        </p:spPr>
        <p:txBody>
          <a:bodyPr/>
          <a:lstStyle/>
          <a:p>
            <a:r>
              <a:rPr lang="en-US" sz="3000" dirty="0" smtClean="0"/>
              <a:t>Analyze ‘step-wise’ </a:t>
            </a:r>
            <a:r>
              <a:rPr lang="en-US" sz="3000" dirty="0" err="1" smtClean="0"/>
              <a:t>approximator</a:t>
            </a:r>
            <a:endParaRPr lang="en-US" sz="3000" dirty="0" smtClean="0"/>
          </a:p>
        </p:txBody>
      </p:sp>
      <p:grpSp>
        <p:nvGrpSpPr>
          <p:cNvPr id="40" name="Group 39"/>
          <p:cNvGrpSpPr/>
          <p:nvPr/>
        </p:nvGrpSpPr>
        <p:grpSpPr>
          <a:xfrm>
            <a:off x="1333500" y="2705100"/>
            <a:ext cx="6324600" cy="3151533"/>
            <a:chOff x="1333500" y="2705100"/>
            <a:chExt cx="6324600" cy="3151533"/>
          </a:xfrm>
        </p:grpSpPr>
        <p:grpSp>
          <p:nvGrpSpPr>
            <p:cNvPr id="36" name="Group 35"/>
            <p:cNvGrpSpPr/>
            <p:nvPr/>
          </p:nvGrpSpPr>
          <p:grpSpPr>
            <a:xfrm>
              <a:off x="1333500" y="2705100"/>
              <a:ext cx="6324600" cy="3151533"/>
              <a:chOff x="1333500" y="2705100"/>
              <a:chExt cx="6324600" cy="3151533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189484" y="2896325"/>
                <a:ext cx="4618882" cy="2960308"/>
                <a:chOff x="2189484" y="2896325"/>
                <a:chExt cx="4618882" cy="2960308"/>
              </a:xfrm>
            </p:grpSpPr>
            <p:sp>
              <p:nvSpPr>
                <p:cNvPr id="14" name="Rectangle 13"/>
                <p:cNvSpPr/>
                <p:nvPr/>
              </p:nvSpPr>
              <p:spPr bwMode="auto">
                <a:xfrm>
                  <a:off x="4170681" y="2896325"/>
                  <a:ext cx="660399" cy="2959351"/>
                </a:xfrm>
                <a:prstGeom prst="rect">
                  <a:avLst/>
                </a:prstGeom>
                <a:solidFill>
                  <a:srgbClr val="00FF00">
                    <a:alpha val="52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 bwMode="auto">
                <a:xfrm>
                  <a:off x="4831080" y="3809998"/>
                  <a:ext cx="660399" cy="2039809"/>
                </a:xfrm>
                <a:prstGeom prst="rect">
                  <a:avLst/>
                </a:prstGeom>
                <a:solidFill>
                  <a:srgbClr val="00FF00">
                    <a:alpha val="52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 bwMode="auto">
                <a:xfrm>
                  <a:off x="5487568" y="4826488"/>
                  <a:ext cx="660399" cy="1025269"/>
                </a:xfrm>
                <a:prstGeom prst="rect">
                  <a:avLst/>
                </a:prstGeom>
                <a:solidFill>
                  <a:srgbClr val="00FF00">
                    <a:alpha val="52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 bwMode="auto">
                <a:xfrm>
                  <a:off x="6147967" y="5533292"/>
                  <a:ext cx="660399" cy="323341"/>
                </a:xfrm>
                <a:prstGeom prst="rect">
                  <a:avLst/>
                </a:prstGeom>
                <a:solidFill>
                  <a:srgbClr val="00FF00">
                    <a:alpha val="52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 bwMode="auto">
                <a:xfrm>
                  <a:off x="3510282" y="3809999"/>
                  <a:ext cx="660399" cy="2032983"/>
                </a:xfrm>
                <a:prstGeom prst="rect">
                  <a:avLst/>
                </a:prstGeom>
                <a:solidFill>
                  <a:srgbClr val="00FF00">
                    <a:alpha val="52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 bwMode="auto">
                <a:xfrm>
                  <a:off x="2849883" y="4826489"/>
                  <a:ext cx="660399" cy="1018443"/>
                </a:xfrm>
                <a:prstGeom prst="rect">
                  <a:avLst/>
                </a:prstGeom>
                <a:solidFill>
                  <a:srgbClr val="00FF00">
                    <a:alpha val="52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 bwMode="auto">
                <a:xfrm>
                  <a:off x="2189484" y="5514750"/>
                  <a:ext cx="660399" cy="323341"/>
                </a:xfrm>
                <a:prstGeom prst="rect">
                  <a:avLst/>
                </a:prstGeom>
                <a:solidFill>
                  <a:srgbClr val="00FF00">
                    <a:alpha val="52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cxnSp>
            <p:nvCxnSpPr>
              <p:cNvPr id="28" name="Straight Connector 27"/>
              <p:cNvCxnSpPr/>
              <p:nvPr/>
            </p:nvCxnSpPr>
            <p:spPr bwMode="auto">
              <a:xfrm>
                <a:off x="1333500" y="5856633"/>
                <a:ext cx="63246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 flipV="1">
                <a:off x="4495800" y="2705100"/>
                <a:ext cx="5080" cy="313299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lg" len="med"/>
                <a:tailEnd type="triangl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" name="Rectangle 36"/>
            <p:cNvSpPr/>
            <p:nvPr/>
          </p:nvSpPr>
          <p:spPr bwMode="auto">
            <a:xfrm>
              <a:off x="1529085" y="5694962"/>
              <a:ext cx="660399" cy="143129"/>
            </a:xfrm>
            <a:prstGeom prst="rect">
              <a:avLst/>
            </a:prstGeom>
            <a:solidFill>
              <a:srgbClr val="00FF00">
                <a:alpha val="52000"/>
              </a:srgbClr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808366" y="5708628"/>
              <a:ext cx="660399" cy="143129"/>
            </a:xfrm>
            <a:prstGeom prst="rect">
              <a:avLst/>
            </a:prstGeom>
            <a:solidFill>
              <a:srgbClr val="00FF00">
                <a:alpha val="52000"/>
              </a:srgbClr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826673" y="5703276"/>
            <a:ext cx="5263329" cy="540373"/>
            <a:chOff x="1826673" y="5703276"/>
            <a:chExt cx="5263329" cy="5403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942251" y="5720429"/>
                  <a:ext cx="51129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</a:rPr>
                    <a:t>-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𝛿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2251" y="5720429"/>
                  <a:ext cx="511294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5000" t="-11628" b="-31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625106" y="5703276"/>
                  <a:ext cx="4904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𝛿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5106" y="5703276"/>
                  <a:ext cx="490454" cy="52322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887804" y="5760404"/>
                  <a:ext cx="5457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𝛿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7804" y="5760404"/>
                  <a:ext cx="545726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278424" y="5784566"/>
                  <a:ext cx="5457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𝛿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8424" y="5784566"/>
                  <a:ext cx="545726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544276" y="5771866"/>
                  <a:ext cx="5457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𝛿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4276" y="5771866"/>
                  <a:ext cx="545726" cy="4001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2480840" y="5746466"/>
                  <a:ext cx="73808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−3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𝛿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0840" y="5746466"/>
                  <a:ext cx="738087" cy="4001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826673" y="5735980"/>
                  <a:ext cx="73808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−4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𝛿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6673" y="5735980"/>
                  <a:ext cx="738087" cy="4001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141238" y="5766782"/>
                  <a:ext cx="73808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−2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𝛿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238" y="5766782"/>
                  <a:ext cx="738087" cy="40011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183381" y="5862748"/>
                <a:ext cx="7553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3600" dirty="0" smtClean="0">
                    <a:solidFill>
                      <a:schemeClr val="bg1"/>
                    </a:solidFill>
                  </a:rPr>
                  <a:t> </a:t>
                </a:r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381" y="5862748"/>
                <a:ext cx="755335" cy="64633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343647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  <p:bldP spid="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416050" y="5135052"/>
            <a:ext cx="6665003" cy="986232"/>
            <a:chOff x="1416050" y="5135052"/>
            <a:chExt cx="6665003" cy="9862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2520620" y="5135052"/>
                  <a:ext cx="5560433" cy="9862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514350" indent="-514350" algn="l">
                    <a:buAutoNum type="arabicPeriod"/>
                  </a:pPr>
                  <a:r>
                    <a:rPr lang="en-US" dirty="0" smtClean="0">
                      <a:solidFill>
                        <a:schemeClr val="bg1"/>
                      </a:solidFill>
                    </a:rPr>
                    <a:t>What resolution? Naïve: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1/√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𝑘</m:t>
                      </m:r>
                    </m:oMath>
                  </a14:m>
                  <a:r>
                    <a:rPr lang="en-US" dirty="0" smtClean="0">
                      <a:solidFill>
                        <a:schemeClr val="bg1"/>
                      </a:solidFill>
                    </a:rPr>
                    <a:t>.</a:t>
                  </a:r>
                </a:p>
                <a:p>
                  <a:pPr marL="514350" indent="-514350" algn="l">
                    <a:buAutoNum type="arabicPeriod"/>
                  </a:pPr>
                  <a:r>
                    <a:rPr lang="en-US" dirty="0" smtClean="0">
                      <a:solidFill>
                        <a:schemeClr val="bg1"/>
                      </a:solidFill>
                    </a:rPr>
                    <a:t>How far out on the axes?</a:t>
                  </a: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620" y="5135052"/>
                  <a:ext cx="5560433" cy="9862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862" t="-3086" r="-1205" b="-160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2" name="Group 51"/>
            <p:cNvGrpSpPr>
              <a:grpSpLocks/>
            </p:cNvGrpSpPr>
            <p:nvPr/>
          </p:nvGrpSpPr>
          <p:grpSpPr bwMode="auto">
            <a:xfrm>
              <a:off x="1416050" y="5183188"/>
              <a:ext cx="6565617" cy="457200"/>
              <a:chOff x="1415951" y="5183802"/>
              <a:chExt cx="6566481" cy="457200"/>
            </a:xfrm>
          </p:grpSpPr>
          <p:sp>
            <p:nvSpPr>
              <p:cNvPr id="53" name="Right Arrow 52"/>
              <p:cNvSpPr>
                <a:spLocks noChangeArrowheads="1"/>
              </p:cNvSpPr>
              <p:nvPr/>
            </p:nvSpPr>
            <p:spPr bwMode="auto">
              <a:xfrm>
                <a:off x="1415951" y="5301277"/>
                <a:ext cx="979617" cy="234950"/>
              </a:xfrm>
              <a:prstGeom prst="rightArrow">
                <a:avLst>
                  <a:gd name="adj1" fmla="val 50000"/>
                  <a:gd name="adj2" fmla="val 50143"/>
                </a:avLst>
              </a:prstGeom>
              <a:solidFill>
                <a:srgbClr val="3366FF"/>
              </a:solidFill>
              <a:ln w="9525">
                <a:solidFill>
                  <a:srgbClr val="3366FF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/>
            </p:nvSpPr>
            <p:spPr bwMode="auto">
              <a:xfrm>
                <a:off x="2521462" y="5183802"/>
                <a:ext cx="5460970" cy="457200"/>
              </a:xfrm>
              <a:prstGeom prst="rect">
                <a:avLst/>
              </a:prstGeom>
              <a:noFill/>
              <a:ln w="12700" algn="ctr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4812691" y="2445163"/>
            <a:ext cx="4037121" cy="2441222"/>
            <a:chOff x="594360" y="1854200"/>
            <a:chExt cx="7863840" cy="4604413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6" name="Chart 25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823254587"/>
                    </p:ext>
                  </p:extLst>
                </p:nvPr>
              </p:nvGraphicFramePr>
              <p:xfrm>
                <a:off x="594360" y="1856232"/>
                <a:ext cx="7861300" cy="460238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Choice>
          <mc:Fallback xmlns="">
            <p:graphicFrame>
              <p:nvGraphicFramePr>
                <p:cNvPr id="26" name="Chart 25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823254587"/>
                    </p:ext>
                  </p:extLst>
                </p:nvPr>
              </p:nvGraphicFramePr>
              <p:xfrm>
                <a:off x="594360" y="1856232"/>
                <a:ext cx="7861300" cy="460238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7" name="Chart 26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985309891"/>
                    </p:ext>
                  </p:extLst>
                </p:nvPr>
              </p:nvGraphicFramePr>
              <p:xfrm>
                <a:off x="596900" y="1854200"/>
                <a:ext cx="7861300" cy="460238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5"/>
                </a:graphicData>
              </a:graphic>
            </p:graphicFrame>
          </mc:Choice>
          <mc:Fallback xmlns="">
            <p:graphicFrame>
              <p:nvGraphicFramePr>
                <p:cNvPr id="27" name="Chart 26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985309891"/>
                    </p:ext>
                  </p:extLst>
                </p:nvPr>
              </p:nvGraphicFramePr>
              <p:xfrm>
                <a:off x="596900" y="1854200"/>
                <a:ext cx="7861300" cy="460238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6"/>
                </a:graphicData>
              </a:graphic>
            </p:graphicFrame>
          </mc:Fallback>
        </mc:AlternateContent>
        <p:grpSp>
          <p:nvGrpSpPr>
            <p:cNvPr id="28" name="Group 27"/>
            <p:cNvGrpSpPr/>
            <p:nvPr/>
          </p:nvGrpSpPr>
          <p:grpSpPr>
            <a:xfrm>
              <a:off x="1180460" y="2705100"/>
              <a:ext cx="6617892" cy="3151533"/>
              <a:chOff x="1180460" y="2705100"/>
              <a:chExt cx="6617892" cy="3151533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1180460" y="2705100"/>
                <a:ext cx="6617892" cy="3151533"/>
                <a:chOff x="1180460" y="2705100"/>
                <a:chExt cx="6617892" cy="3151533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2189484" y="2896325"/>
                  <a:ext cx="4618882" cy="2960308"/>
                  <a:chOff x="2189484" y="2896325"/>
                  <a:chExt cx="4618882" cy="2960308"/>
                </a:xfrm>
              </p:grpSpPr>
              <p:sp>
                <p:nvSpPr>
                  <p:cNvPr id="44" name="Rectangle 43"/>
                  <p:cNvSpPr/>
                  <p:nvPr/>
                </p:nvSpPr>
                <p:spPr bwMode="auto">
                  <a:xfrm>
                    <a:off x="4831080" y="3809998"/>
                    <a:ext cx="660399" cy="2039809"/>
                  </a:xfrm>
                  <a:prstGeom prst="rect">
                    <a:avLst/>
                  </a:prstGeom>
                  <a:solidFill>
                    <a:srgbClr val="FFFF00">
                      <a:alpha val="84000"/>
                    </a:srgbClr>
                  </a:solidFill>
                  <a:ln w="38100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 bwMode="auto">
                  <a:xfrm>
                    <a:off x="5487568" y="4826488"/>
                    <a:ext cx="660399" cy="1025269"/>
                  </a:xfrm>
                  <a:prstGeom prst="rect">
                    <a:avLst/>
                  </a:prstGeom>
                  <a:solidFill>
                    <a:srgbClr val="FFFF00">
                      <a:alpha val="84000"/>
                    </a:srgbClr>
                  </a:solidFill>
                  <a:ln w="38100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 bwMode="auto">
                  <a:xfrm>
                    <a:off x="6147967" y="5533292"/>
                    <a:ext cx="660399" cy="323341"/>
                  </a:xfrm>
                  <a:prstGeom prst="rect">
                    <a:avLst/>
                  </a:prstGeom>
                  <a:solidFill>
                    <a:srgbClr val="FFFF00">
                      <a:alpha val="84000"/>
                    </a:srgbClr>
                  </a:solidFill>
                  <a:ln w="38100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 bwMode="auto">
                  <a:xfrm>
                    <a:off x="3510282" y="3809999"/>
                    <a:ext cx="660399" cy="2032983"/>
                  </a:xfrm>
                  <a:prstGeom prst="rect">
                    <a:avLst/>
                  </a:prstGeom>
                  <a:solidFill>
                    <a:srgbClr val="FFFF00">
                      <a:alpha val="84000"/>
                    </a:srgbClr>
                  </a:solidFill>
                  <a:ln w="38100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8" name="Rectangle 47"/>
                  <p:cNvSpPr/>
                  <p:nvPr/>
                </p:nvSpPr>
                <p:spPr bwMode="auto">
                  <a:xfrm>
                    <a:off x="2849883" y="4826489"/>
                    <a:ext cx="660399" cy="1018443"/>
                  </a:xfrm>
                  <a:prstGeom prst="rect">
                    <a:avLst/>
                  </a:prstGeom>
                  <a:solidFill>
                    <a:srgbClr val="FFFF00">
                      <a:alpha val="84000"/>
                    </a:srgbClr>
                  </a:solidFill>
                  <a:ln w="38100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 bwMode="auto">
                  <a:xfrm>
                    <a:off x="2189484" y="5514750"/>
                    <a:ext cx="660399" cy="323341"/>
                  </a:xfrm>
                  <a:prstGeom prst="rect">
                    <a:avLst/>
                  </a:prstGeom>
                  <a:solidFill>
                    <a:srgbClr val="FFFF00">
                      <a:alpha val="84000"/>
                    </a:srgbClr>
                  </a:solidFill>
                  <a:ln w="38100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 bwMode="auto">
                  <a:xfrm>
                    <a:off x="4170681" y="2896325"/>
                    <a:ext cx="660399" cy="2959351"/>
                  </a:xfrm>
                  <a:prstGeom prst="rect">
                    <a:avLst/>
                  </a:prstGeom>
                  <a:solidFill>
                    <a:srgbClr val="FFFF00">
                      <a:alpha val="84000"/>
                    </a:srgbClr>
                  </a:solidFill>
                  <a:ln w="38100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cxnSp>
              <p:nvCxnSpPr>
                <p:cNvPr id="42" name="Straight Connector 41"/>
                <p:cNvCxnSpPr/>
                <p:nvPr/>
              </p:nvCxnSpPr>
              <p:spPr bwMode="auto">
                <a:xfrm flipV="1">
                  <a:off x="4495800" y="2705100"/>
                  <a:ext cx="5080" cy="313299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accent2">
                      <a:alpha val="38000"/>
                    </a:schemeClr>
                  </a:solidFill>
                  <a:prstDash val="solid"/>
                  <a:round/>
                  <a:headEnd type="none" w="lg" len="med"/>
                  <a:tailEnd type="triangle" w="lg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Straight Connector 42"/>
                <p:cNvCxnSpPr/>
                <p:nvPr/>
              </p:nvCxnSpPr>
              <p:spPr bwMode="auto">
                <a:xfrm>
                  <a:off x="1180460" y="5856633"/>
                  <a:ext cx="6617892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triangle" w="lg" len="med"/>
                  <a:tailEnd type="triangle" w="lg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39" name="Rectangle 38"/>
              <p:cNvSpPr/>
              <p:nvPr/>
            </p:nvSpPr>
            <p:spPr bwMode="auto">
              <a:xfrm>
                <a:off x="1529085" y="5694962"/>
                <a:ext cx="660399" cy="143129"/>
              </a:xfrm>
              <a:prstGeom prst="rect">
                <a:avLst/>
              </a:prstGeom>
              <a:solidFill>
                <a:srgbClr val="FFFF00">
                  <a:alpha val="84000"/>
                </a:srgbClr>
              </a:solid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6808366" y="5708628"/>
                <a:ext cx="660399" cy="143129"/>
              </a:xfrm>
              <a:prstGeom prst="rect">
                <a:avLst/>
              </a:prstGeom>
              <a:solidFill>
                <a:srgbClr val="FFFF00">
                  <a:alpha val="84000"/>
                </a:srgbClr>
              </a:solid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1691499" y="5720428"/>
              <a:ext cx="5517447" cy="641931"/>
              <a:chOff x="1691499" y="5720428"/>
              <a:chExt cx="5517447" cy="6419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835382" y="5720428"/>
                    <a:ext cx="725037" cy="6385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>
                        <a:solidFill>
                          <a:schemeClr val="bg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𝛿</m:t>
                        </m:r>
                      </m:oMath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5382" y="5720428"/>
                    <a:ext cx="725037" cy="63854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8197" t="-5357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518744" y="5723808"/>
                    <a:ext cx="703178" cy="63855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𝛿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8744" y="5723808"/>
                    <a:ext cx="703178" cy="638551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5768861" y="5760404"/>
                    <a:ext cx="783614" cy="5224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𝛿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8861" y="5760404"/>
                    <a:ext cx="783614" cy="522450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5159479" y="5753767"/>
                    <a:ext cx="783614" cy="5224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𝛿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9479" y="5753767"/>
                    <a:ext cx="783614" cy="522450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425332" y="5771866"/>
                    <a:ext cx="783614" cy="5224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𝛿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5332" y="5771866"/>
                    <a:ext cx="783614" cy="522450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345666" y="5746466"/>
                    <a:ext cx="1008431" cy="5224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−3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𝛿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5666" y="5746466"/>
                    <a:ext cx="1008431" cy="522450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691499" y="5735979"/>
                    <a:ext cx="1008431" cy="5224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−4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𝛿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1499" y="5735979"/>
                    <a:ext cx="1008431" cy="522450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006063" y="5756515"/>
                    <a:ext cx="1008431" cy="5224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−2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𝛿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6063" y="5756515"/>
                    <a:ext cx="1008431" cy="522450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of </a:t>
            </a:r>
            <a:r>
              <a:rPr lang="en-US" dirty="0" err="1" smtClean="0"/>
              <a:t>eps</a:t>
            </a:r>
            <a:r>
              <a:rPr lang="en-US" dirty="0" smtClean="0"/>
              <a:t>-net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81213"/>
            <a:ext cx="7772400" cy="1309687"/>
          </a:xfrm>
        </p:spPr>
        <p:txBody>
          <a:bodyPr/>
          <a:lstStyle/>
          <a:p>
            <a:r>
              <a:rPr lang="en-US" dirty="0" smtClean="0"/>
              <a:t>Take </a:t>
            </a:r>
            <a:r>
              <a:rPr lang="en-US" dirty="0" err="1" smtClean="0"/>
              <a:t>univariate</a:t>
            </a:r>
            <a:r>
              <a:rPr lang="en-US" dirty="0" smtClean="0"/>
              <a:t> net and lift to multivariate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55386" y="2506122"/>
            <a:ext cx="4201337" cy="2441448"/>
            <a:chOff x="157412" y="2408148"/>
            <a:chExt cx="4201337" cy="2441448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Chart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64683492"/>
                    </p:ext>
                  </p:extLst>
                </p:nvPr>
              </p:nvGraphicFramePr>
              <p:xfrm>
                <a:off x="157412" y="2408148"/>
                <a:ext cx="4032504" cy="244144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5"/>
                </a:graphicData>
              </a:graphic>
            </p:graphicFrame>
          </mc:Choice>
          <mc:Fallback xmlns="">
            <p:graphicFrame>
              <p:nvGraphicFramePr>
                <p:cNvPr id="4" name="Chart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64683492"/>
                    </p:ext>
                  </p:extLst>
                </p:nvPr>
              </p:nvGraphicFramePr>
              <p:xfrm>
                <a:off x="157412" y="2408148"/>
                <a:ext cx="4032504" cy="244144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6"/>
                </a:graphicData>
              </a:graphic>
            </p:graphicFrame>
          </mc:Fallback>
        </mc:AlternateContent>
        <p:grpSp>
          <p:nvGrpSpPr>
            <p:cNvPr id="8" name="Group 7"/>
            <p:cNvGrpSpPr/>
            <p:nvPr/>
          </p:nvGrpSpPr>
          <p:grpSpPr>
            <a:xfrm>
              <a:off x="442322" y="2798329"/>
              <a:ext cx="3423921" cy="1902973"/>
              <a:chOff x="1331322" y="3394757"/>
              <a:chExt cx="3423921" cy="2784839"/>
            </a:xfrm>
          </p:grpSpPr>
          <p:sp>
            <p:nvSpPr>
              <p:cNvPr id="5" name="Left Bracket 4"/>
              <p:cNvSpPr/>
              <p:nvPr/>
            </p:nvSpPr>
            <p:spPr bwMode="auto">
              <a:xfrm>
                <a:off x="1331322" y="3394757"/>
                <a:ext cx="360680" cy="2770796"/>
              </a:xfrm>
              <a:prstGeom prst="leftBracket">
                <a:avLst/>
              </a:prstGeom>
              <a:noFill/>
              <a:ln w="381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" name="Left Bracket 5"/>
              <p:cNvSpPr/>
              <p:nvPr/>
            </p:nvSpPr>
            <p:spPr bwMode="auto">
              <a:xfrm rot="10800000">
                <a:off x="4394563" y="3394757"/>
                <a:ext cx="360680" cy="2784839"/>
              </a:xfrm>
              <a:prstGeom prst="leftBracket">
                <a:avLst/>
              </a:prstGeom>
              <a:noFill/>
              <a:ln w="381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866243" y="2447835"/>
                  <a:ext cx="492506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sz="3000" dirty="0">
                    <a:solidFill>
                      <a:srgbClr val="FFFF00"/>
                    </a:solidFill>
                    <a:latin typeface="Cambria" pitchFamily="18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6243" y="2447835"/>
                  <a:ext cx="492506" cy="553998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543353" y="2564959"/>
                <a:ext cx="4933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  <a:latin typeface="Gill Sans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353" y="2564959"/>
                <a:ext cx="493340" cy="52322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/>
          <p:cNvSpPr/>
          <p:nvPr/>
        </p:nvSpPr>
        <p:spPr bwMode="auto">
          <a:xfrm>
            <a:off x="4299856" y="3712380"/>
            <a:ext cx="539160" cy="214750"/>
          </a:xfrm>
          <a:prstGeom prst="rightArrow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013794" y="2896304"/>
            <a:ext cx="3561223" cy="1867018"/>
            <a:chOff x="1150476" y="3376171"/>
            <a:chExt cx="3561223" cy="2732220"/>
          </a:xfrm>
        </p:grpSpPr>
        <p:sp>
          <p:nvSpPr>
            <p:cNvPr id="19" name="Left Bracket 18"/>
            <p:cNvSpPr/>
            <p:nvPr/>
          </p:nvSpPr>
          <p:spPr bwMode="auto">
            <a:xfrm>
              <a:off x="1150476" y="3376173"/>
              <a:ext cx="360680" cy="2732218"/>
            </a:xfrm>
            <a:prstGeom prst="leftBracke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Left Bracket 19"/>
            <p:cNvSpPr/>
            <p:nvPr/>
          </p:nvSpPr>
          <p:spPr bwMode="auto">
            <a:xfrm rot="10800000">
              <a:off x="4351019" y="3376171"/>
              <a:ext cx="360680" cy="2707129"/>
            </a:xfrm>
            <a:prstGeom prst="leftBracke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313683" y="5135052"/>
                <a:ext cx="44915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 smtClean="0">
                    <a:solidFill>
                      <a:schemeClr val="bg1"/>
                    </a:solidFill>
                  </a:rPr>
                  <a:t>What resolution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enough?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683" y="5135052"/>
                <a:ext cx="4491551" cy="523220"/>
              </a:xfrm>
              <a:prstGeom prst="rect">
                <a:avLst/>
              </a:prstGeom>
              <a:blipFill rotWithShape="1">
                <a:blip r:embed="rId19"/>
                <a:stretch>
                  <a:fillRect l="-2853" t="-11628" r="-1359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12504" y="4573742"/>
                <a:ext cx="4828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504" y="4573742"/>
                <a:ext cx="482824" cy="52322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534720" y="4573742"/>
                <a:ext cx="628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720" y="4573742"/>
                <a:ext cx="628121" cy="52322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/>
          <p:cNvGrpSpPr/>
          <p:nvPr/>
        </p:nvGrpSpPr>
        <p:grpSpPr>
          <a:xfrm>
            <a:off x="776944" y="5149628"/>
            <a:ext cx="7585075" cy="664343"/>
            <a:chOff x="733425" y="2513491"/>
            <a:chExt cx="7585075" cy="664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8"/>
                <p:cNvSpPr txBox="1">
                  <a:spLocks noChangeArrowheads="1"/>
                </p:cNvSpPr>
                <p:nvPr/>
              </p:nvSpPr>
              <p:spPr bwMode="auto">
                <a:xfrm>
                  <a:off x="733425" y="2558702"/>
                  <a:ext cx="7585075" cy="5539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sz="3000" dirty="0" smtClean="0">
                      <a:solidFill>
                        <a:schemeClr val="bg1"/>
                      </a:solidFill>
                      <a:latin typeface="Gill Sans" charset="0"/>
                    </a:rPr>
                    <a:t>Main Lemma: Can take </a:t>
                  </a:r>
                  <a14:m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𝛿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𝜖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).</m:t>
                      </m:r>
                    </m:oMath>
                  </a14:m>
                  <a:endParaRPr lang="en-US" sz="3000" dirty="0">
                    <a:solidFill>
                      <a:schemeClr val="bg1"/>
                    </a:solidFill>
                    <a:latin typeface="Gill Sans" charset="0"/>
                  </a:endParaRPr>
                </a:p>
              </p:txBody>
            </p:sp>
          </mc:Choice>
          <mc:Fallback xmlns="">
            <p:sp>
              <p:nvSpPr>
                <p:cNvPr id="56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3425" y="2558702"/>
                  <a:ext cx="7585075" cy="553998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t="-14286" b="-3296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1752623" y="2513491"/>
              <a:ext cx="5495956" cy="66434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6376181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59267" y="3251200"/>
            <a:ext cx="4650135" cy="301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Processes (GPs)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Jointly Gaussian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Any finite sum is Gaussian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82" t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 bwMode="auto">
          <a:xfrm>
            <a:off x="3962400" y="6164580"/>
            <a:ext cx="5181600" cy="1092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589433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5386" y="3727863"/>
            <a:ext cx="8594426" cy="2639099"/>
            <a:chOff x="255386" y="4007263"/>
            <a:chExt cx="8594426" cy="2639099"/>
          </a:xfrm>
        </p:grpSpPr>
        <p:grpSp>
          <p:nvGrpSpPr>
            <p:cNvPr id="17" name="Group 16"/>
            <p:cNvGrpSpPr/>
            <p:nvPr/>
          </p:nvGrpSpPr>
          <p:grpSpPr>
            <a:xfrm>
              <a:off x="4812691" y="4007263"/>
              <a:ext cx="4037121" cy="2441222"/>
              <a:chOff x="594360" y="1854200"/>
              <a:chExt cx="7863840" cy="4604413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8" name="Chart 17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617621000"/>
                      </p:ext>
                    </p:extLst>
                  </p:nvPr>
                </p:nvGraphicFramePr>
                <p:xfrm>
                  <a:off x="594360" y="1856232"/>
                  <a:ext cx="7861300" cy="4602381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2"/>
                  </a:graphicData>
                </a:graphic>
              </p:graphicFrame>
            </mc:Choice>
            <mc:Fallback xmlns="">
              <p:graphicFrame>
                <p:nvGraphicFramePr>
                  <p:cNvPr id="18" name="Chart 17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617621000"/>
                      </p:ext>
                    </p:extLst>
                  </p:nvPr>
                </p:nvGraphicFramePr>
                <p:xfrm>
                  <a:off x="594360" y="1856232"/>
                  <a:ext cx="7861300" cy="4602381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5"/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9" name="Chart 18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65441265"/>
                      </p:ext>
                    </p:extLst>
                  </p:nvPr>
                </p:nvGraphicFramePr>
                <p:xfrm>
                  <a:off x="596900" y="1854200"/>
                  <a:ext cx="7861300" cy="4602381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6"/>
                  </a:graphicData>
                </a:graphic>
              </p:graphicFrame>
            </mc:Choice>
            <mc:Fallback xmlns="">
              <p:graphicFrame>
                <p:nvGraphicFramePr>
                  <p:cNvPr id="19" name="Chart 18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65441265"/>
                      </p:ext>
                    </p:extLst>
                  </p:nvPr>
                </p:nvGraphicFramePr>
                <p:xfrm>
                  <a:off x="596900" y="1854200"/>
                  <a:ext cx="7861300" cy="4602381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7"/>
                  </a:graphicData>
                </a:graphic>
              </p:graphicFrame>
            </mc:Fallback>
          </mc:AlternateContent>
          <p:grpSp>
            <p:nvGrpSpPr>
              <p:cNvPr id="20" name="Group 19"/>
              <p:cNvGrpSpPr/>
              <p:nvPr/>
            </p:nvGrpSpPr>
            <p:grpSpPr>
              <a:xfrm>
                <a:off x="1180460" y="2705100"/>
                <a:ext cx="6617892" cy="3151533"/>
                <a:chOff x="1180460" y="2705100"/>
                <a:chExt cx="6617892" cy="3151533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1180460" y="2705100"/>
                  <a:ext cx="6617892" cy="3151533"/>
                  <a:chOff x="1180460" y="2705100"/>
                  <a:chExt cx="6617892" cy="3151533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2189484" y="2896325"/>
                    <a:ext cx="4618882" cy="2960308"/>
                    <a:chOff x="2189484" y="2896325"/>
                    <a:chExt cx="4618882" cy="2960308"/>
                  </a:xfrm>
                </p:grpSpPr>
                <p:sp>
                  <p:nvSpPr>
                    <p:cNvPr id="36" name="Rectangle 35"/>
                    <p:cNvSpPr/>
                    <p:nvPr/>
                  </p:nvSpPr>
                  <p:spPr bwMode="auto">
                    <a:xfrm>
                      <a:off x="4831080" y="3809998"/>
                      <a:ext cx="660399" cy="2039809"/>
                    </a:xfrm>
                    <a:prstGeom prst="rect">
                      <a:avLst/>
                    </a:prstGeom>
                    <a:solidFill>
                      <a:srgbClr val="FFFF00">
                        <a:alpha val="84000"/>
                      </a:srgbClr>
                    </a:solidFill>
                    <a:ln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37" name="Rectangle 36"/>
                    <p:cNvSpPr/>
                    <p:nvPr/>
                  </p:nvSpPr>
                  <p:spPr bwMode="auto">
                    <a:xfrm>
                      <a:off x="5487568" y="4826488"/>
                      <a:ext cx="660399" cy="1025269"/>
                    </a:xfrm>
                    <a:prstGeom prst="rect">
                      <a:avLst/>
                    </a:prstGeom>
                    <a:solidFill>
                      <a:srgbClr val="FFFF00">
                        <a:alpha val="84000"/>
                      </a:srgbClr>
                    </a:solidFill>
                    <a:ln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38" name="Rectangle 37"/>
                    <p:cNvSpPr/>
                    <p:nvPr/>
                  </p:nvSpPr>
                  <p:spPr bwMode="auto">
                    <a:xfrm>
                      <a:off x="6147967" y="5533292"/>
                      <a:ext cx="660399" cy="323341"/>
                    </a:xfrm>
                    <a:prstGeom prst="rect">
                      <a:avLst/>
                    </a:prstGeom>
                    <a:solidFill>
                      <a:srgbClr val="FFFF00">
                        <a:alpha val="84000"/>
                      </a:srgbClr>
                    </a:solidFill>
                    <a:ln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39" name="Rectangle 38"/>
                    <p:cNvSpPr/>
                    <p:nvPr/>
                  </p:nvSpPr>
                  <p:spPr bwMode="auto">
                    <a:xfrm>
                      <a:off x="3510282" y="3809999"/>
                      <a:ext cx="660399" cy="2032983"/>
                    </a:xfrm>
                    <a:prstGeom prst="rect">
                      <a:avLst/>
                    </a:prstGeom>
                    <a:solidFill>
                      <a:srgbClr val="FFFF00">
                        <a:alpha val="84000"/>
                      </a:srgbClr>
                    </a:solidFill>
                    <a:ln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 bwMode="auto">
                    <a:xfrm>
                      <a:off x="2849883" y="4826489"/>
                      <a:ext cx="660399" cy="1018443"/>
                    </a:xfrm>
                    <a:prstGeom prst="rect">
                      <a:avLst/>
                    </a:prstGeom>
                    <a:solidFill>
                      <a:srgbClr val="FFFF00">
                        <a:alpha val="84000"/>
                      </a:srgbClr>
                    </a:solidFill>
                    <a:ln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41" name="Rectangle 40"/>
                    <p:cNvSpPr/>
                    <p:nvPr/>
                  </p:nvSpPr>
                  <p:spPr bwMode="auto">
                    <a:xfrm>
                      <a:off x="2189484" y="5514750"/>
                      <a:ext cx="660399" cy="323341"/>
                    </a:xfrm>
                    <a:prstGeom prst="rect">
                      <a:avLst/>
                    </a:prstGeom>
                    <a:solidFill>
                      <a:srgbClr val="FFFF00">
                        <a:alpha val="84000"/>
                      </a:srgbClr>
                    </a:solidFill>
                    <a:ln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 bwMode="auto">
                    <a:xfrm>
                      <a:off x="4170681" y="2896325"/>
                      <a:ext cx="660399" cy="2959351"/>
                    </a:xfrm>
                    <a:prstGeom prst="rect">
                      <a:avLst/>
                    </a:prstGeom>
                    <a:solidFill>
                      <a:srgbClr val="FFFF00">
                        <a:alpha val="84000"/>
                      </a:srgbClr>
                    </a:solidFill>
                    <a:ln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cxnSp>
                <p:nvCxnSpPr>
                  <p:cNvPr id="34" name="Straight Connector 33"/>
                  <p:cNvCxnSpPr/>
                  <p:nvPr/>
                </p:nvCxnSpPr>
                <p:spPr bwMode="auto">
                  <a:xfrm flipV="1">
                    <a:off x="4495800" y="2705100"/>
                    <a:ext cx="5080" cy="313299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accent2">
                        <a:alpha val="38000"/>
                      </a:schemeClr>
                    </a:solidFill>
                    <a:prstDash val="solid"/>
                    <a:round/>
                    <a:headEnd type="none" w="lg" len="med"/>
                    <a:tailEnd type="triangle" w="lg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5" name="Straight Connector 34"/>
                  <p:cNvCxnSpPr/>
                  <p:nvPr/>
                </p:nvCxnSpPr>
                <p:spPr bwMode="auto">
                  <a:xfrm>
                    <a:off x="1180460" y="5856633"/>
                    <a:ext cx="6617892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accent2"/>
                    </a:solidFill>
                    <a:prstDash val="solid"/>
                    <a:round/>
                    <a:headEnd type="triangle" w="lg" len="med"/>
                    <a:tailEnd type="triangle" w="lg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31" name="Rectangle 30"/>
                <p:cNvSpPr/>
                <p:nvPr/>
              </p:nvSpPr>
              <p:spPr bwMode="auto">
                <a:xfrm>
                  <a:off x="1529085" y="5694962"/>
                  <a:ext cx="660399" cy="143129"/>
                </a:xfrm>
                <a:prstGeom prst="rect">
                  <a:avLst/>
                </a:prstGeom>
                <a:solidFill>
                  <a:srgbClr val="FFFF00">
                    <a:alpha val="84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 bwMode="auto">
                <a:xfrm>
                  <a:off x="6808366" y="5708628"/>
                  <a:ext cx="660399" cy="143129"/>
                </a:xfrm>
                <a:prstGeom prst="rect">
                  <a:avLst/>
                </a:prstGeom>
                <a:solidFill>
                  <a:srgbClr val="FFFF00">
                    <a:alpha val="84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1691499" y="5720428"/>
                <a:ext cx="5517447" cy="641931"/>
                <a:chOff x="1691499" y="5720428"/>
                <a:chExt cx="5517447" cy="64193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3835382" y="5720428"/>
                      <a:ext cx="725037" cy="63854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14:m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𝛿</m:t>
                          </m:r>
                        </m:oMath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35382" y="5720428"/>
                      <a:ext cx="725037" cy="638549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l="-8197" t="-5455" b="-2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4518744" y="5723808"/>
                      <a:ext cx="703178" cy="63855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18744" y="5723808"/>
                      <a:ext cx="703178" cy="638551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5768861" y="5760404"/>
                      <a:ext cx="783614" cy="5224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3</m:t>
                            </m:r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8861" y="5760404"/>
                      <a:ext cx="783614" cy="522450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5159479" y="5753767"/>
                      <a:ext cx="783614" cy="5224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59479" y="5753767"/>
                      <a:ext cx="783614" cy="522450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6425332" y="5771866"/>
                      <a:ext cx="783614" cy="5224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4</m:t>
                            </m:r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25332" y="5771866"/>
                      <a:ext cx="783614" cy="522450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2345666" y="5746466"/>
                      <a:ext cx="1008431" cy="5224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−3</m:t>
                            </m:r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45666" y="5746466"/>
                      <a:ext cx="1008431" cy="522450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1691499" y="5735979"/>
                      <a:ext cx="1008431" cy="5224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−4</m:t>
                            </m:r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91499" y="5735979"/>
                      <a:ext cx="1008431" cy="522450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3006063" y="5756515"/>
                      <a:ext cx="1008431" cy="5224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−2</m:t>
                            </m:r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06063" y="5756515"/>
                      <a:ext cx="1008431" cy="522450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4" name="Chart 4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51962652"/>
                    </p:ext>
                  </p:extLst>
                </p:nvPr>
              </p:nvGraphicFramePr>
              <p:xfrm>
                <a:off x="255386" y="4068222"/>
                <a:ext cx="4032504" cy="244144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6"/>
                </a:graphicData>
              </a:graphic>
            </p:graphicFrame>
          </mc:Choice>
          <mc:Fallback xmlns="">
            <p:graphicFrame>
              <p:nvGraphicFramePr>
                <p:cNvPr id="44" name="Chart 4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51962652"/>
                    </p:ext>
                  </p:extLst>
                </p:nvPr>
              </p:nvGraphicFramePr>
              <p:xfrm>
                <a:off x="255386" y="4068222"/>
                <a:ext cx="4032504" cy="244144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7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012504" y="6123142"/>
                  <a:ext cx="48282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𝛾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2504" y="6123142"/>
                  <a:ext cx="482824" cy="523220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534720" y="6123142"/>
                  <a:ext cx="62812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720" y="6123142"/>
                  <a:ext cx="628121" cy="52322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Free Error Bounds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308100" y="2194802"/>
            <a:ext cx="6536690" cy="1843798"/>
            <a:chOff x="127384" y="1771652"/>
            <a:chExt cx="6536187" cy="1844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8"/>
                <p:cNvSpPr txBox="1">
                  <a:spLocks noChangeArrowheads="1"/>
                </p:cNvSpPr>
                <p:nvPr/>
              </p:nvSpPr>
              <p:spPr bwMode="auto">
                <a:xfrm>
                  <a:off x="131065" y="1833197"/>
                  <a:ext cx="6532506" cy="16681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l" eaLnBrk="1" hangingPunct="1"/>
                  <a:r>
                    <a:rPr lang="en-US" sz="3400" dirty="0" err="1" smtClean="0">
                      <a:solidFill>
                        <a:schemeClr val="bg1"/>
                      </a:solidFill>
                      <a:latin typeface="Gill Sans" charset="0"/>
                    </a:rPr>
                    <a:t>Lem</a:t>
                  </a:r>
                  <a:r>
                    <a:rPr lang="en-US" sz="3400" dirty="0" smtClean="0">
                      <a:solidFill>
                        <a:schemeClr val="bg1"/>
                      </a:solidFill>
                      <a:latin typeface="Gill Sans" charset="0"/>
                    </a:rPr>
                    <a:t>: For </a:t>
                  </a:r>
                  <a14:m>
                    <m:oMath xmlns:m="http://schemas.openxmlformats.org/officeDocument/2006/math">
                      <m:r>
                        <a:rPr lang="en-US" sz="3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𝛿</m:t>
                      </m:r>
                      <m:r>
                        <a:rPr lang="en-US" sz="3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~ </m:t>
                      </m:r>
                      <m:sSup>
                        <m:sSupPr>
                          <m:ctrlPr>
                            <a:rPr lang="en-US" sz="3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  <m:sup>
                          <m:r>
                            <a:rPr lang="en-US" sz="3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1.5</m:t>
                          </m:r>
                        </m:sup>
                      </m:sSup>
                    </m:oMath>
                  </a14:m>
                  <a:r>
                    <a:rPr lang="en-US" sz="3400" dirty="0" smtClean="0">
                      <a:solidFill>
                        <a:schemeClr val="bg1"/>
                      </a:solidFill>
                      <a:latin typeface="Gill Sans" charset="0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sz="3400" b="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𝜑</m:t>
                      </m:r>
                    </m:oMath>
                  </a14:m>
                  <a:r>
                    <a:rPr lang="en-US" sz="3400" dirty="0" smtClean="0">
                      <a:solidFill>
                        <a:schemeClr val="bg1"/>
                      </a:solidFill>
                      <a:latin typeface="Gill Sans" charset="0"/>
                    </a:rPr>
                    <a:t> a norm,</a:t>
                  </a:r>
                </a:p>
                <a:p>
                  <a:pPr algn="l" eaLnBrk="1" hangingPunct="1"/>
                  <a:endParaRPr lang="en-US" sz="3400" dirty="0" smtClean="0">
                    <a:solidFill>
                      <a:schemeClr val="bg1"/>
                    </a:solidFill>
                    <a:latin typeface="Gill Sans" charset="0"/>
                  </a:endParaRPr>
                </a:p>
                <a:p>
                  <a:pPr algn="l" eaLnBrk="1" hangingPunct="1"/>
                  <a:r>
                    <a:rPr lang="en-US" sz="3400" dirty="0" smtClean="0">
                      <a:solidFill>
                        <a:schemeClr val="bg1"/>
                      </a:solidFill>
                      <a:latin typeface="Gill Sans" charset="0"/>
                    </a:rPr>
                    <a:t>         </a:t>
                  </a:r>
                  <a:endParaRPr lang="en-US" sz="3400" dirty="0">
                    <a:solidFill>
                      <a:schemeClr val="bg1"/>
                    </a:solidFill>
                    <a:latin typeface="Gill Sans" charset="0"/>
                  </a:endParaRPr>
                </a:p>
              </p:txBody>
            </p:sp>
          </mc:Choice>
          <mc:Fallback xmlns="">
            <p:sp>
              <p:nvSpPr>
                <p:cNvPr id="5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1065" y="1833197"/>
                  <a:ext cx="6532506" cy="1668118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2519" t="-474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27384" y="1771652"/>
              <a:ext cx="6536187" cy="184404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5362" name="Picture 2" descr="\ex_{X \lfta \gamma^k}[ \phi(X)] = (1\pm \epsilon)\ex_{Y \lfta \gamma_u^k}[\phi(Y)].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14" y="3111621"/>
            <a:ext cx="6272032" cy="77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92085" y="4323849"/>
            <a:ext cx="7772400" cy="832351"/>
          </a:xfrm>
        </p:spPr>
        <p:txBody>
          <a:bodyPr/>
          <a:lstStyle/>
          <a:p>
            <a:r>
              <a:rPr lang="en-US" dirty="0" smtClean="0"/>
              <a:t>Proof by “sandwiching”</a:t>
            </a:r>
          </a:p>
          <a:p>
            <a:r>
              <a:rPr lang="en-US" dirty="0" smtClean="0"/>
              <a:t>Exploit convexity critically</a:t>
            </a:r>
          </a:p>
        </p:txBody>
      </p:sp>
    </p:spTree>
    <p:extLst>
      <p:ext uri="{BB962C8B-B14F-4D97-AF65-F5344CB8AC3E}">
        <p14:creationId xmlns:p14="http://schemas.microsoft.com/office/powerpoint/2010/main" val="905918640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623686" y="3321425"/>
            <a:ext cx="7654085" cy="3066300"/>
            <a:chOff x="623686" y="3321425"/>
            <a:chExt cx="7654085" cy="3066300"/>
          </a:xfrm>
        </p:grpSpPr>
        <p:grpSp>
          <p:nvGrpSpPr>
            <p:cNvPr id="18" name="Group 17"/>
            <p:cNvGrpSpPr/>
            <p:nvPr/>
          </p:nvGrpSpPr>
          <p:grpSpPr>
            <a:xfrm>
              <a:off x="623686" y="3321425"/>
              <a:ext cx="7654085" cy="3066300"/>
              <a:chOff x="433186" y="3321425"/>
              <a:chExt cx="7654085" cy="3066300"/>
            </a:xfrm>
          </p:grpSpPr>
          <p:graphicFrame>
            <p:nvGraphicFramePr>
              <p:cNvPr id="8" name="Chart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91914719"/>
                  </p:ext>
                </p:extLst>
              </p:nvPr>
            </p:nvGraphicFramePr>
            <p:xfrm>
              <a:off x="433186" y="3847789"/>
              <a:ext cx="4032504" cy="244144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16" name="Chart 1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34721019"/>
                  </p:ext>
                </p:extLst>
              </p:nvPr>
            </p:nvGraphicFramePr>
            <p:xfrm>
              <a:off x="4932045" y="3321425"/>
              <a:ext cx="3155226" cy="30663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pic>
            <p:nvPicPr>
              <p:cNvPr id="20482" name="Picture 2" descr="\preceq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4145" y="4854575"/>
                <a:ext cx="876300" cy="714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484" name="Picture 4" descr="\mathcal{N}(0,1)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8203" y="5411470"/>
              <a:ext cx="1035102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86" name="Picture 6" descr="\mathcal{N}(0,2)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0303" y="5411470"/>
              <a:ext cx="1035102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341813"/>
            <a:ext cx="7772400" cy="1982787"/>
          </a:xfrm>
        </p:spPr>
        <p:txBody>
          <a:bodyPr/>
          <a:lstStyle/>
          <a:p>
            <a:r>
              <a:rPr lang="en-US" dirty="0" smtClean="0"/>
              <a:t>Why interesting? For any norm,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76301" y="1940802"/>
            <a:ext cx="7311390" cy="1843798"/>
            <a:chOff x="533401" y="1801102"/>
            <a:chExt cx="7311390" cy="1843798"/>
          </a:xfrm>
        </p:grpSpPr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533401" y="1801102"/>
              <a:ext cx="7285989" cy="184379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8"/>
                <p:cNvSpPr txBox="1">
                  <a:spLocks noChangeArrowheads="1"/>
                </p:cNvSpPr>
                <p:nvPr/>
              </p:nvSpPr>
              <p:spPr bwMode="auto">
                <a:xfrm>
                  <a:off x="558801" y="1862639"/>
                  <a:ext cx="7285990" cy="16619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sz="3400" dirty="0" smtClean="0">
                      <a:solidFill>
                        <a:schemeClr val="bg1"/>
                      </a:solidFill>
                      <a:latin typeface="Gill Sans" charset="0"/>
                    </a:rPr>
                    <a:t>Def: </a:t>
                  </a:r>
                  <a:r>
                    <a:rPr lang="en-US" sz="3400" dirty="0">
                      <a:solidFill>
                        <a:schemeClr val="bg1"/>
                      </a:solidFill>
                      <a:latin typeface="Gill Sans" charset="0"/>
                    </a:rPr>
                    <a:t>S</a:t>
                  </a:r>
                  <a:r>
                    <a:rPr lang="en-US" sz="3400" dirty="0" smtClean="0">
                      <a:solidFill>
                        <a:schemeClr val="bg1"/>
                      </a:solidFill>
                      <a:latin typeface="Gill Sans" charset="0"/>
                    </a:rPr>
                    <a:t>ym. </a:t>
                  </a:r>
                  <a14:m>
                    <m:oMath xmlns:m="http://schemas.openxmlformats.org/officeDocument/2006/math">
                      <m:r>
                        <a:rPr lang="en-US" sz="3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𝜇</m:t>
                      </m:r>
                      <m:r>
                        <a:rPr lang="en-US" sz="3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3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𝜈</m:t>
                      </m:r>
                      <m:r>
                        <a:rPr lang="en-US" sz="34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.</m:t>
                      </m:r>
                    </m:oMath>
                  </a14:m>
                  <a:r>
                    <a:rPr lang="en-US" sz="3400" dirty="0" smtClean="0">
                      <a:solidFill>
                        <a:schemeClr val="bg1"/>
                      </a:solidFill>
                      <a:latin typeface="Gill Sans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34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𝜇</m:t>
                      </m:r>
                      <m:r>
                        <a:rPr lang="en-US" sz="34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≼</m:t>
                      </m:r>
                      <m:r>
                        <a:rPr lang="en-US" sz="34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𝜈</m:t>
                      </m:r>
                    </m:oMath>
                  </a14:m>
                  <a:r>
                    <a:rPr lang="en-US" sz="3400" dirty="0" smtClean="0">
                      <a:solidFill>
                        <a:schemeClr val="bg1"/>
                      </a:solidFill>
                      <a:latin typeface="Gill Sans" charset="0"/>
                    </a:rPr>
                    <a:t> (less peaked), if </a:t>
                  </a:r>
                  <a14:m>
                    <m:oMath xmlns:m="http://schemas.openxmlformats.org/officeDocument/2006/math">
                      <m:r>
                        <a:rPr lang="en-US" sz="3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∀</m:t>
                      </m:r>
                    </m:oMath>
                  </a14:m>
                  <a:r>
                    <a:rPr lang="en-US" sz="3400" dirty="0" smtClean="0">
                      <a:solidFill>
                        <a:schemeClr val="bg1"/>
                      </a:solidFill>
                      <a:latin typeface="Gill Sans" charset="0"/>
                    </a:rPr>
                    <a:t> sym. convex sets K</a:t>
                  </a:r>
                  <a14:m>
                    <m:oMath xmlns:m="http://schemas.openxmlformats.org/officeDocument/2006/math">
                      <m:r>
                        <a:rPr lang="en-US" sz="3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, </m:t>
                      </m:r>
                    </m:oMath>
                  </a14:m>
                  <a:endParaRPr lang="en-US" sz="3400" b="0" i="1" dirty="0" smtClean="0">
                    <a:solidFill>
                      <a:schemeClr val="bg1"/>
                    </a:solidFill>
                    <a:latin typeface="Cambria Math"/>
                  </a:endParaRPr>
                </a:p>
                <a:p>
                  <a:pPr eaLnBrk="1" hangingPunct="1"/>
                  <a14:m>
                    <m:oMath xmlns:m="http://schemas.openxmlformats.org/officeDocument/2006/math">
                      <m:r>
                        <a:rPr lang="en-US" sz="3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𝜇</m:t>
                      </m:r>
                      <m:d>
                        <m:dPr>
                          <m:ctrlPr>
                            <a:rPr lang="en-US" sz="3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</m:d>
                      <m:r>
                        <a:rPr lang="en-US" sz="3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3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𝜈</m:t>
                      </m:r>
                      <m:d>
                        <m:dPr>
                          <m:ctrlPr>
                            <a:rPr lang="en-US" sz="3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</m:d>
                      <m:r>
                        <a:rPr lang="en-US" sz="3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.</m:t>
                      </m:r>
                    </m:oMath>
                  </a14:m>
                  <a:r>
                    <a:rPr lang="en-US" sz="3400" dirty="0" smtClean="0">
                      <a:solidFill>
                        <a:schemeClr val="bg1"/>
                      </a:solidFill>
                      <a:latin typeface="Gill Sans" charset="0"/>
                    </a:rPr>
                    <a:t>      </a:t>
                  </a:r>
                  <a:endParaRPr lang="en-US" sz="3400" dirty="0">
                    <a:solidFill>
                      <a:schemeClr val="bg1"/>
                    </a:solidFill>
                    <a:latin typeface="Gill Sans" charset="0"/>
                  </a:endParaRPr>
                </a:p>
              </p:txBody>
            </p:sp>
          </mc:Choice>
          <mc:Fallback xmlns="">
            <p:sp>
              <p:nvSpPr>
                <p:cNvPr id="5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8801" y="1862639"/>
                  <a:ext cx="7285990" cy="166199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176" t="-5128" r="-376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488" name="Picture 8" descr="\mu \preceq \nu \Rightarrow \ex_\mu[\phi(X)] \geq \ex_\nu[\phi(Y)]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033" y="5044122"/>
            <a:ext cx="5537917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436311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1662450"/>
              </p:ext>
            </p:extLst>
          </p:nvPr>
        </p:nvGraphicFramePr>
        <p:xfrm>
          <a:off x="596900" y="1854200"/>
          <a:ext cx="7861300" cy="4602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3" name="Chart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599163"/>
              </p:ext>
            </p:extLst>
          </p:nvPr>
        </p:nvGraphicFramePr>
        <p:xfrm>
          <a:off x="594360" y="1856232"/>
          <a:ext cx="7861300" cy="4602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Sandwiching and Lifting Nets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1719" y="1826099"/>
                <a:ext cx="3291606" cy="9794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600" dirty="0" smtClean="0"/>
                  <a:t>Fact: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sz="3600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sz="3600" b="0" i="1" smtClean="0">
                        <a:latin typeface="Cambria Math"/>
                      </a:rPr>
                      <m:t>≼</m:t>
                    </m:r>
                    <m:r>
                      <a:rPr lang="en-US" sz="3600" b="0" i="1" smtClean="0">
                        <a:latin typeface="Cambria Math"/>
                      </a:rPr>
                      <m:t>𝛾</m:t>
                    </m:r>
                    <m:r>
                      <a:rPr lang="en-US" sz="3600" b="0" i="1" smtClean="0">
                        <a:latin typeface="Cambria Math"/>
                      </a:rPr>
                      <m:t>.</m:t>
                    </m:r>
                  </m:oMath>
                </a14:m>
                <a:endParaRPr lang="en-US" sz="3600" dirty="0" smtClean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 smtClean="0"/>
                  <a:t>Proof: </a:t>
                </a:r>
                <a:endParaRPr lang="en-US" sz="3600" dirty="0"/>
              </a:p>
            </p:txBody>
          </p:sp>
        </mc:Choice>
        <mc:Fallback xmlns="">
          <p:sp>
            <p:nvSpPr>
              <p:cNvPr id="2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719" y="1826099"/>
                <a:ext cx="3291606" cy="979487"/>
              </a:xfrm>
              <a:blipFill rotWithShape="1">
                <a:blip r:embed="rId4"/>
                <a:stretch>
                  <a:fillRect l="-5556" t="-9375" b="-12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1333500" y="2705100"/>
            <a:ext cx="6324600" cy="3151533"/>
            <a:chOff x="1333500" y="2705100"/>
            <a:chExt cx="6324600" cy="3151533"/>
          </a:xfrm>
        </p:grpSpPr>
        <p:grpSp>
          <p:nvGrpSpPr>
            <p:cNvPr id="36" name="Group 35"/>
            <p:cNvGrpSpPr/>
            <p:nvPr/>
          </p:nvGrpSpPr>
          <p:grpSpPr>
            <a:xfrm>
              <a:off x="1333500" y="2705100"/>
              <a:ext cx="6324600" cy="3151533"/>
              <a:chOff x="1333500" y="2705100"/>
              <a:chExt cx="6324600" cy="3151533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189484" y="2896325"/>
                <a:ext cx="4618882" cy="2960308"/>
                <a:chOff x="2189484" y="2896325"/>
                <a:chExt cx="4618882" cy="2960308"/>
              </a:xfrm>
            </p:grpSpPr>
            <p:sp>
              <p:nvSpPr>
                <p:cNvPr id="14" name="Rectangle 13"/>
                <p:cNvSpPr/>
                <p:nvPr/>
              </p:nvSpPr>
              <p:spPr bwMode="auto">
                <a:xfrm>
                  <a:off x="4170681" y="2896325"/>
                  <a:ext cx="660399" cy="2959351"/>
                </a:xfrm>
                <a:prstGeom prst="rect">
                  <a:avLst/>
                </a:prstGeom>
                <a:solidFill>
                  <a:srgbClr val="00FF00">
                    <a:alpha val="52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 bwMode="auto">
                <a:xfrm>
                  <a:off x="4831080" y="3809998"/>
                  <a:ext cx="660399" cy="2039809"/>
                </a:xfrm>
                <a:prstGeom prst="rect">
                  <a:avLst/>
                </a:prstGeom>
                <a:solidFill>
                  <a:srgbClr val="00FF00">
                    <a:alpha val="52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 bwMode="auto">
                <a:xfrm>
                  <a:off x="5487568" y="4826488"/>
                  <a:ext cx="660399" cy="1025269"/>
                </a:xfrm>
                <a:prstGeom prst="rect">
                  <a:avLst/>
                </a:prstGeom>
                <a:solidFill>
                  <a:srgbClr val="00FF00">
                    <a:alpha val="52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 bwMode="auto">
                <a:xfrm>
                  <a:off x="6147967" y="5533292"/>
                  <a:ext cx="660399" cy="323341"/>
                </a:xfrm>
                <a:prstGeom prst="rect">
                  <a:avLst/>
                </a:prstGeom>
                <a:solidFill>
                  <a:srgbClr val="00FF00">
                    <a:alpha val="52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 bwMode="auto">
                <a:xfrm>
                  <a:off x="3510282" y="3809999"/>
                  <a:ext cx="660399" cy="2032983"/>
                </a:xfrm>
                <a:prstGeom prst="rect">
                  <a:avLst/>
                </a:prstGeom>
                <a:solidFill>
                  <a:srgbClr val="00FF00">
                    <a:alpha val="52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 bwMode="auto">
                <a:xfrm>
                  <a:off x="2849883" y="4826489"/>
                  <a:ext cx="660399" cy="1018443"/>
                </a:xfrm>
                <a:prstGeom prst="rect">
                  <a:avLst/>
                </a:prstGeom>
                <a:solidFill>
                  <a:srgbClr val="00FF00">
                    <a:alpha val="52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 bwMode="auto">
                <a:xfrm>
                  <a:off x="2189484" y="5514750"/>
                  <a:ext cx="660399" cy="323341"/>
                </a:xfrm>
                <a:prstGeom prst="rect">
                  <a:avLst/>
                </a:prstGeom>
                <a:solidFill>
                  <a:srgbClr val="00FF00">
                    <a:alpha val="52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cxnSp>
            <p:nvCxnSpPr>
              <p:cNvPr id="28" name="Straight Connector 27"/>
              <p:cNvCxnSpPr/>
              <p:nvPr/>
            </p:nvCxnSpPr>
            <p:spPr bwMode="auto">
              <a:xfrm>
                <a:off x="1333500" y="5856633"/>
                <a:ext cx="63246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 flipV="1">
                <a:off x="4495800" y="2705100"/>
                <a:ext cx="5080" cy="313299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lg" len="med"/>
                <a:tailEnd type="triangl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" name="Rectangle 36"/>
            <p:cNvSpPr/>
            <p:nvPr/>
          </p:nvSpPr>
          <p:spPr bwMode="auto">
            <a:xfrm>
              <a:off x="1529085" y="5694962"/>
              <a:ext cx="660399" cy="143129"/>
            </a:xfrm>
            <a:prstGeom prst="rect">
              <a:avLst/>
            </a:prstGeom>
            <a:solidFill>
              <a:srgbClr val="00FF00">
                <a:alpha val="52000"/>
              </a:srgbClr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808366" y="5708628"/>
              <a:ext cx="660399" cy="143129"/>
            </a:xfrm>
            <a:prstGeom prst="rect">
              <a:avLst/>
            </a:prstGeom>
            <a:solidFill>
              <a:srgbClr val="00FF00">
                <a:alpha val="52000"/>
              </a:srgbClr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826673" y="5703276"/>
            <a:ext cx="5263329" cy="540373"/>
            <a:chOff x="1826673" y="5703276"/>
            <a:chExt cx="5263329" cy="5403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942251" y="5720429"/>
                  <a:ext cx="51129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</a:rPr>
                    <a:t>-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𝛿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2251" y="5720429"/>
                  <a:ext cx="511294" cy="52322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5000" t="-11628" b="-31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625106" y="5703276"/>
                  <a:ext cx="4904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𝛿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5106" y="5703276"/>
                  <a:ext cx="490454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887804" y="5760404"/>
                  <a:ext cx="5457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𝛿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7804" y="5760404"/>
                  <a:ext cx="545726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278424" y="5784566"/>
                  <a:ext cx="5457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𝛿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8424" y="5784566"/>
                  <a:ext cx="545726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544276" y="5771866"/>
                  <a:ext cx="5457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𝛿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4276" y="5771866"/>
                  <a:ext cx="545726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2480840" y="5746466"/>
                  <a:ext cx="73808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−3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𝛿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0840" y="5746466"/>
                  <a:ext cx="738087" cy="4001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826673" y="5735980"/>
                  <a:ext cx="73808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−4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𝛿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6673" y="5735980"/>
                  <a:ext cx="738087" cy="4001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141238" y="5766782"/>
                  <a:ext cx="73808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−2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𝛿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238" y="5766782"/>
                  <a:ext cx="738087" cy="4001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" name="Rounded Rectangular Callout 15"/>
          <p:cNvSpPr>
            <a:spLocks noChangeArrowheads="1"/>
          </p:cNvSpPr>
          <p:nvPr/>
        </p:nvSpPr>
        <p:spPr bwMode="auto">
          <a:xfrm>
            <a:off x="5825470" y="2867974"/>
            <a:ext cx="3001029" cy="942024"/>
          </a:xfrm>
          <a:prstGeom prst="wedgeRoundRectCallout">
            <a:avLst>
              <a:gd name="adj1" fmla="val -89911"/>
              <a:gd name="adj2" fmla="val -43672"/>
              <a:gd name="adj3" fmla="val 16667"/>
            </a:avLst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dirty="0" smtClean="0">
                <a:latin typeface="Gill Sans" charset="0"/>
              </a:rPr>
              <a:t>Spreading away from origin!</a:t>
            </a:r>
          </a:p>
        </p:txBody>
      </p:sp>
    </p:spTree>
    <p:extLst>
      <p:ext uri="{BB962C8B-B14F-4D97-AF65-F5344CB8AC3E}">
        <p14:creationId xmlns:p14="http://schemas.microsoft.com/office/powerpoint/2010/main" val="1196453002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256032" y="1924463"/>
            <a:ext cx="8586216" cy="2502407"/>
            <a:chOff x="256032" y="2445163"/>
            <a:chExt cx="8586216" cy="2502407"/>
          </a:xfrm>
        </p:grpSpPr>
        <p:grpSp>
          <p:nvGrpSpPr>
            <p:cNvPr id="98" name="Group 97"/>
            <p:cNvGrpSpPr/>
            <p:nvPr/>
          </p:nvGrpSpPr>
          <p:grpSpPr>
            <a:xfrm>
              <a:off x="256032" y="2445163"/>
              <a:ext cx="4037121" cy="2441222"/>
              <a:chOff x="4812691" y="2445163"/>
              <a:chExt cx="4037121" cy="2441222"/>
            </a:xfrm>
          </p:grpSpPr>
          <p:graphicFrame>
            <p:nvGraphicFramePr>
              <p:cNvPr id="100" name="Chart 9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46150816"/>
                  </p:ext>
                </p:extLst>
              </p:nvPr>
            </p:nvGraphicFramePr>
            <p:xfrm>
              <a:off x="4812691" y="2446240"/>
              <a:ext cx="4035817" cy="244014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101" name="Chart 10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26961656"/>
                  </p:ext>
                </p:extLst>
              </p:nvPr>
            </p:nvGraphicFramePr>
            <p:xfrm>
              <a:off x="4813995" y="2445163"/>
              <a:ext cx="4035817" cy="244014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pSp>
            <p:nvGrpSpPr>
              <p:cNvPr id="102" name="Group 101"/>
              <p:cNvGrpSpPr/>
              <p:nvPr/>
            </p:nvGrpSpPr>
            <p:grpSpPr>
              <a:xfrm>
                <a:off x="5113582" y="2896303"/>
                <a:ext cx="3397479" cy="1670917"/>
                <a:chOff x="1180460" y="2705100"/>
                <a:chExt cx="6617892" cy="3151533"/>
              </a:xfrm>
            </p:grpSpPr>
            <p:grpSp>
              <p:nvGrpSpPr>
                <p:cNvPr id="112" name="Group 111"/>
                <p:cNvGrpSpPr/>
                <p:nvPr/>
              </p:nvGrpSpPr>
              <p:grpSpPr>
                <a:xfrm>
                  <a:off x="1180460" y="2705100"/>
                  <a:ext cx="6617892" cy="3151533"/>
                  <a:chOff x="1180460" y="2705100"/>
                  <a:chExt cx="6617892" cy="3151533"/>
                </a:xfrm>
              </p:grpSpPr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2189484" y="2896325"/>
                    <a:ext cx="4618882" cy="2960308"/>
                    <a:chOff x="2189484" y="2896325"/>
                    <a:chExt cx="4618882" cy="2960308"/>
                  </a:xfrm>
                </p:grpSpPr>
                <p:sp>
                  <p:nvSpPr>
                    <p:cNvPr id="118" name="Rectangle 117"/>
                    <p:cNvSpPr/>
                    <p:nvPr/>
                  </p:nvSpPr>
                  <p:spPr bwMode="auto">
                    <a:xfrm>
                      <a:off x="4831080" y="3809998"/>
                      <a:ext cx="660399" cy="2039809"/>
                    </a:xfrm>
                    <a:prstGeom prst="rect">
                      <a:avLst/>
                    </a:prstGeom>
                    <a:solidFill>
                      <a:srgbClr val="FFFF00">
                        <a:alpha val="84000"/>
                      </a:srgbClr>
                    </a:solidFill>
                    <a:ln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9" name="Rectangle 118"/>
                    <p:cNvSpPr/>
                    <p:nvPr/>
                  </p:nvSpPr>
                  <p:spPr bwMode="auto">
                    <a:xfrm>
                      <a:off x="5487568" y="4826488"/>
                      <a:ext cx="660399" cy="1025269"/>
                    </a:xfrm>
                    <a:prstGeom prst="rect">
                      <a:avLst/>
                    </a:prstGeom>
                    <a:solidFill>
                      <a:srgbClr val="FFFF00">
                        <a:alpha val="84000"/>
                      </a:srgbClr>
                    </a:solidFill>
                    <a:ln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20" name="Rectangle 119"/>
                    <p:cNvSpPr/>
                    <p:nvPr/>
                  </p:nvSpPr>
                  <p:spPr bwMode="auto">
                    <a:xfrm>
                      <a:off x="6147967" y="5533292"/>
                      <a:ext cx="660399" cy="323341"/>
                    </a:xfrm>
                    <a:prstGeom prst="rect">
                      <a:avLst/>
                    </a:prstGeom>
                    <a:solidFill>
                      <a:srgbClr val="FFFF00">
                        <a:alpha val="84000"/>
                      </a:srgbClr>
                    </a:solidFill>
                    <a:ln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21" name="Rectangle 120"/>
                    <p:cNvSpPr/>
                    <p:nvPr/>
                  </p:nvSpPr>
                  <p:spPr bwMode="auto">
                    <a:xfrm>
                      <a:off x="3510282" y="3809999"/>
                      <a:ext cx="660399" cy="2032983"/>
                    </a:xfrm>
                    <a:prstGeom prst="rect">
                      <a:avLst/>
                    </a:prstGeom>
                    <a:solidFill>
                      <a:srgbClr val="FFFF00">
                        <a:alpha val="84000"/>
                      </a:srgbClr>
                    </a:solidFill>
                    <a:ln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22" name="Rectangle 121"/>
                    <p:cNvSpPr/>
                    <p:nvPr/>
                  </p:nvSpPr>
                  <p:spPr bwMode="auto">
                    <a:xfrm>
                      <a:off x="2849883" y="4826489"/>
                      <a:ext cx="660399" cy="1018443"/>
                    </a:xfrm>
                    <a:prstGeom prst="rect">
                      <a:avLst/>
                    </a:prstGeom>
                    <a:solidFill>
                      <a:srgbClr val="FFFF00">
                        <a:alpha val="84000"/>
                      </a:srgbClr>
                    </a:solidFill>
                    <a:ln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23" name="Rectangle 122"/>
                    <p:cNvSpPr/>
                    <p:nvPr/>
                  </p:nvSpPr>
                  <p:spPr bwMode="auto">
                    <a:xfrm>
                      <a:off x="2189484" y="5514750"/>
                      <a:ext cx="660399" cy="323341"/>
                    </a:xfrm>
                    <a:prstGeom prst="rect">
                      <a:avLst/>
                    </a:prstGeom>
                    <a:solidFill>
                      <a:srgbClr val="FFFF00">
                        <a:alpha val="84000"/>
                      </a:srgbClr>
                    </a:solidFill>
                    <a:ln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24" name="Rectangle 123"/>
                    <p:cNvSpPr/>
                    <p:nvPr/>
                  </p:nvSpPr>
                  <p:spPr bwMode="auto">
                    <a:xfrm>
                      <a:off x="4170681" y="2896325"/>
                      <a:ext cx="660399" cy="2959351"/>
                    </a:xfrm>
                    <a:prstGeom prst="rect">
                      <a:avLst/>
                    </a:prstGeom>
                    <a:solidFill>
                      <a:srgbClr val="FFFF00">
                        <a:alpha val="84000"/>
                      </a:srgbClr>
                    </a:solidFill>
                    <a:ln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cxnSp>
                <p:nvCxnSpPr>
                  <p:cNvPr id="116" name="Straight Connector 115"/>
                  <p:cNvCxnSpPr/>
                  <p:nvPr/>
                </p:nvCxnSpPr>
                <p:spPr bwMode="auto">
                  <a:xfrm flipV="1">
                    <a:off x="4495800" y="2705100"/>
                    <a:ext cx="5080" cy="313299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accent2">
                        <a:alpha val="38000"/>
                      </a:schemeClr>
                    </a:solidFill>
                    <a:prstDash val="solid"/>
                    <a:round/>
                    <a:headEnd type="none" w="lg" len="med"/>
                    <a:tailEnd type="triangle" w="lg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17" name="Straight Connector 116"/>
                  <p:cNvCxnSpPr/>
                  <p:nvPr/>
                </p:nvCxnSpPr>
                <p:spPr bwMode="auto">
                  <a:xfrm>
                    <a:off x="1180460" y="5856633"/>
                    <a:ext cx="6617892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accent2"/>
                    </a:solidFill>
                    <a:prstDash val="solid"/>
                    <a:round/>
                    <a:headEnd type="triangle" w="lg" len="med"/>
                    <a:tailEnd type="triangle" w="lg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113" name="Rectangle 112"/>
                <p:cNvSpPr/>
                <p:nvPr/>
              </p:nvSpPr>
              <p:spPr bwMode="auto">
                <a:xfrm>
                  <a:off x="1529085" y="5694962"/>
                  <a:ext cx="660399" cy="143129"/>
                </a:xfrm>
                <a:prstGeom prst="rect">
                  <a:avLst/>
                </a:prstGeom>
                <a:solidFill>
                  <a:srgbClr val="FFFF00">
                    <a:alpha val="84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 bwMode="auto">
                <a:xfrm>
                  <a:off x="6808366" y="5708628"/>
                  <a:ext cx="660399" cy="143129"/>
                </a:xfrm>
                <a:prstGeom prst="rect">
                  <a:avLst/>
                </a:prstGeom>
                <a:solidFill>
                  <a:srgbClr val="FFFF00">
                    <a:alpha val="84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aphicFrame>
          <p:nvGraphicFramePr>
            <p:cNvPr id="99" name="Chart 9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83715684"/>
                </p:ext>
              </p:extLst>
            </p:nvPr>
          </p:nvGraphicFramePr>
          <p:xfrm>
            <a:off x="4809744" y="2506122"/>
            <a:ext cx="4032504" cy="24414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Sandwiching and Lifting Nets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474113" y="4652962"/>
            <a:ext cx="8101128" cy="1760537"/>
            <a:chOff x="474113" y="4652962"/>
            <a:chExt cx="8101128" cy="1760537"/>
          </a:xfrm>
        </p:grpSpPr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566284" y="4652962"/>
              <a:ext cx="7944777" cy="1760537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4113" y="4737100"/>
              <a:ext cx="810112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Gill Sans"/>
                </a:rPr>
                <a:t>Kanter’s Lemma(77):            and </a:t>
              </a:r>
              <a:r>
                <a:rPr lang="en-US" sz="3200" i="1" dirty="0" err="1" smtClean="0">
                  <a:solidFill>
                    <a:schemeClr val="bg1"/>
                  </a:solidFill>
                  <a:latin typeface="Gill Sans"/>
                </a:rPr>
                <a:t>unimodal</a:t>
              </a:r>
              <a:r>
                <a:rPr lang="en-US" sz="3200" i="1" dirty="0">
                  <a:solidFill>
                    <a:schemeClr val="bg1"/>
                  </a:solidFill>
                  <a:latin typeface="Gill Sans"/>
                </a:rPr>
                <a:t>,</a:t>
              </a:r>
              <a:endParaRPr lang="en-US" sz="3200" i="1" dirty="0" smtClean="0">
                <a:solidFill>
                  <a:schemeClr val="bg1"/>
                </a:solidFill>
                <a:latin typeface="Gill Sans"/>
              </a:endParaRPr>
            </a:p>
            <a:p>
              <a:pPr algn="l"/>
              <a:r>
                <a:rPr lang="en-US" sz="3200" dirty="0" smtClean="0">
                  <a:solidFill>
                    <a:schemeClr val="bg1"/>
                  </a:solidFill>
                  <a:latin typeface="Gill Sans"/>
                </a:rPr>
                <a:t>                      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21506" name="Picture 2" descr="\mu \preceq \nu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5313" y="4868168"/>
              <a:ext cx="1283465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10" name="Picture 6" descr="\Rightarrow \mu^k \preceq \nu^k.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1360" y="5520530"/>
              <a:ext cx="2566246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7" name="TextBox 46"/>
          <p:cNvSpPr txBox="1"/>
          <p:nvPr/>
        </p:nvSpPr>
        <p:spPr>
          <a:xfrm>
            <a:off x="523223" y="1752600"/>
            <a:ext cx="3669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Gill Sans"/>
              </a:rPr>
              <a:t>Fact: By definition, </a:t>
            </a:r>
            <a:endParaRPr lang="en-US" sz="3200" dirty="0">
              <a:solidFill>
                <a:schemeClr val="bg1"/>
              </a:solidFill>
              <a:latin typeface="Gill San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0357" y="1758121"/>
            <a:ext cx="4748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Gill Sans"/>
              </a:rPr>
              <a:t>Cor</a:t>
            </a:r>
            <a:r>
              <a:rPr lang="en-US" sz="3200" dirty="0" smtClean="0">
                <a:solidFill>
                  <a:schemeClr val="bg1"/>
                </a:solidFill>
                <a:latin typeface="Gill Sans"/>
              </a:rPr>
              <a:t>: By </a:t>
            </a:r>
            <a:r>
              <a:rPr lang="en-US" sz="3200" dirty="0" err="1" smtClean="0">
                <a:solidFill>
                  <a:schemeClr val="bg1"/>
                </a:solidFill>
                <a:latin typeface="Gill Sans"/>
              </a:rPr>
              <a:t>Kanter’s</a:t>
            </a:r>
            <a:r>
              <a:rPr lang="en-US" sz="3200" dirty="0" smtClean="0">
                <a:solidFill>
                  <a:schemeClr val="bg1"/>
                </a:solidFill>
                <a:latin typeface="Gill Sans"/>
              </a:rPr>
              <a:t> lemma, </a:t>
            </a:r>
            <a:endParaRPr lang="en-US" sz="3200" dirty="0">
              <a:solidFill>
                <a:schemeClr val="bg1"/>
              </a:solidFill>
              <a:latin typeface="Gill Sans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566284" y="4652963"/>
            <a:ext cx="7944777" cy="1252538"/>
            <a:chOff x="718684" y="4805363"/>
            <a:chExt cx="7944777" cy="1252538"/>
          </a:xfrm>
        </p:grpSpPr>
        <p:grpSp>
          <p:nvGrpSpPr>
            <p:cNvPr id="60" name="Group 59"/>
            <p:cNvGrpSpPr/>
            <p:nvPr/>
          </p:nvGrpSpPr>
          <p:grpSpPr>
            <a:xfrm>
              <a:off x="718684" y="4805363"/>
              <a:ext cx="7944777" cy="1252538"/>
              <a:chOff x="566284" y="4652963"/>
              <a:chExt cx="7944777" cy="1252538"/>
            </a:xfrm>
          </p:grpSpPr>
          <p:sp>
            <p:nvSpPr>
              <p:cNvPr id="61" name="Rectangle 6"/>
              <p:cNvSpPr>
                <a:spLocks noChangeArrowheads="1"/>
              </p:cNvSpPr>
              <p:nvPr/>
            </p:nvSpPr>
            <p:spPr bwMode="auto">
              <a:xfrm>
                <a:off x="566284" y="4652963"/>
                <a:ext cx="7944777" cy="125253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66879" y="4880580"/>
                <a:ext cx="37818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3200" dirty="0" err="1" smtClean="0">
                    <a:solidFill>
                      <a:schemeClr val="bg1"/>
                    </a:solidFill>
                    <a:latin typeface="Gill Sans"/>
                  </a:rPr>
                  <a:t>Cor</a:t>
                </a:r>
                <a:r>
                  <a:rPr lang="en-US" sz="3200" dirty="0" smtClean="0">
                    <a:solidFill>
                      <a:schemeClr val="bg1"/>
                    </a:solidFill>
                    <a:latin typeface="Gill Sans"/>
                  </a:rPr>
                  <a:t>: Upper bound,  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1512" name="Picture 8" descr="\ex_{\gamma^k}[\phi(X)] \leq \ex_{\gamma_u^k}[\phi(X)].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8236" y="5096768"/>
              <a:ext cx="4078339" cy="82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/>
          <p:cNvGrpSpPr/>
          <p:nvPr/>
        </p:nvGrpSpPr>
        <p:grpSpPr>
          <a:xfrm>
            <a:off x="540296" y="2108442"/>
            <a:ext cx="8493176" cy="2259034"/>
            <a:chOff x="540296" y="2108442"/>
            <a:chExt cx="8493176" cy="2259034"/>
          </a:xfrm>
        </p:grpSpPr>
        <p:grpSp>
          <p:nvGrpSpPr>
            <p:cNvPr id="51" name="Group 50"/>
            <p:cNvGrpSpPr/>
            <p:nvPr/>
          </p:nvGrpSpPr>
          <p:grpSpPr>
            <a:xfrm>
              <a:off x="540296" y="2108442"/>
              <a:ext cx="8493176" cy="2259034"/>
              <a:chOff x="540296" y="2108442"/>
              <a:chExt cx="8493176" cy="2259034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540296" y="2114009"/>
                <a:ext cx="3916427" cy="2253467"/>
                <a:chOff x="540296" y="2114009"/>
                <a:chExt cx="3916427" cy="2253467"/>
              </a:xfrm>
            </p:grpSpPr>
            <p:sp>
              <p:nvSpPr>
                <p:cNvPr id="48" name="Left Bracket 47"/>
                <p:cNvSpPr/>
                <p:nvPr/>
              </p:nvSpPr>
              <p:spPr bwMode="auto">
                <a:xfrm>
                  <a:off x="540296" y="2464503"/>
                  <a:ext cx="360680" cy="1893377"/>
                </a:xfrm>
                <a:prstGeom prst="leftBracket">
                  <a:avLst/>
                </a:prstGeom>
                <a:noFill/>
                <a:ln w="38100" cap="flat" cmpd="sng" algn="ctr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9" name="Left Bracket 48"/>
                <p:cNvSpPr/>
                <p:nvPr/>
              </p:nvSpPr>
              <p:spPr bwMode="auto">
                <a:xfrm rot="10800000">
                  <a:off x="3603537" y="2464503"/>
                  <a:ext cx="360680" cy="1902973"/>
                </a:xfrm>
                <a:prstGeom prst="leftBracket">
                  <a:avLst/>
                </a:prstGeom>
                <a:noFill/>
                <a:ln w="38100" cap="flat" cmpd="sng" algn="ctr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3964217" y="2114009"/>
                      <a:ext cx="4925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000" b="0" i="1" smtClean="0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𝑘</m:t>
                            </m:r>
                          </m:oMath>
                        </m:oMathPara>
                      </a14:m>
                      <a:endParaRPr lang="en-US" sz="3000" dirty="0">
                        <a:solidFill>
                          <a:srgbClr val="FFFF00"/>
                        </a:solidFill>
                        <a:latin typeface="Cambria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4217" y="2114009"/>
                      <a:ext cx="492506" cy="553998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2" name="Group 51"/>
              <p:cNvGrpSpPr/>
              <p:nvPr/>
            </p:nvGrpSpPr>
            <p:grpSpPr>
              <a:xfrm>
                <a:off x="5117045" y="2108442"/>
                <a:ext cx="3916427" cy="2253467"/>
                <a:chOff x="540296" y="2114009"/>
                <a:chExt cx="3916427" cy="2253467"/>
              </a:xfrm>
            </p:grpSpPr>
            <p:sp>
              <p:nvSpPr>
                <p:cNvPr id="53" name="Left Bracket 52"/>
                <p:cNvSpPr/>
                <p:nvPr/>
              </p:nvSpPr>
              <p:spPr bwMode="auto">
                <a:xfrm>
                  <a:off x="540296" y="2464503"/>
                  <a:ext cx="360680" cy="1893377"/>
                </a:xfrm>
                <a:prstGeom prst="leftBracket">
                  <a:avLst/>
                </a:prstGeom>
                <a:noFill/>
                <a:ln w="38100" cap="flat" cmpd="sng" algn="ctr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4" name="Left Bracket 53"/>
                <p:cNvSpPr/>
                <p:nvPr/>
              </p:nvSpPr>
              <p:spPr bwMode="auto">
                <a:xfrm rot="10800000">
                  <a:off x="3603537" y="2464503"/>
                  <a:ext cx="360680" cy="1902973"/>
                </a:xfrm>
                <a:prstGeom prst="leftBracket">
                  <a:avLst/>
                </a:prstGeom>
                <a:noFill/>
                <a:ln w="38100" cap="flat" cmpd="sng" algn="ctr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3964217" y="2114009"/>
                      <a:ext cx="4925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000" b="0" i="1" smtClean="0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𝑘</m:t>
                            </m:r>
                          </m:oMath>
                        </m:oMathPara>
                      </a14:m>
                      <a:endParaRPr lang="en-US" sz="3000" dirty="0">
                        <a:solidFill>
                          <a:srgbClr val="FFFF00"/>
                        </a:solidFill>
                        <a:latin typeface="Cambria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4217" y="2114009"/>
                      <a:ext cx="492506" cy="553998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pic>
          <p:nvPicPr>
            <p:cNvPr id="127" name="Picture 2" descr="\preceq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4645" y="3114675"/>
              <a:ext cx="876300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9" name="Picture 2" descr="\preceq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645" y="3114675"/>
            <a:ext cx="8763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1903394" y="3887472"/>
                <a:ext cx="7553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3600" dirty="0" smtClean="0">
                    <a:solidFill>
                      <a:schemeClr val="bg1"/>
                    </a:solidFill>
                  </a:rPr>
                  <a:t> </a:t>
                </a:r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394" y="3887472"/>
                <a:ext cx="755335" cy="64633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6576617" y="3887472"/>
                <a:ext cx="6036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617" y="3887472"/>
                <a:ext cx="603690" cy="64633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284191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 bwMode="auto">
              <a:xfrm>
                <a:off x="841718" y="1572099"/>
                <a:ext cx="7248181" cy="979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bg1"/>
                    </a:solidFill>
                    <a:latin typeface="Gill Sans MT" pitchFamily="34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aseline="0">
                    <a:solidFill>
                      <a:schemeClr val="bg1"/>
                    </a:solidFill>
                    <a:latin typeface="+mn-lt"/>
                    <a:ea typeface="ＭＳ Ｐゴシック" charset="-128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bg1"/>
                    </a:solidFill>
                    <a:latin typeface="Gill Sans MT" pitchFamily="34" charset="0"/>
                    <a:ea typeface="ＭＳ Ｐゴシック" charset="-128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sz="3600" dirty="0" smtClean="0"/>
                  <a:t>Fact: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</a:rPr>
                      <m:t>𝛾</m:t>
                    </m:r>
                    <m:r>
                      <a:rPr lang="en-US" sz="3600" i="1" smtClean="0">
                        <a:latin typeface="Cambria Math"/>
                      </a:rPr>
                      <m:t>≼</m:t>
                    </m:r>
                    <m:sSub>
                      <m:sSub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sz="3600" b="0" i="1" smtClean="0">
                            <a:latin typeface="Cambria Math"/>
                          </a:rPr>
                          <m:t>ℓ</m:t>
                        </m:r>
                      </m:sub>
                    </m:sSub>
                    <m:r>
                      <a:rPr lang="en-US" sz="3600" i="1" smtClean="0">
                        <a:latin typeface="Cambria Math"/>
                      </a:rPr>
                      <m:t>.</m:t>
                    </m:r>
                  </m:oMath>
                </a14:m>
                <a:endParaRPr lang="en-US" sz="3600" dirty="0" smtClean="0"/>
              </a:p>
              <a:p>
                <a:pPr marL="0" indent="0">
                  <a:buFontTx/>
                  <a:buNone/>
                </a:pPr>
                <a:r>
                  <a:rPr lang="en-US" sz="3600" dirty="0" smtClean="0"/>
                  <a:t>Proof: </a:t>
                </a:r>
                <a:r>
                  <a:rPr lang="en-US" sz="28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𝛿</m:t>
                    </m:r>
                    <m:r>
                      <a:rPr lang="en-US" sz="2800" b="0" i="1" smtClean="0">
                        <a:latin typeface="Cambria Math"/>
                      </a:rPr>
                      <m:t>≪</m:t>
                    </m:r>
                    <m:r>
                      <a:rPr lang="en-US" sz="2800" b="0" i="1" smtClean="0">
                        <a:latin typeface="Cambria Math"/>
                      </a:rPr>
                      <m:t>𝜖</m:t>
                    </m:r>
                    <m:r>
                      <a:rPr lang="en-US" sz="2800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sz="2800" dirty="0" smtClean="0"/>
                  <a:t>inward push compensates earlier spreading.</a:t>
                </a:r>
                <a:r>
                  <a:rPr lang="en-US" sz="3600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1718" y="1572099"/>
                <a:ext cx="7248181" cy="979487"/>
              </a:xfrm>
              <a:prstGeom prst="rect">
                <a:avLst/>
              </a:prstGeom>
              <a:blipFill rotWithShape="1">
                <a:blip r:embed="rId2"/>
                <a:stretch>
                  <a:fillRect l="-2523" t="-9317" b="-1031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/>
              <p:cNvSpPr txBox="1">
                <a:spLocks/>
              </p:cNvSpPr>
              <p:nvPr/>
            </p:nvSpPr>
            <p:spPr bwMode="auto">
              <a:xfrm>
                <a:off x="635000" y="1611313"/>
                <a:ext cx="7772400" cy="1538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bg1"/>
                    </a:solidFill>
                    <a:latin typeface="Gill Sans MT" pitchFamily="34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aseline="0">
                    <a:solidFill>
                      <a:schemeClr val="bg1"/>
                    </a:solidFill>
                    <a:latin typeface="+mn-lt"/>
                    <a:ea typeface="ＭＳ Ｐゴシック" charset="-128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bg1"/>
                    </a:solidFill>
                    <a:latin typeface="Gill Sans MT" pitchFamily="34" charset="0"/>
                    <a:ea typeface="ＭＳ Ｐゴシック" charset="-128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dirty="0" smtClean="0"/>
                  <a:t>Def: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i="1" smtClean="0">
                            <a:latin typeface="Cambria Math"/>
                          </a:rPr>
                          <m:t>ℓ</m:t>
                        </m:r>
                      </m:sub>
                    </m:sSub>
                    <m:r>
                      <a:rPr lang="en-US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dirty="0" smtClean="0"/>
                  <a:t>scaled down version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𝑋</m:t>
                    </m:r>
                    <m:r>
                      <a:rPr lang="en-US" i="1" smtClean="0">
                        <a:latin typeface="Cambria Math"/>
                      </a:rPr>
                      <m:t>←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i="1" smtClean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1−</m:t>
                        </m:r>
                        <m:r>
                          <a:rPr lang="en-US" i="1" dirty="0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i="1" smtClean="0">
                            <a:latin typeface="Cambria Math"/>
                          </a:rPr>
                          <m:t>ℓ</m:t>
                        </m:r>
                      </m:sub>
                    </m:sSub>
                    <m:r>
                      <a:rPr lang="en-US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dirty="0" err="1" smtClean="0"/>
                  <a:t>pdf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5000" y="1611313"/>
                <a:ext cx="7772400" cy="1538287"/>
              </a:xfrm>
              <a:prstGeom prst="rect">
                <a:avLst/>
              </a:prstGeom>
              <a:blipFill rotWithShape="1">
                <a:blip r:embed="rId3"/>
                <a:stretch>
                  <a:fillRect l="-1804" t="-51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Sandwiching and Lifting 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25713"/>
            <a:ext cx="7772400" cy="41148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54788"/>
              </p:ext>
            </p:extLst>
          </p:nvPr>
        </p:nvGraphicFramePr>
        <p:xfrm>
          <a:off x="596900" y="2298700"/>
          <a:ext cx="7861300" cy="4602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863040"/>
              </p:ext>
            </p:extLst>
          </p:nvPr>
        </p:nvGraphicFramePr>
        <p:xfrm>
          <a:off x="594360" y="2300732"/>
          <a:ext cx="7861300" cy="4602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333500" y="3149600"/>
            <a:ext cx="6324600" cy="3151533"/>
            <a:chOff x="1333500" y="2705100"/>
            <a:chExt cx="6324600" cy="3151533"/>
          </a:xfrm>
        </p:grpSpPr>
        <p:grpSp>
          <p:nvGrpSpPr>
            <p:cNvPr id="7" name="Group 6"/>
            <p:cNvGrpSpPr/>
            <p:nvPr/>
          </p:nvGrpSpPr>
          <p:grpSpPr>
            <a:xfrm>
              <a:off x="1333500" y="2705100"/>
              <a:ext cx="6324600" cy="3151533"/>
              <a:chOff x="1333500" y="2705100"/>
              <a:chExt cx="6324600" cy="315153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189484" y="2896325"/>
                <a:ext cx="4618882" cy="2960308"/>
                <a:chOff x="2189484" y="2896325"/>
                <a:chExt cx="4618882" cy="2960308"/>
              </a:xfrm>
            </p:grpSpPr>
            <p:sp>
              <p:nvSpPr>
                <p:cNvPr id="13" name="Rectangle 12"/>
                <p:cNvSpPr/>
                <p:nvPr/>
              </p:nvSpPr>
              <p:spPr bwMode="auto">
                <a:xfrm>
                  <a:off x="4170681" y="2896325"/>
                  <a:ext cx="660399" cy="2959351"/>
                </a:xfrm>
                <a:prstGeom prst="rect">
                  <a:avLst/>
                </a:prstGeom>
                <a:solidFill>
                  <a:srgbClr val="00FF00">
                    <a:alpha val="52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 bwMode="auto">
                <a:xfrm>
                  <a:off x="4831080" y="3809998"/>
                  <a:ext cx="660399" cy="2039809"/>
                </a:xfrm>
                <a:prstGeom prst="rect">
                  <a:avLst/>
                </a:prstGeom>
                <a:solidFill>
                  <a:srgbClr val="00FF00">
                    <a:alpha val="52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 bwMode="auto">
                <a:xfrm>
                  <a:off x="5487568" y="4826488"/>
                  <a:ext cx="660399" cy="1025269"/>
                </a:xfrm>
                <a:prstGeom prst="rect">
                  <a:avLst/>
                </a:prstGeom>
                <a:solidFill>
                  <a:srgbClr val="00FF00">
                    <a:alpha val="52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 bwMode="auto">
                <a:xfrm>
                  <a:off x="6147967" y="5533292"/>
                  <a:ext cx="660399" cy="323341"/>
                </a:xfrm>
                <a:prstGeom prst="rect">
                  <a:avLst/>
                </a:prstGeom>
                <a:solidFill>
                  <a:srgbClr val="00FF00">
                    <a:alpha val="52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 bwMode="auto">
                <a:xfrm>
                  <a:off x="3510282" y="3809999"/>
                  <a:ext cx="660399" cy="2032983"/>
                </a:xfrm>
                <a:prstGeom prst="rect">
                  <a:avLst/>
                </a:prstGeom>
                <a:solidFill>
                  <a:srgbClr val="00FF00">
                    <a:alpha val="52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 bwMode="auto">
                <a:xfrm>
                  <a:off x="2849883" y="4826489"/>
                  <a:ext cx="660399" cy="1018443"/>
                </a:xfrm>
                <a:prstGeom prst="rect">
                  <a:avLst/>
                </a:prstGeom>
                <a:solidFill>
                  <a:srgbClr val="00FF00">
                    <a:alpha val="52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 bwMode="auto">
                <a:xfrm>
                  <a:off x="2189484" y="5514750"/>
                  <a:ext cx="660399" cy="323341"/>
                </a:xfrm>
                <a:prstGeom prst="rect">
                  <a:avLst/>
                </a:prstGeom>
                <a:solidFill>
                  <a:srgbClr val="00FF00">
                    <a:alpha val="52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cxnSp>
            <p:nvCxnSpPr>
              <p:cNvPr id="11" name="Straight Connector 10"/>
              <p:cNvCxnSpPr/>
              <p:nvPr/>
            </p:nvCxnSpPr>
            <p:spPr bwMode="auto">
              <a:xfrm>
                <a:off x="1333500" y="5856633"/>
                <a:ext cx="63246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 flipV="1">
                <a:off x="4495800" y="2705100"/>
                <a:ext cx="5080" cy="313299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lg" len="med"/>
                <a:tailEnd type="triangl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8" name="Rectangle 7"/>
            <p:cNvSpPr/>
            <p:nvPr/>
          </p:nvSpPr>
          <p:spPr bwMode="auto">
            <a:xfrm>
              <a:off x="1529085" y="5694962"/>
              <a:ext cx="660399" cy="143129"/>
            </a:xfrm>
            <a:prstGeom prst="rect">
              <a:avLst/>
            </a:prstGeom>
            <a:solidFill>
              <a:srgbClr val="00FF00">
                <a:alpha val="52000"/>
              </a:srgbClr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808366" y="5708628"/>
              <a:ext cx="660399" cy="143129"/>
            </a:xfrm>
            <a:prstGeom prst="rect">
              <a:avLst/>
            </a:prstGeom>
            <a:solidFill>
              <a:srgbClr val="00FF00">
                <a:alpha val="52000"/>
              </a:srgbClr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0" name="Rounded Rectangular Callout 15"/>
          <p:cNvSpPr>
            <a:spLocks noChangeArrowheads="1"/>
          </p:cNvSpPr>
          <p:nvPr/>
        </p:nvSpPr>
        <p:spPr bwMode="auto">
          <a:xfrm>
            <a:off x="5825471" y="3109274"/>
            <a:ext cx="2759302" cy="866550"/>
          </a:xfrm>
          <a:prstGeom prst="wedgeRoundRectCallout">
            <a:avLst>
              <a:gd name="adj1" fmla="val -83467"/>
              <a:gd name="adj2" fmla="val -24619"/>
              <a:gd name="adj3" fmla="val 16667"/>
            </a:avLst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dirty="0" smtClean="0">
                <a:latin typeface="Gill Sans" charset="0"/>
              </a:rPr>
              <a:t>Push mass towards origin.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78163" y="3658525"/>
                <a:ext cx="7335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3600" dirty="0" smtClean="0">
                    <a:solidFill>
                      <a:schemeClr val="bg1"/>
                    </a:solidFill>
                  </a:rPr>
                  <a:t> </a:t>
                </a:r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163" y="3658525"/>
                <a:ext cx="733535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48645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7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00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371 L 3.33333E-6 -0.0333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9" grpId="0"/>
      <p:bldP spid="30" grpId="1" animBg="1"/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Chart 9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4644130"/>
              </p:ext>
            </p:extLst>
          </p:nvPr>
        </p:nvGraphicFramePr>
        <p:xfrm>
          <a:off x="4809744" y="1925540"/>
          <a:ext cx="4035817" cy="2440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256032" y="1924463"/>
            <a:ext cx="8590833" cy="2502407"/>
            <a:chOff x="256032" y="1924463"/>
            <a:chExt cx="8590833" cy="2502407"/>
          </a:xfrm>
        </p:grpSpPr>
        <p:graphicFrame>
          <p:nvGraphicFramePr>
            <p:cNvPr id="99" name="Chart 9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92910409"/>
                </p:ext>
              </p:extLst>
            </p:nvPr>
          </p:nvGraphicFramePr>
          <p:xfrm>
            <a:off x="256032" y="1985422"/>
            <a:ext cx="4032504" cy="24414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3" name="Group 2"/>
            <p:cNvGrpSpPr/>
            <p:nvPr/>
          </p:nvGrpSpPr>
          <p:grpSpPr>
            <a:xfrm>
              <a:off x="4811048" y="1924463"/>
              <a:ext cx="4035817" cy="2440145"/>
              <a:chOff x="4811048" y="1924463"/>
              <a:chExt cx="4035817" cy="2440145"/>
            </a:xfrm>
          </p:grpSpPr>
          <p:graphicFrame>
            <p:nvGraphicFramePr>
              <p:cNvPr id="101" name="Chart 10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35306542"/>
                  </p:ext>
                </p:extLst>
              </p:nvPr>
            </p:nvGraphicFramePr>
            <p:xfrm>
              <a:off x="4811048" y="1924463"/>
              <a:ext cx="4035817" cy="244014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pSp>
            <p:nvGrpSpPr>
              <p:cNvPr id="102" name="Group 101"/>
              <p:cNvGrpSpPr/>
              <p:nvPr/>
            </p:nvGrpSpPr>
            <p:grpSpPr>
              <a:xfrm>
                <a:off x="5315841" y="2044987"/>
                <a:ext cx="3008123" cy="2001534"/>
                <a:chOff x="1180460" y="2705100"/>
                <a:chExt cx="6617892" cy="3151533"/>
              </a:xfrm>
            </p:grpSpPr>
            <p:grpSp>
              <p:nvGrpSpPr>
                <p:cNvPr id="112" name="Group 111"/>
                <p:cNvGrpSpPr/>
                <p:nvPr/>
              </p:nvGrpSpPr>
              <p:grpSpPr>
                <a:xfrm>
                  <a:off x="1180460" y="2705100"/>
                  <a:ext cx="6617892" cy="3151533"/>
                  <a:chOff x="1180460" y="2705100"/>
                  <a:chExt cx="6617892" cy="3151533"/>
                </a:xfrm>
              </p:grpSpPr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2189484" y="2896325"/>
                    <a:ext cx="4618882" cy="2960308"/>
                    <a:chOff x="2189484" y="2896325"/>
                    <a:chExt cx="4618882" cy="2960308"/>
                  </a:xfrm>
                </p:grpSpPr>
                <p:sp>
                  <p:nvSpPr>
                    <p:cNvPr id="118" name="Rectangle 117"/>
                    <p:cNvSpPr/>
                    <p:nvPr/>
                  </p:nvSpPr>
                  <p:spPr bwMode="auto">
                    <a:xfrm>
                      <a:off x="4831080" y="3809998"/>
                      <a:ext cx="660399" cy="2039809"/>
                    </a:xfrm>
                    <a:prstGeom prst="rect">
                      <a:avLst/>
                    </a:prstGeom>
                    <a:solidFill>
                      <a:srgbClr val="FFFF00">
                        <a:alpha val="84000"/>
                      </a:srgbClr>
                    </a:solidFill>
                    <a:ln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9" name="Rectangle 118"/>
                    <p:cNvSpPr/>
                    <p:nvPr/>
                  </p:nvSpPr>
                  <p:spPr bwMode="auto">
                    <a:xfrm>
                      <a:off x="5487568" y="4826488"/>
                      <a:ext cx="660399" cy="1025269"/>
                    </a:xfrm>
                    <a:prstGeom prst="rect">
                      <a:avLst/>
                    </a:prstGeom>
                    <a:solidFill>
                      <a:srgbClr val="FFFF00">
                        <a:alpha val="84000"/>
                      </a:srgbClr>
                    </a:solidFill>
                    <a:ln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20" name="Rectangle 119"/>
                    <p:cNvSpPr/>
                    <p:nvPr/>
                  </p:nvSpPr>
                  <p:spPr bwMode="auto">
                    <a:xfrm>
                      <a:off x="6147967" y="5533292"/>
                      <a:ext cx="660399" cy="323341"/>
                    </a:xfrm>
                    <a:prstGeom prst="rect">
                      <a:avLst/>
                    </a:prstGeom>
                    <a:solidFill>
                      <a:srgbClr val="FFFF00">
                        <a:alpha val="84000"/>
                      </a:srgbClr>
                    </a:solidFill>
                    <a:ln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21" name="Rectangle 120"/>
                    <p:cNvSpPr/>
                    <p:nvPr/>
                  </p:nvSpPr>
                  <p:spPr bwMode="auto">
                    <a:xfrm>
                      <a:off x="3510282" y="3809999"/>
                      <a:ext cx="660399" cy="2032983"/>
                    </a:xfrm>
                    <a:prstGeom prst="rect">
                      <a:avLst/>
                    </a:prstGeom>
                    <a:solidFill>
                      <a:srgbClr val="FFFF00">
                        <a:alpha val="84000"/>
                      </a:srgbClr>
                    </a:solidFill>
                    <a:ln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22" name="Rectangle 121"/>
                    <p:cNvSpPr/>
                    <p:nvPr/>
                  </p:nvSpPr>
                  <p:spPr bwMode="auto">
                    <a:xfrm>
                      <a:off x="2849883" y="4826489"/>
                      <a:ext cx="660399" cy="1018443"/>
                    </a:xfrm>
                    <a:prstGeom prst="rect">
                      <a:avLst/>
                    </a:prstGeom>
                    <a:solidFill>
                      <a:srgbClr val="FFFF00">
                        <a:alpha val="84000"/>
                      </a:srgbClr>
                    </a:solidFill>
                    <a:ln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23" name="Rectangle 122"/>
                    <p:cNvSpPr/>
                    <p:nvPr/>
                  </p:nvSpPr>
                  <p:spPr bwMode="auto">
                    <a:xfrm>
                      <a:off x="2189484" y="5514750"/>
                      <a:ext cx="660399" cy="323341"/>
                    </a:xfrm>
                    <a:prstGeom prst="rect">
                      <a:avLst/>
                    </a:prstGeom>
                    <a:solidFill>
                      <a:srgbClr val="FFFF00">
                        <a:alpha val="84000"/>
                      </a:srgbClr>
                    </a:solidFill>
                    <a:ln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24" name="Rectangle 123"/>
                    <p:cNvSpPr/>
                    <p:nvPr/>
                  </p:nvSpPr>
                  <p:spPr bwMode="auto">
                    <a:xfrm>
                      <a:off x="4170681" y="2896325"/>
                      <a:ext cx="660399" cy="2959351"/>
                    </a:xfrm>
                    <a:prstGeom prst="rect">
                      <a:avLst/>
                    </a:prstGeom>
                    <a:solidFill>
                      <a:srgbClr val="FFFF00">
                        <a:alpha val="84000"/>
                      </a:srgbClr>
                    </a:solidFill>
                    <a:ln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cxnSp>
                <p:nvCxnSpPr>
                  <p:cNvPr id="116" name="Straight Connector 115"/>
                  <p:cNvCxnSpPr/>
                  <p:nvPr/>
                </p:nvCxnSpPr>
                <p:spPr bwMode="auto">
                  <a:xfrm flipV="1">
                    <a:off x="4495800" y="2705100"/>
                    <a:ext cx="5080" cy="313299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accent2">
                        <a:alpha val="38000"/>
                      </a:schemeClr>
                    </a:solidFill>
                    <a:prstDash val="solid"/>
                    <a:round/>
                    <a:headEnd type="none" w="lg" len="med"/>
                    <a:tailEnd type="triangle" w="lg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17" name="Straight Connector 116"/>
                  <p:cNvCxnSpPr/>
                  <p:nvPr/>
                </p:nvCxnSpPr>
                <p:spPr bwMode="auto">
                  <a:xfrm>
                    <a:off x="1180460" y="5856633"/>
                    <a:ext cx="6617892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accent2"/>
                    </a:solidFill>
                    <a:prstDash val="solid"/>
                    <a:round/>
                    <a:headEnd type="triangle" w="lg" len="med"/>
                    <a:tailEnd type="triangle" w="lg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113" name="Rectangle 112"/>
                <p:cNvSpPr/>
                <p:nvPr/>
              </p:nvSpPr>
              <p:spPr bwMode="auto">
                <a:xfrm>
                  <a:off x="1529085" y="5694962"/>
                  <a:ext cx="660399" cy="143129"/>
                </a:xfrm>
                <a:prstGeom prst="rect">
                  <a:avLst/>
                </a:prstGeom>
                <a:solidFill>
                  <a:srgbClr val="FFFF00">
                    <a:alpha val="84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 bwMode="auto">
                <a:xfrm>
                  <a:off x="6808366" y="5708628"/>
                  <a:ext cx="660399" cy="143129"/>
                </a:xfrm>
                <a:prstGeom prst="rect">
                  <a:avLst/>
                </a:prstGeom>
                <a:solidFill>
                  <a:srgbClr val="FFFF00">
                    <a:alpha val="84000"/>
                  </a:srgbClr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Sandwiching and Lifting Nets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474113" y="4652962"/>
            <a:ext cx="8101128" cy="1760537"/>
            <a:chOff x="474113" y="4652962"/>
            <a:chExt cx="8101128" cy="1760537"/>
          </a:xfrm>
        </p:grpSpPr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566284" y="4652962"/>
              <a:ext cx="7944777" cy="1760537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4113" y="4737100"/>
              <a:ext cx="810112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Gill Sans"/>
                </a:rPr>
                <a:t>Kanter’s Lemma(77):            and </a:t>
              </a:r>
              <a:r>
                <a:rPr lang="en-US" sz="3200" i="1" dirty="0" err="1" smtClean="0">
                  <a:solidFill>
                    <a:schemeClr val="bg1"/>
                  </a:solidFill>
                  <a:latin typeface="Gill Sans"/>
                </a:rPr>
                <a:t>unimodal</a:t>
              </a:r>
              <a:r>
                <a:rPr lang="en-US" sz="3200" i="1" dirty="0">
                  <a:solidFill>
                    <a:schemeClr val="bg1"/>
                  </a:solidFill>
                  <a:latin typeface="Gill Sans"/>
                </a:rPr>
                <a:t>,</a:t>
              </a:r>
              <a:endParaRPr lang="en-US" sz="3200" i="1" dirty="0" smtClean="0">
                <a:solidFill>
                  <a:schemeClr val="bg1"/>
                </a:solidFill>
                <a:latin typeface="Gill Sans"/>
              </a:endParaRPr>
            </a:p>
            <a:p>
              <a:pPr algn="l"/>
              <a:r>
                <a:rPr lang="en-US" sz="3200" dirty="0" smtClean="0">
                  <a:solidFill>
                    <a:schemeClr val="bg1"/>
                  </a:solidFill>
                  <a:latin typeface="Gill Sans"/>
                </a:rPr>
                <a:t>                      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21506" name="Picture 2" descr="\mu \preceq \nu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5313" y="4868168"/>
              <a:ext cx="1283465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10" name="Picture 6" descr="\Rightarrow \mu^k \preceq \nu^k.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1360" y="5520530"/>
              <a:ext cx="2566246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7" name="TextBox 46"/>
          <p:cNvSpPr txBox="1"/>
          <p:nvPr/>
        </p:nvSpPr>
        <p:spPr>
          <a:xfrm>
            <a:off x="523223" y="1752600"/>
            <a:ext cx="3669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Gill Sans"/>
              </a:rPr>
              <a:t>Fact: By definition, </a:t>
            </a:r>
            <a:endParaRPr lang="en-US" sz="3200" dirty="0">
              <a:solidFill>
                <a:schemeClr val="bg1"/>
              </a:solidFill>
              <a:latin typeface="Gill San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0357" y="1758121"/>
            <a:ext cx="4748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Gill Sans"/>
              </a:rPr>
              <a:t>Cor</a:t>
            </a:r>
            <a:r>
              <a:rPr lang="en-US" sz="3200" dirty="0" smtClean="0">
                <a:solidFill>
                  <a:schemeClr val="bg1"/>
                </a:solidFill>
                <a:latin typeface="Gill Sans"/>
              </a:rPr>
              <a:t>: By </a:t>
            </a:r>
            <a:r>
              <a:rPr lang="en-US" sz="3200" dirty="0" err="1" smtClean="0">
                <a:solidFill>
                  <a:schemeClr val="bg1"/>
                </a:solidFill>
                <a:latin typeface="Gill Sans"/>
              </a:rPr>
              <a:t>Kanter’s</a:t>
            </a:r>
            <a:r>
              <a:rPr lang="en-US" sz="3200" dirty="0" smtClean="0">
                <a:solidFill>
                  <a:schemeClr val="bg1"/>
                </a:solidFill>
                <a:latin typeface="Gill Sans"/>
              </a:rPr>
              <a:t> lemma, </a:t>
            </a:r>
            <a:endParaRPr lang="en-US" sz="3200" dirty="0">
              <a:solidFill>
                <a:schemeClr val="bg1"/>
              </a:solidFill>
              <a:latin typeface="Gill San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40296" y="2108442"/>
            <a:ext cx="8493176" cy="2259034"/>
            <a:chOff x="540296" y="2108442"/>
            <a:chExt cx="8493176" cy="2259034"/>
          </a:xfrm>
        </p:grpSpPr>
        <p:grpSp>
          <p:nvGrpSpPr>
            <p:cNvPr id="51" name="Group 50"/>
            <p:cNvGrpSpPr/>
            <p:nvPr/>
          </p:nvGrpSpPr>
          <p:grpSpPr>
            <a:xfrm>
              <a:off x="540296" y="2108442"/>
              <a:ext cx="8493176" cy="2259034"/>
              <a:chOff x="540296" y="2108442"/>
              <a:chExt cx="8493176" cy="2259034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540296" y="2114009"/>
                <a:ext cx="3916427" cy="2253467"/>
                <a:chOff x="540296" y="2114009"/>
                <a:chExt cx="3916427" cy="2253467"/>
              </a:xfrm>
            </p:grpSpPr>
            <p:sp>
              <p:nvSpPr>
                <p:cNvPr id="48" name="Left Bracket 47"/>
                <p:cNvSpPr/>
                <p:nvPr/>
              </p:nvSpPr>
              <p:spPr bwMode="auto">
                <a:xfrm>
                  <a:off x="540296" y="2464503"/>
                  <a:ext cx="360680" cy="1893377"/>
                </a:xfrm>
                <a:prstGeom prst="leftBracket">
                  <a:avLst/>
                </a:prstGeom>
                <a:noFill/>
                <a:ln w="38100" cap="flat" cmpd="sng" algn="ctr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9" name="Left Bracket 48"/>
                <p:cNvSpPr/>
                <p:nvPr/>
              </p:nvSpPr>
              <p:spPr bwMode="auto">
                <a:xfrm rot="10800000">
                  <a:off x="3603537" y="2464503"/>
                  <a:ext cx="360680" cy="1902973"/>
                </a:xfrm>
                <a:prstGeom prst="leftBracket">
                  <a:avLst/>
                </a:prstGeom>
                <a:noFill/>
                <a:ln w="38100" cap="flat" cmpd="sng" algn="ctr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3964217" y="2114009"/>
                      <a:ext cx="4925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000" b="0" i="1" smtClean="0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𝑘</m:t>
                            </m:r>
                          </m:oMath>
                        </m:oMathPara>
                      </a14:m>
                      <a:endParaRPr lang="en-US" sz="3000" dirty="0">
                        <a:solidFill>
                          <a:srgbClr val="FFFF00"/>
                        </a:solidFill>
                        <a:latin typeface="Cambria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4217" y="2114009"/>
                      <a:ext cx="492506" cy="553998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2" name="Group 51"/>
              <p:cNvGrpSpPr/>
              <p:nvPr/>
            </p:nvGrpSpPr>
            <p:grpSpPr>
              <a:xfrm>
                <a:off x="5117045" y="2108442"/>
                <a:ext cx="3916427" cy="2253467"/>
                <a:chOff x="540296" y="2114009"/>
                <a:chExt cx="3916427" cy="2253467"/>
              </a:xfrm>
            </p:grpSpPr>
            <p:sp>
              <p:nvSpPr>
                <p:cNvPr id="53" name="Left Bracket 52"/>
                <p:cNvSpPr/>
                <p:nvPr/>
              </p:nvSpPr>
              <p:spPr bwMode="auto">
                <a:xfrm>
                  <a:off x="540296" y="2464503"/>
                  <a:ext cx="360680" cy="1893377"/>
                </a:xfrm>
                <a:prstGeom prst="leftBracket">
                  <a:avLst/>
                </a:prstGeom>
                <a:noFill/>
                <a:ln w="38100" cap="flat" cmpd="sng" algn="ctr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4" name="Left Bracket 53"/>
                <p:cNvSpPr/>
                <p:nvPr/>
              </p:nvSpPr>
              <p:spPr bwMode="auto">
                <a:xfrm rot="10800000">
                  <a:off x="3603537" y="2464503"/>
                  <a:ext cx="360680" cy="1902973"/>
                </a:xfrm>
                <a:prstGeom prst="leftBracket">
                  <a:avLst/>
                </a:prstGeom>
                <a:noFill/>
                <a:ln w="38100" cap="flat" cmpd="sng" algn="ctr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3964217" y="2114009"/>
                      <a:ext cx="4925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000" b="0" i="1" smtClean="0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𝑘</m:t>
                            </m:r>
                          </m:oMath>
                        </m:oMathPara>
                      </a14:m>
                      <a:endParaRPr lang="en-US" sz="3000" dirty="0">
                        <a:solidFill>
                          <a:srgbClr val="FFFF00"/>
                        </a:solidFill>
                        <a:latin typeface="Cambria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4217" y="2114009"/>
                      <a:ext cx="492506" cy="553998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pic>
          <p:nvPicPr>
            <p:cNvPr id="127" name="Picture 2" descr="\preceq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4645" y="3114675"/>
              <a:ext cx="876300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9" name="Picture 2" descr="\preceq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645" y="3114675"/>
            <a:ext cx="8763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66284" y="4652963"/>
            <a:ext cx="7944777" cy="1252538"/>
            <a:chOff x="566284" y="4652963"/>
            <a:chExt cx="7944777" cy="1252538"/>
          </a:xfrm>
        </p:grpSpPr>
        <p:grpSp>
          <p:nvGrpSpPr>
            <p:cNvPr id="60" name="Group 59"/>
            <p:cNvGrpSpPr/>
            <p:nvPr/>
          </p:nvGrpSpPr>
          <p:grpSpPr>
            <a:xfrm>
              <a:off x="566284" y="4652963"/>
              <a:ext cx="7944777" cy="1252538"/>
              <a:chOff x="566284" y="4652963"/>
              <a:chExt cx="7944777" cy="1252538"/>
            </a:xfrm>
          </p:grpSpPr>
          <p:sp>
            <p:nvSpPr>
              <p:cNvPr id="61" name="Rectangle 6"/>
              <p:cNvSpPr>
                <a:spLocks noChangeArrowheads="1"/>
              </p:cNvSpPr>
              <p:nvPr/>
            </p:nvSpPr>
            <p:spPr bwMode="auto">
              <a:xfrm>
                <a:off x="566284" y="4652963"/>
                <a:ext cx="7944777" cy="125253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66879" y="4880580"/>
                <a:ext cx="37818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3200" dirty="0" err="1" smtClean="0">
                    <a:solidFill>
                      <a:schemeClr val="bg1"/>
                    </a:solidFill>
                    <a:latin typeface="Gill Sans"/>
                  </a:rPr>
                  <a:t>Cor</a:t>
                </a:r>
                <a:r>
                  <a:rPr lang="en-US" sz="3200" dirty="0" smtClean="0">
                    <a:solidFill>
                      <a:schemeClr val="bg1"/>
                    </a:solidFill>
                    <a:latin typeface="Gill Sans"/>
                  </a:rPr>
                  <a:t>: Lower bound,  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6626" name="Picture 2" descr="\ex_{\gamma_\ell^k}[\phi(X)] \leq \ex_{\gamma^k}[\phi(X)].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944" y="4953258"/>
              <a:ext cx="4072912" cy="86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997395" y="3887472"/>
                <a:ext cx="5673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𝛾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395" y="3887472"/>
                <a:ext cx="567335" cy="64633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465241" y="3887472"/>
                <a:ext cx="826444" cy="7001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ℓ</m:t>
                              </m:r>
                            </m:sub>
                          </m:sSub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241" y="3887472"/>
                <a:ext cx="826444" cy="70019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090027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Sandwiching and Lifting Nets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617609" y="2463800"/>
            <a:ext cx="7904091" cy="2150529"/>
            <a:chOff x="-4765687" y="1956831"/>
            <a:chExt cx="13732515" cy="2668638"/>
          </a:xfrm>
        </p:grpSpPr>
        <p:grpSp>
          <p:nvGrpSpPr>
            <p:cNvPr id="39" name="Group 38"/>
            <p:cNvGrpSpPr/>
            <p:nvPr/>
          </p:nvGrpSpPr>
          <p:grpSpPr>
            <a:xfrm>
              <a:off x="-4765687" y="1956831"/>
              <a:ext cx="8976025" cy="2609340"/>
              <a:chOff x="256032" y="1924463"/>
              <a:chExt cx="8976025" cy="260934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56032" y="1924463"/>
                <a:ext cx="8586216" cy="2502407"/>
                <a:chOff x="256032" y="2445163"/>
                <a:chExt cx="8586216" cy="2502407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56032" y="2445163"/>
                  <a:ext cx="4037121" cy="2441222"/>
                  <a:chOff x="4812691" y="2445163"/>
                  <a:chExt cx="4037121" cy="244122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graphicFrame>
                    <p:nvGraphicFramePr>
                      <p:cNvPr id="7" name="Chart 6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1953287056"/>
                          </p:ext>
                        </p:extLst>
                      </p:nvPr>
                    </p:nvGraphicFramePr>
                    <p:xfrm>
                      <a:off x="4812691" y="2446240"/>
                      <a:ext cx="4035817" cy="2440145"/>
                    </p:xfrm>
                    <a:graphic>
                      <a:graphicData uri="http://schemas.openxmlformats.org/drawingml/2006/chart">
                        <c:chart xmlns:c="http://schemas.openxmlformats.org/drawingml/2006/chart" xmlns:r="http://schemas.openxmlformats.org/officeDocument/2006/relationships" r:id="rId2"/>
                      </a:graphicData>
                    </a:graphic>
                  </p:graphicFrame>
                </mc:Choice>
                <mc:Fallback xmlns="">
                  <p:graphicFrame>
                    <p:nvGraphicFramePr>
                      <p:cNvPr id="7" name="Chart 6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1953287056"/>
                          </p:ext>
                        </p:extLst>
                      </p:nvPr>
                    </p:nvGraphicFramePr>
                    <p:xfrm>
                      <a:off x="4812691" y="2446240"/>
                      <a:ext cx="4035817" cy="2440145"/>
                    </p:xfrm>
                    <a:graphic>
                      <a:graphicData uri="http://schemas.openxmlformats.org/drawingml/2006/chart">
                        <c:chart xmlns:c="http://schemas.openxmlformats.org/drawingml/2006/chart" xmlns:r="http://schemas.openxmlformats.org/officeDocument/2006/relationships" r:id="rId3"/>
                      </a:graphicData>
                    </a:graphic>
                  </p:graphicFrame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graphicFrame>
                    <p:nvGraphicFramePr>
                      <p:cNvPr id="8" name="Chart 7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4005697488"/>
                          </p:ext>
                        </p:extLst>
                      </p:nvPr>
                    </p:nvGraphicFramePr>
                    <p:xfrm>
                      <a:off x="4813995" y="2445163"/>
                      <a:ext cx="4035817" cy="2440145"/>
                    </p:xfrm>
                    <a:graphic>
                      <a:graphicData uri="http://schemas.openxmlformats.org/drawingml/2006/chart">
                        <c:chart xmlns:c="http://schemas.openxmlformats.org/drawingml/2006/chart" xmlns:r="http://schemas.openxmlformats.org/officeDocument/2006/relationships" r:id="rId4"/>
                      </a:graphicData>
                    </a:graphic>
                  </p:graphicFrame>
                </mc:Choice>
                <mc:Fallback xmlns="">
                  <p:graphicFrame>
                    <p:nvGraphicFramePr>
                      <p:cNvPr id="8" name="Chart 7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4005697488"/>
                          </p:ext>
                        </p:extLst>
                      </p:nvPr>
                    </p:nvGraphicFramePr>
                    <p:xfrm>
                      <a:off x="4813995" y="2445163"/>
                      <a:ext cx="4035817" cy="2440145"/>
                    </p:xfrm>
                    <a:graphic>
                      <a:graphicData uri="http://schemas.openxmlformats.org/drawingml/2006/chart">
                        <c:chart xmlns:c="http://schemas.openxmlformats.org/drawingml/2006/chart" xmlns:r="http://schemas.openxmlformats.org/officeDocument/2006/relationships" r:id="rId5"/>
                      </a:graphicData>
                    </a:graphic>
                  </p:graphicFrame>
                </mc:Fallback>
              </mc:AlternateContent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5113582" y="2896303"/>
                    <a:ext cx="3397479" cy="1670917"/>
                    <a:chOff x="1180460" y="2705100"/>
                    <a:chExt cx="6617892" cy="3151533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1180460" y="2705100"/>
                      <a:ext cx="6617892" cy="3151533"/>
                      <a:chOff x="1180460" y="2705100"/>
                      <a:chExt cx="6617892" cy="3151533"/>
                    </a:xfrm>
                  </p:grpSpPr>
                  <p:grpSp>
                    <p:nvGrpSpPr>
                      <p:cNvPr id="13" name="Group 12"/>
                      <p:cNvGrpSpPr/>
                      <p:nvPr/>
                    </p:nvGrpSpPr>
                    <p:grpSpPr>
                      <a:xfrm>
                        <a:off x="2189484" y="2896325"/>
                        <a:ext cx="4618882" cy="2960308"/>
                        <a:chOff x="2189484" y="2896325"/>
                        <a:chExt cx="4618882" cy="2960308"/>
                      </a:xfrm>
                    </p:grpSpPr>
                    <p:sp>
                      <p:nvSpPr>
                        <p:cNvPr id="16" name="Rectangle 15"/>
                        <p:cNvSpPr/>
                        <p:nvPr/>
                      </p:nvSpPr>
                      <p:spPr bwMode="auto">
                        <a:xfrm>
                          <a:off x="4831080" y="3809998"/>
                          <a:ext cx="660399" cy="2039809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84000"/>
                          </a:srgbClr>
                        </a:solidFill>
                        <a:ln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p:txBody>
                    </p:sp>
                    <p:sp>
                      <p:nvSpPr>
                        <p:cNvPr id="17" name="Rectangle 16"/>
                        <p:cNvSpPr/>
                        <p:nvPr/>
                      </p:nvSpPr>
                      <p:spPr bwMode="auto">
                        <a:xfrm>
                          <a:off x="5487568" y="4826488"/>
                          <a:ext cx="660399" cy="1025269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84000"/>
                          </a:srgbClr>
                        </a:solidFill>
                        <a:ln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p:txBody>
                    </p:sp>
                    <p:sp>
                      <p:nvSpPr>
                        <p:cNvPr id="18" name="Rectangle 17"/>
                        <p:cNvSpPr/>
                        <p:nvPr/>
                      </p:nvSpPr>
                      <p:spPr bwMode="auto">
                        <a:xfrm>
                          <a:off x="6147967" y="5533292"/>
                          <a:ext cx="660399" cy="323341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84000"/>
                          </a:srgbClr>
                        </a:solidFill>
                        <a:ln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p:txBody>
                    </p:sp>
                    <p:sp>
                      <p:nvSpPr>
                        <p:cNvPr id="19" name="Rectangle 18"/>
                        <p:cNvSpPr/>
                        <p:nvPr/>
                      </p:nvSpPr>
                      <p:spPr bwMode="auto">
                        <a:xfrm>
                          <a:off x="3510282" y="3809999"/>
                          <a:ext cx="660399" cy="2032983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84000"/>
                          </a:srgbClr>
                        </a:solidFill>
                        <a:ln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p:txBody>
                    </p:sp>
                    <p:sp>
                      <p:nvSpPr>
                        <p:cNvPr id="20" name="Rectangle 19"/>
                        <p:cNvSpPr/>
                        <p:nvPr/>
                      </p:nvSpPr>
                      <p:spPr bwMode="auto">
                        <a:xfrm>
                          <a:off x="2849883" y="4826489"/>
                          <a:ext cx="660399" cy="1018443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84000"/>
                          </a:srgbClr>
                        </a:solidFill>
                        <a:ln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p:txBody>
                    </p:sp>
                    <p:sp>
                      <p:nvSpPr>
                        <p:cNvPr id="21" name="Rectangle 20"/>
                        <p:cNvSpPr/>
                        <p:nvPr/>
                      </p:nvSpPr>
                      <p:spPr bwMode="auto">
                        <a:xfrm>
                          <a:off x="2189484" y="5514750"/>
                          <a:ext cx="660399" cy="323341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84000"/>
                          </a:srgbClr>
                        </a:solidFill>
                        <a:ln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p:txBody>
                    </p:sp>
                    <p:sp>
                      <p:nvSpPr>
                        <p:cNvPr id="22" name="Rectangle 21"/>
                        <p:cNvSpPr/>
                        <p:nvPr/>
                      </p:nvSpPr>
                      <p:spPr bwMode="auto">
                        <a:xfrm>
                          <a:off x="4170681" y="2896325"/>
                          <a:ext cx="660399" cy="2959351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84000"/>
                          </a:srgbClr>
                        </a:solidFill>
                        <a:ln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p:txBody>
                    </p:sp>
                  </p:grpSp>
                  <p:cxnSp>
                    <p:nvCxnSpPr>
                      <p:cNvPr id="14" name="Straight Connector 13"/>
                      <p:cNvCxnSpPr/>
                      <p:nvPr/>
                    </p:nvCxnSpPr>
                    <p:spPr bwMode="auto">
                      <a:xfrm flipV="1">
                        <a:off x="4495800" y="2705100"/>
                        <a:ext cx="5080" cy="3132992"/>
                      </a:xfrm>
                      <a:prstGeom prst="line">
                        <a:avLst/>
                      </a:prstGeom>
                      <a:solidFill>
                        <a:schemeClr val="accent1"/>
                      </a:solidFill>
                      <a:ln w="38100" cap="flat" cmpd="sng" algn="ctr">
                        <a:solidFill>
                          <a:schemeClr val="accent2">
                            <a:alpha val="38000"/>
                          </a:schemeClr>
                        </a:solidFill>
                        <a:prstDash val="solid"/>
                        <a:round/>
                        <a:headEnd type="none" w="lg" len="med"/>
                        <a:tailEnd type="triangle" w="lg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15" name="Straight Connector 14"/>
                      <p:cNvCxnSpPr/>
                      <p:nvPr/>
                    </p:nvCxnSpPr>
                    <p:spPr bwMode="auto">
                      <a:xfrm>
                        <a:off x="1180460" y="5856633"/>
                        <a:ext cx="6617892" cy="0"/>
                      </a:xfrm>
                      <a:prstGeom prst="line">
                        <a:avLst/>
                      </a:prstGeom>
                      <a:solidFill>
                        <a:schemeClr val="accent1"/>
                      </a:solidFill>
                      <a:ln w="38100" cap="flat" cmpd="sng" algn="ctr">
                        <a:solidFill>
                          <a:schemeClr val="accent2"/>
                        </a:solidFill>
                        <a:prstDash val="solid"/>
                        <a:round/>
                        <a:headEnd type="triangle" w="lg" len="med"/>
                        <a:tailEnd type="triangle" w="lg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sp>
                  <p:nvSpPr>
                    <p:cNvPr id="11" name="Rectangle 10"/>
                    <p:cNvSpPr/>
                    <p:nvPr/>
                  </p:nvSpPr>
                  <p:spPr bwMode="auto">
                    <a:xfrm>
                      <a:off x="1529085" y="5694962"/>
                      <a:ext cx="660399" cy="143129"/>
                    </a:xfrm>
                    <a:prstGeom prst="rect">
                      <a:avLst/>
                    </a:prstGeom>
                    <a:solidFill>
                      <a:srgbClr val="FFFF00">
                        <a:alpha val="84000"/>
                      </a:srgbClr>
                    </a:solidFill>
                    <a:ln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 bwMode="auto">
                    <a:xfrm>
                      <a:off x="6808366" y="5708628"/>
                      <a:ext cx="660399" cy="143129"/>
                    </a:xfrm>
                    <a:prstGeom prst="rect">
                      <a:avLst/>
                    </a:prstGeom>
                    <a:solidFill>
                      <a:srgbClr val="FFFF00">
                        <a:alpha val="84000"/>
                      </a:srgbClr>
                    </a:solidFill>
                    <a:ln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6" name="Chart 5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895513001"/>
                        </p:ext>
                      </p:extLst>
                    </p:nvPr>
                  </p:nvGraphicFramePr>
                  <p:xfrm>
                    <a:off x="4809744" y="2506122"/>
                    <a:ext cx="4032504" cy="2441448"/>
                  </p:xfrm>
                  <a:graphic>
                    <a:graphicData uri="http://schemas.openxmlformats.org/drawingml/2006/chart">
                      <c:chart xmlns:c="http://schemas.openxmlformats.org/drawingml/2006/chart" xmlns:r="http://schemas.openxmlformats.org/officeDocument/2006/relationships" r:id="rId6"/>
                    </a:graphicData>
                  </a:graphic>
                </p:graphicFrame>
              </mc:Choice>
              <mc:Fallback xmlns="">
                <p:graphicFrame>
                  <p:nvGraphicFramePr>
                    <p:cNvPr id="6" name="Chart 5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895513001"/>
                        </p:ext>
                      </p:extLst>
                    </p:nvPr>
                  </p:nvGraphicFramePr>
                  <p:xfrm>
                    <a:off x="4809744" y="2506122"/>
                    <a:ext cx="4032504" cy="2441448"/>
                  </p:xfrm>
                  <a:graphic>
                    <a:graphicData uri="http://schemas.openxmlformats.org/drawingml/2006/chart">
                      <c:chart xmlns:c="http://schemas.openxmlformats.org/drawingml/2006/chart" xmlns:r="http://schemas.openxmlformats.org/officeDocument/2006/relationships" r:id="rId7"/>
                    </a:graphicData>
                  </a:graphic>
                </p:graphicFrame>
              </mc:Fallback>
            </mc:AlternateContent>
          </p:grpSp>
          <p:grpSp>
            <p:nvGrpSpPr>
              <p:cNvPr id="25" name="Group 24"/>
              <p:cNvGrpSpPr/>
              <p:nvPr/>
            </p:nvGrpSpPr>
            <p:grpSpPr>
              <a:xfrm>
                <a:off x="540296" y="2108442"/>
                <a:ext cx="8691761" cy="2259034"/>
                <a:chOff x="540296" y="2108442"/>
                <a:chExt cx="8691761" cy="2259034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540296" y="2108442"/>
                  <a:ext cx="8691761" cy="2259034"/>
                  <a:chOff x="540296" y="2108442"/>
                  <a:chExt cx="8691761" cy="2259034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540296" y="2114009"/>
                    <a:ext cx="4115012" cy="2253467"/>
                    <a:chOff x="540296" y="2114009"/>
                    <a:chExt cx="4115012" cy="2253467"/>
                  </a:xfrm>
                </p:grpSpPr>
                <p:sp>
                  <p:nvSpPr>
                    <p:cNvPr id="33" name="Left Bracket 32"/>
                    <p:cNvSpPr/>
                    <p:nvPr/>
                  </p:nvSpPr>
                  <p:spPr bwMode="auto">
                    <a:xfrm>
                      <a:off x="540296" y="2464503"/>
                      <a:ext cx="360680" cy="1893377"/>
                    </a:xfrm>
                    <a:prstGeom prst="leftBracket">
                      <a:avLst/>
                    </a:prstGeom>
                    <a:noFill/>
                    <a:ln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34" name="Left Bracket 33"/>
                    <p:cNvSpPr/>
                    <p:nvPr/>
                  </p:nvSpPr>
                  <p:spPr bwMode="auto">
                    <a:xfrm rot="10800000">
                      <a:off x="3603537" y="2464503"/>
                      <a:ext cx="360680" cy="1902973"/>
                    </a:xfrm>
                    <a:prstGeom prst="leftBracket">
                      <a:avLst/>
                    </a:prstGeom>
                    <a:noFill/>
                    <a:ln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5" name="TextBox 34"/>
                        <p:cNvSpPr txBox="1"/>
                        <p:nvPr/>
                      </p:nvSpPr>
                      <p:spPr>
                        <a:xfrm>
                          <a:off x="4162802" y="2114009"/>
                          <a:ext cx="492506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b="0" i="1" smtClean="0">
                                    <a:solidFill>
                                      <a:srgbClr val="FFFF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sz="3000" dirty="0">
                            <a:solidFill>
                              <a:srgbClr val="FFFF00"/>
                            </a:solidFill>
                            <a:latin typeface="Cambria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5" name="TextBox 3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162802" y="2114009"/>
                          <a:ext cx="492506" cy="553998"/>
                        </a:xfrm>
                        <a:prstGeom prst="rect">
                          <a:avLst/>
                        </a:prstGeom>
                        <a:blipFill rotWithShape="1"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5117045" y="2108442"/>
                    <a:ext cx="4115012" cy="2253467"/>
                    <a:chOff x="540296" y="2114009"/>
                    <a:chExt cx="4115012" cy="2253467"/>
                  </a:xfrm>
                </p:grpSpPr>
                <p:sp>
                  <p:nvSpPr>
                    <p:cNvPr id="30" name="Left Bracket 29"/>
                    <p:cNvSpPr/>
                    <p:nvPr/>
                  </p:nvSpPr>
                  <p:spPr bwMode="auto">
                    <a:xfrm>
                      <a:off x="540296" y="2464503"/>
                      <a:ext cx="360680" cy="1893377"/>
                    </a:xfrm>
                    <a:prstGeom prst="leftBracket">
                      <a:avLst/>
                    </a:prstGeom>
                    <a:noFill/>
                    <a:ln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31" name="Left Bracket 30"/>
                    <p:cNvSpPr/>
                    <p:nvPr/>
                  </p:nvSpPr>
                  <p:spPr bwMode="auto">
                    <a:xfrm rot="10800000">
                      <a:off x="3603537" y="2464503"/>
                      <a:ext cx="360680" cy="1902973"/>
                    </a:xfrm>
                    <a:prstGeom prst="leftBracket">
                      <a:avLst/>
                    </a:prstGeom>
                    <a:noFill/>
                    <a:ln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" name="TextBox 31"/>
                        <p:cNvSpPr txBox="1"/>
                        <p:nvPr/>
                      </p:nvSpPr>
                      <p:spPr>
                        <a:xfrm>
                          <a:off x="4162802" y="2114009"/>
                          <a:ext cx="492506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b="0" i="1" smtClean="0">
                                    <a:solidFill>
                                      <a:srgbClr val="FFFF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sz="3000" dirty="0">
                            <a:solidFill>
                              <a:srgbClr val="FFFF00"/>
                            </a:solidFill>
                            <a:latin typeface="Cambria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" name="TextBox 3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162802" y="2114009"/>
                          <a:ext cx="492506" cy="553998"/>
                        </a:xfrm>
                        <a:prstGeom prst="rect">
                          <a:avLst/>
                        </a:prstGeom>
                        <a:blipFill rotWithShape="1"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pic>
              <p:nvPicPr>
                <p:cNvPr id="27" name="Picture 2" descr="\preceq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44645" y="3114675"/>
                  <a:ext cx="876300" cy="7143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6" name="Picture 2" descr="\preceq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44645" y="3114675"/>
                <a:ext cx="876300" cy="714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1903394" y="3887472"/>
                    <a:ext cx="755335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oMath>
                    </a14:m>
                    <a:r>
                      <a:rPr lang="en-US" sz="3600" dirty="0" smtClean="0">
                        <a:solidFill>
                          <a:schemeClr val="bg1"/>
                        </a:solidFill>
                      </a:rPr>
                      <a:t> </a:t>
                    </a:r>
                    <a:endParaRPr lang="en-US" sz="3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3394" y="3887472"/>
                    <a:ext cx="755335" cy="646331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l="-15493" b="-129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6576617" y="3887472"/>
                    <a:ext cx="603690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6617" y="3887472"/>
                    <a:ext cx="603690" cy="646331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l="-8772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5" name="Group 74"/>
            <p:cNvGrpSpPr/>
            <p:nvPr/>
          </p:nvGrpSpPr>
          <p:grpSpPr>
            <a:xfrm>
              <a:off x="4544515" y="1962268"/>
              <a:ext cx="4422313" cy="2663201"/>
              <a:chOff x="4809744" y="1924463"/>
              <a:chExt cx="4422313" cy="2663201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40" name="Chart 39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644470037"/>
                      </p:ext>
                    </p:extLst>
                  </p:nvPr>
                </p:nvGraphicFramePr>
                <p:xfrm>
                  <a:off x="4809744" y="1925540"/>
                  <a:ext cx="4035817" cy="2440145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13"/>
                  </a:graphicData>
                </a:graphic>
              </p:graphicFrame>
            </mc:Choice>
            <mc:Fallback xmlns="">
              <p:graphicFrame>
                <p:nvGraphicFramePr>
                  <p:cNvPr id="40" name="Chart 39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644470037"/>
                      </p:ext>
                    </p:extLst>
                  </p:nvPr>
                </p:nvGraphicFramePr>
                <p:xfrm>
                  <a:off x="4809744" y="1925540"/>
                  <a:ext cx="4035817" cy="2440145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14"/>
                  </a:graphicData>
                </a:graphic>
              </p:graphicFrame>
            </mc:Fallback>
          </mc:AlternateContent>
          <p:grpSp>
            <p:nvGrpSpPr>
              <p:cNvPr id="43" name="Group 42"/>
              <p:cNvGrpSpPr/>
              <p:nvPr/>
            </p:nvGrpSpPr>
            <p:grpSpPr>
              <a:xfrm>
                <a:off x="4811048" y="1924463"/>
                <a:ext cx="4035817" cy="2440145"/>
                <a:chOff x="4811048" y="1924463"/>
                <a:chExt cx="4035817" cy="24401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44" name="Chart 4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042902968"/>
                        </p:ext>
                      </p:extLst>
                    </p:nvPr>
                  </p:nvGraphicFramePr>
                  <p:xfrm>
                    <a:off x="4811048" y="1924463"/>
                    <a:ext cx="4035817" cy="2440145"/>
                  </p:xfrm>
                  <a:graphic>
                    <a:graphicData uri="http://schemas.openxmlformats.org/drawingml/2006/chart">
                      <c:chart xmlns:c="http://schemas.openxmlformats.org/drawingml/2006/chart" xmlns:r="http://schemas.openxmlformats.org/officeDocument/2006/relationships" r:id="rId15"/>
                    </a:graphicData>
                  </a:graphic>
                </p:graphicFrame>
              </mc:Choice>
              <mc:Fallback xmlns="">
                <p:graphicFrame>
                  <p:nvGraphicFramePr>
                    <p:cNvPr id="44" name="Chart 4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042902968"/>
                        </p:ext>
                      </p:extLst>
                    </p:nvPr>
                  </p:nvGraphicFramePr>
                  <p:xfrm>
                    <a:off x="4811048" y="1924463"/>
                    <a:ext cx="4035817" cy="2440145"/>
                  </p:xfrm>
                  <a:graphic>
                    <a:graphicData uri="http://schemas.openxmlformats.org/drawingml/2006/chart">
                      <c:chart xmlns:c="http://schemas.openxmlformats.org/drawingml/2006/chart" xmlns:r="http://schemas.openxmlformats.org/officeDocument/2006/relationships" r:id="rId16"/>
                    </a:graphicData>
                  </a:graphic>
                </p:graphicFrame>
              </mc:Fallback>
            </mc:AlternateContent>
            <p:grpSp>
              <p:nvGrpSpPr>
                <p:cNvPr id="45" name="Group 44"/>
                <p:cNvGrpSpPr/>
                <p:nvPr/>
              </p:nvGrpSpPr>
              <p:grpSpPr>
                <a:xfrm>
                  <a:off x="5315841" y="2044987"/>
                  <a:ext cx="3008123" cy="2001534"/>
                  <a:chOff x="1180460" y="2705100"/>
                  <a:chExt cx="6617892" cy="3151533"/>
                </a:xfrm>
              </p:grpSpPr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1180460" y="2705100"/>
                    <a:ext cx="6617892" cy="3151533"/>
                    <a:chOff x="1180460" y="2705100"/>
                    <a:chExt cx="6617892" cy="3151533"/>
                  </a:xfrm>
                </p:grpSpPr>
                <p:grpSp>
                  <p:nvGrpSpPr>
                    <p:cNvPr id="49" name="Group 48"/>
                    <p:cNvGrpSpPr/>
                    <p:nvPr/>
                  </p:nvGrpSpPr>
                  <p:grpSpPr>
                    <a:xfrm>
                      <a:off x="2189484" y="2896325"/>
                      <a:ext cx="4618882" cy="2960308"/>
                      <a:chOff x="2189484" y="2896325"/>
                      <a:chExt cx="4618882" cy="2960308"/>
                    </a:xfrm>
                  </p:grpSpPr>
                  <p:sp>
                    <p:nvSpPr>
                      <p:cNvPr id="52" name="Rectangle 51"/>
                      <p:cNvSpPr/>
                      <p:nvPr/>
                    </p:nvSpPr>
                    <p:spPr bwMode="auto">
                      <a:xfrm>
                        <a:off x="4831080" y="3809998"/>
                        <a:ext cx="660399" cy="2039809"/>
                      </a:xfrm>
                      <a:prstGeom prst="rect">
                        <a:avLst/>
                      </a:prstGeom>
                      <a:solidFill>
                        <a:srgbClr val="FFFF00">
                          <a:alpha val="84000"/>
                        </a:srgbClr>
                      </a:solidFill>
                      <a:ln w="38100" cap="flat" cmpd="sng" algn="ctr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53" name="Rectangle 52"/>
                      <p:cNvSpPr/>
                      <p:nvPr/>
                    </p:nvSpPr>
                    <p:spPr bwMode="auto">
                      <a:xfrm>
                        <a:off x="5487568" y="4826488"/>
                        <a:ext cx="660399" cy="1025269"/>
                      </a:xfrm>
                      <a:prstGeom prst="rect">
                        <a:avLst/>
                      </a:prstGeom>
                      <a:solidFill>
                        <a:srgbClr val="FFFF00">
                          <a:alpha val="84000"/>
                        </a:srgbClr>
                      </a:solidFill>
                      <a:ln w="38100" cap="flat" cmpd="sng" algn="ctr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54" name="Rectangle 53"/>
                      <p:cNvSpPr/>
                      <p:nvPr/>
                    </p:nvSpPr>
                    <p:spPr bwMode="auto">
                      <a:xfrm>
                        <a:off x="6147967" y="5533292"/>
                        <a:ext cx="660399" cy="323341"/>
                      </a:xfrm>
                      <a:prstGeom prst="rect">
                        <a:avLst/>
                      </a:prstGeom>
                      <a:solidFill>
                        <a:srgbClr val="FFFF00">
                          <a:alpha val="84000"/>
                        </a:srgbClr>
                      </a:solidFill>
                      <a:ln w="38100" cap="flat" cmpd="sng" algn="ctr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55" name="Rectangle 54"/>
                      <p:cNvSpPr/>
                      <p:nvPr/>
                    </p:nvSpPr>
                    <p:spPr bwMode="auto">
                      <a:xfrm>
                        <a:off x="3510282" y="3809999"/>
                        <a:ext cx="660399" cy="2032983"/>
                      </a:xfrm>
                      <a:prstGeom prst="rect">
                        <a:avLst/>
                      </a:prstGeom>
                      <a:solidFill>
                        <a:srgbClr val="FFFF00">
                          <a:alpha val="84000"/>
                        </a:srgbClr>
                      </a:solidFill>
                      <a:ln w="38100" cap="flat" cmpd="sng" algn="ctr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56" name="Rectangle 55"/>
                      <p:cNvSpPr/>
                      <p:nvPr/>
                    </p:nvSpPr>
                    <p:spPr bwMode="auto">
                      <a:xfrm>
                        <a:off x="2849883" y="4826489"/>
                        <a:ext cx="660399" cy="1018443"/>
                      </a:xfrm>
                      <a:prstGeom prst="rect">
                        <a:avLst/>
                      </a:prstGeom>
                      <a:solidFill>
                        <a:srgbClr val="FFFF00">
                          <a:alpha val="84000"/>
                        </a:srgbClr>
                      </a:solidFill>
                      <a:ln w="38100" cap="flat" cmpd="sng" algn="ctr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57" name="Rectangle 56"/>
                      <p:cNvSpPr/>
                      <p:nvPr/>
                    </p:nvSpPr>
                    <p:spPr bwMode="auto">
                      <a:xfrm>
                        <a:off x="2189484" y="5514750"/>
                        <a:ext cx="660399" cy="323341"/>
                      </a:xfrm>
                      <a:prstGeom prst="rect">
                        <a:avLst/>
                      </a:prstGeom>
                      <a:solidFill>
                        <a:srgbClr val="FFFF00">
                          <a:alpha val="84000"/>
                        </a:srgbClr>
                      </a:solidFill>
                      <a:ln w="38100" cap="flat" cmpd="sng" algn="ctr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58" name="Rectangle 57"/>
                      <p:cNvSpPr/>
                      <p:nvPr/>
                    </p:nvSpPr>
                    <p:spPr bwMode="auto">
                      <a:xfrm>
                        <a:off x="4170681" y="2896325"/>
                        <a:ext cx="660399" cy="2959351"/>
                      </a:xfrm>
                      <a:prstGeom prst="rect">
                        <a:avLst/>
                      </a:prstGeom>
                      <a:solidFill>
                        <a:srgbClr val="FFFF00">
                          <a:alpha val="84000"/>
                        </a:srgbClr>
                      </a:solidFill>
                      <a:ln w="38100" cap="flat" cmpd="sng" algn="ctr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</p:grpSp>
                <p:cxnSp>
                  <p:nvCxnSpPr>
                    <p:cNvPr id="50" name="Straight Connector 49"/>
                    <p:cNvCxnSpPr/>
                    <p:nvPr/>
                  </p:nvCxnSpPr>
                  <p:spPr bwMode="auto">
                    <a:xfrm flipV="1">
                      <a:off x="4495800" y="2705100"/>
                      <a:ext cx="5080" cy="3132992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38100" cap="flat" cmpd="sng" algn="ctr">
                      <a:solidFill>
                        <a:schemeClr val="accent2">
                          <a:alpha val="38000"/>
                        </a:schemeClr>
                      </a:solidFill>
                      <a:prstDash val="solid"/>
                      <a:round/>
                      <a:headEnd type="none" w="lg" len="med"/>
                      <a:tailEnd type="triangle" w="lg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51" name="Straight Connector 50"/>
                    <p:cNvCxnSpPr/>
                    <p:nvPr/>
                  </p:nvCxnSpPr>
                  <p:spPr bwMode="auto">
                    <a:xfrm>
                      <a:off x="1180460" y="5856633"/>
                      <a:ext cx="6617892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triangle" w="lg" len="med"/>
                      <a:tailEnd type="triangle" w="lg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sp>
                <p:nvSpPr>
                  <p:cNvPr id="47" name="Rectangle 46"/>
                  <p:cNvSpPr/>
                  <p:nvPr/>
                </p:nvSpPr>
                <p:spPr bwMode="auto">
                  <a:xfrm>
                    <a:off x="1529085" y="5694962"/>
                    <a:ext cx="660399" cy="143129"/>
                  </a:xfrm>
                  <a:prstGeom prst="rect">
                    <a:avLst/>
                  </a:prstGeom>
                  <a:solidFill>
                    <a:srgbClr val="FFFF00">
                      <a:alpha val="84000"/>
                    </a:srgbClr>
                  </a:solidFill>
                  <a:ln w="38100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8" name="Rectangle 47"/>
                  <p:cNvSpPr/>
                  <p:nvPr/>
                </p:nvSpPr>
                <p:spPr bwMode="auto">
                  <a:xfrm>
                    <a:off x="6808366" y="5708628"/>
                    <a:ext cx="660399" cy="143129"/>
                  </a:xfrm>
                  <a:prstGeom prst="rect">
                    <a:avLst/>
                  </a:prstGeom>
                  <a:solidFill>
                    <a:srgbClr val="FFFF00">
                      <a:alpha val="84000"/>
                    </a:srgbClr>
                  </a:solidFill>
                  <a:ln w="38100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  <p:grpSp>
            <p:nvGrpSpPr>
              <p:cNvPr id="65" name="Group 64"/>
              <p:cNvGrpSpPr/>
              <p:nvPr/>
            </p:nvGrpSpPr>
            <p:grpSpPr>
              <a:xfrm>
                <a:off x="5117045" y="2108442"/>
                <a:ext cx="4115012" cy="2253467"/>
                <a:chOff x="540296" y="2114009"/>
                <a:chExt cx="4115012" cy="2253467"/>
              </a:xfrm>
            </p:grpSpPr>
            <p:sp>
              <p:nvSpPr>
                <p:cNvPr id="66" name="Left Bracket 65"/>
                <p:cNvSpPr/>
                <p:nvPr/>
              </p:nvSpPr>
              <p:spPr bwMode="auto">
                <a:xfrm>
                  <a:off x="540296" y="2464503"/>
                  <a:ext cx="360680" cy="1893377"/>
                </a:xfrm>
                <a:prstGeom prst="leftBracket">
                  <a:avLst/>
                </a:prstGeom>
                <a:noFill/>
                <a:ln w="38100" cap="flat" cmpd="sng" algn="ctr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7" name="Left Bracket 66"/>
                <p:cNvSpPr/>
                <p:nvPr/>
              </p:nvSpPr>
              <p:spPr bwMode="auto">
                <a:xfrm rot="10800000">
                  <a:off x="3603537" y="2464503"/>
                  <a:ext cx="360680" cy="1902973"/>
                </a:xfrm>
                <a:prstGeom prst="leftBracket">
                  <a:avLst/>
                </a:prstGeom>
                <a:noFill/>
                <a:ln w="38100" cap="flat" cmpd="sng" algn="ctr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4162802" y="2114009"/>
                      <a:ext cx="4925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000" b="0" i="1" smtClean="0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𝑘</m:t>
                            </m:r>
                          </m:oMath>
                        </m:oMathPara>
                      </a14:m>
                      <a:endParaRPr lang="en-US" sz="3000" dirty="0">
                        <a:solidFill>
                          <a:srgbClr val="FFFF00"/>
                        </a:solidFill>
                        <a:latin typeface="Cambria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8" name="TextBox 6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62802" y="2114009"/>
                      <a:ext cx="492506" cy="553998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6465241" y="3887472"/>
                    <a:ext cx="826444" cy="7001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ℓ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65241" y="3887472"/>
                    <a:ext cx="826444" cy="700192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l="-1666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76" name="Picture 2" descr="\preceq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6476" y="3143978"/>
              <a:ext cx="876300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Content Placeholder 2"/>
          <p:cNvSpPr txBox="1">
            <a:spLocks/>
          </p:cNvSpPr>
          <p:nvPr/>
        </p:nvSpPr>
        <p:spPr bwMode="auto">
          <a:xfrm>
            <a:off x="841718" y="1889599"/>
            <a:ext cx="7248181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Gill Sans MT" pitchFamily="34" charset="0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aseline="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Gill Sans MT" pitchFamily="34" charset="0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3600" dirty="0" smtClean="0"/>
              <a:t>Combining both: </a:t>
            </a:r>
            <a:endParaRPr lang="en-US" sz="3600" dirty="0"/>
          </a:p>
        </p:txBody>
      </p:sp>
      <p:pic>
        <p:nvPicPr>
          <p:cNvPr id="31746" name="Picture 2" descr="\ex_{\gamma_\ell^k}[\phi(X)] \leq \ex_{\gamma^k}[\phi(X)] \leq \ex_{\gamma_u^k}[\phi(X)]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54" y="4829175"/>
            <a:ext cx="582971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0" name="Picture 6" descr="= {\small (1+\epsilon)}\ex_{\gamma_\ell^k}[\phi(X)].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188" y="5603875"/>
            <a:ext cx="3066252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/>
          <p:cNvSpPr/>
          <p:nvPr/>
        </p:nvSpPr>
        <p:spPr bwMode="auto">
          <a:xfrm>
            <a:off x="8616950" y="5710555"/>
            <a:ext cx="292100" cy="2844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29116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charset="0"/>
              </a:rPr>
              <a:t>Outline of Algorithm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34963" y="1963738"/>
            <a:ext cx="7691437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ill Sans MT" charset="0"/>
              </a:rPr>
              <a:t>1</a:t>
            </a:r>
            <a:r>
              <a:rPr lang="en-US" dirty="0">
                <a:latin typeface="Gill Sans MT" charset="0"/>
              </a:rPr>
              <a:t>.</a:t>
            </a:r>
            <a:r>
              <a:rPr lang="en-US" dirty="0" smtClean="0">
                <a:latin typeface="Gill Sans MT" charset="0"/>
              </a:rPr>
              <a:t> Dimension reduction</a:t>
            </a:r>
          </a:p>
          <a:p>
            <a:pPr lvl="1"/>
            <a:r>
              <a:rPr lang="en-US" dirty="0" err="1" smtClean="0">
                <a:latin typeface="Gill Sans" charset="0"/>
              </a:rPr>
              <a:t>Slepian’s</a:t>
            </a:r>
            <a:r>
              <a:rPr lang="en-US" dirty="0" smtClean="0">
                <a:latin typeface="Gill Sans" charset="0"/>
              </a:rPr>
              <a:t> Lemma</a:t>
            </a:r>
          </a:p>
          <a:p>
            <a:pPr lvl="1">
              <a:buFontTx/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Gill Sans MT" charset="0"/>
              </a:rPr>
              <a:t>2</a:t>
            </a:r>
            <a:r>
              <a:rPr lang="en-US" dirty="0">
                <a:latin typeface="Gill Sans MT" charset="0"/>
              </a:rPr>
              <a:t>.</a:t>
            </a:r>
            <a:r>
              <a:rPr lang="en-US" dirty="0" smtClean="0">
                <a:latin typeface="Gill Sans MT" charset="0"/>
              </a:rPr>
              <a:t> Optimal </a:t>
            </a:r>
            <a:r>
              <a:rPr lang="en-US" dirty="0" err="1" smtClean="0">
                <a:latin typeface="Gill Sans MT" charset="0"/>
              </a:rPr>
              <a:t>eps</a:t>
            </a:r>
            <a:r>
              <a:rPr lang="en-US" dirty="0" smtClean="0">
                <a:latin typeface="Gill Sans MT" charset="0"/>
              </a:rPr>
              <a:t>-nets for Gaussians</a:t>
            </a:r>
          </a:p>
          <a:p>
            <a:pPr lvl="1"/>
            <a:r>
              <a:rPr lang="en-US" dirty="0" err="1" smtClean="0">
                <a:latin typeface="Gill Sans" charset="0"/>
              </a:rPr>
              <a:t>Kanter’s</a:t>
            </a:r>
            <a:r>
              <a:rPr lang="en-US" dirty="0" smtClean="0">
                <a:latin typeface="Gill Sans" charset="0"/>
              </a:rPr>
              <a:t> lemma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934076" y="2082800"/>
            <a:ext cx="3035618" cy="2438399"/>
            <a:chOff x="5615930" y="1384182"/>
            <a:chExt cx="3036586" cy="2438147"/>
          </a:xfrm>
        </p:grpSpPr>
        <p:sp>
          <p:nvSpPr>
            <p:cNvPr id="6" name="Right Brace 3"/>
            <p:cNvSpPr>
              <a:spLocks/>
            </p:cNvSpPr>
            <p:nvPr/>
          </p:nvSpPr>
          <p:spPr bwMode="auto">
            <a:xfrm>
              <a:off x="5615930" y="1384182"/>
              <a:ext cx="459051" cy="2438147"/>
            </a:xfrm>
            <a:prstGeom prst="rightBrace">
              <a:avLst>
                <a:gd name="adj1" fmla="val 8339"/>
                <a:gd name="adj2" fmla="val 50000"/>
              </a:avLst>
            </a:prstGeom>
            <a:noFill/>
            <a:ln w="25400" algn="ctr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5701564" y="2101586"/>
              <a:ext cx="2950952" cy="954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chemeClr val="bg1"/>
                  </a:solidFill>
                </a:rPr>
                <a:t>PTAS for </a:t>
              </a:r>
              <a:r>
                <a:rPr lang="en-US" dirty="0" err="1" smtClean="0">
                  <a:solidFill>
                    <a:schemeClr val="bg1"/>
                  </a:solidFill>
                </a:rPr>
                <a:t>Supremum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5729421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FPTAS for computing </a:t>
            </a:r>
            <a:r>
              <a:rPr lang="en-US" dirty="0" err="1" smtClean="0"/>
              <a:t>supremum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Black-box algorithms?</a:t>
            </a:r>
          </a:p>
          <a:p>
            <a:pPr lvl="1"/>
            <a:r>
              <a:rPr lang="en-US" dirty="0" smtClean="0">
                <a:latin typeface="Gill Sans"/>
              </a:rPr>
              <a:t>JL step looks at points</a:t>
            </a:r>
          </a:p>
          <a:p>
            <a:pPr lvl="1"/>
            <a:endParaRPr lang="en-US" dirty="0">
              <a:latin typeface="Gill Sans"/>
            </a:endParaRPr>
          </a:p>
          <a:p>
            <a:r>
              <a:rPr lang="en-US" dirty="0" smtClean="0">
                <a:latin typeface="Gill Sans"/>
              </a:rPr>
              <a:t>PTAS for cover time on all graphs?</a:t>
            </a:r>
          </a:p>
          <a:p>
            <a:pPr lvl="1"/>
            <a:r>
              <a:rPr lang="en-US" dirty="0" smtClean="0">
                <a:latin typeface="Gill Sans"/>
              </a:rPr>
              <a:t>Conjecture of Ding, Lee, Peres 10</a:t>
            </a:r>
            <a:endParaRPr lang="en-US" dirty="0"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26419564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85800" y="1441450"/>
            <a:ext cx="7772400" cy="1143000"/>
          </a:xfrm>
        </p:spPr>
        <p:txBody>
          <a:bodyPr/>
          <a:lstStyle/>
          <a:p>
            <a:r>
              <a:rPr lang="en-US" smtClean="0">
                <a:latin typeface="Gill Sans MT" charset="0"/>
              </a:rPr>
              <a:t>Thank you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685800" y="2081213"/>
            <a:ext cx="7772400" cy="981075"/>
          </a:xfrm>
        </p:spPr>
        <p:txBody>
          <a:bodyPr/>
          <a:lstStyle/>
          <a:p>
            <a:endParaRPr lang="en-US" smtClean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448962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Supremum</a:t>
            </a:r>
            <a:r>
              <a:rPr lang="en-US" dirty="0" smtClean="0"/>
              <a:t> of Gaussian Processes (GPs)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46125" y="2573362"/>
            <a:ext cx="7599363" cy="2227238"/>
            <a:chOff x="330027" y="1771650"/>
            <a:chExt cx="7598778" cy="22275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8"/>
                <p:cNvSpPr txBox="1">
                  <a:spLocks noChangeArrowheads="1"/>
                </p:cNvSpPr>
                <p:nvPr/>
              </p:nvSpPr>
              <p:spPr bwMode="auto">
                <a:xfrm>
                  <a:off x="330027" y="1807795"/>
                  <a:ext cx="7598778" cy="8754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sz="3400" dirty="0" smtClean="0">
                      <a:solidFill>
                        <a:schemeClr val="bg1"/>
                      </a:solidFill>
                      <a:latin typeface="Gill Sans" charset="0"/>
                    </a:rPr>
                    <a:t>Given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3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3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3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3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3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3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a14:m>
                  <a:r>
                    <a:rPr lang="en-US" sz="3400" dirty="0" smtClean="0">
                      <a:solidFill>
                        <a:schemeClr val="bg1"/>
                      </a:solidFill>
                      <a:latin typeface="Gill Sans" charset="0"/>
                    </a:rPr>
                    <a:t> want to study</a:t>
                  </a:r>
                  <a:endParaRPr lang="en-US" sz="3400" dirty="0">
                    <a:solidFill>
                      <a:schemeClr val="bg1"/>
                    </a:solidFill>
                    <a:latin typeface="Gill Sans" charset="0"/>
                  </a:endParaRPr>
                </a:p>
              </p:txBody>
            </p:sp>
          </mc:Choice>
          <mc:Fallback xmlns="">
            <p:sp>
              <p:nvSpPr>
                <p:cNvPr id="7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0027" y="1807795"/>
                  <a:ext cx="7598778" cy="87548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763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70661" y="1771650"/>
              <a:ext cx="7129546" cy="2227542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026" name="Picture 2" descr="\ex\left[\sup_{t \in T} X_t\right]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667" y="3548380"/>
            <a:ext cx="2284315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69508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Gaussian Processes?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2800" dirty="0" smtClean="0">
                <a:solidFill>
                  <a:srgbClr val="FFFF00"/>
                </a:solidFill>
                <a:latin typeface="Gill Sans MT" charset="0"/>
              </a:rPr>
              <a:t>Stochastic Processes</a:t>
            </a:r>
          </a:p>
          <a:p>
            <a:pPr marL="0" indent="0">
              <a:buFontTx/>
              <a:buNone/>
            </a:pPr>
            <a:endParaRPr lang="en-US" sz="2800" dirty="0" smtClean="0">
              <a:solidFill>
                <a:srgbClr val="FFFF00"/>
              </a:solidFill>
              <a:latin typeface="Gill Sans MT" charset="0"/>
            </a:endParaRPr>
          </a:p>
          <a:p>
            <a:pPr marL="0" indent="0">
              <a:buFontTx/>
              <a:buNone/>
            </a:pPr>
            <a:r>
              <a:rPr lang="en-US" sz="2800" dirty="0" smtClean="0">
                <a:solidFill>
                  <a:srgbClr val="FFFF00"/>
                </a:solidFill>
                <a:latin typeface="Gill Sans MT" charset="0"/>
              </a:rPr>
              <a:t>Functional analysis</a:t>
            </a:r>
          </a:p>
          <a:p>
            <a:pPr marL="0" indent="0">
              <a:buFontTx/>
              <a:buNone/>
            </a:pPr>
            <a:endParaRPr lang="en-US" sz="2800" dirty="0" smtClean="0">
              <a:solidFill>
                <a:srgbClr val="FFFF00"/>
              </a:solidFill>
              <a:latin typeface="Gill Sans MT" charset="0"/>
            </a:endParaRPr>
          </a:p>
          <a:p>
            <a:pPr marL="0" indent="0">
              <a:buFontTx/>
              <a:buNone/>
            </a:pPr>
            <a:r>
              <a:rPr lang="en-US" sz="2800" dirty="0" smtClean="0">
                <a:solidFill>
                  <a:srgbClr val="FFFF00"/>
                </a:solidFill>
                <a:latin typeface="Gill Sans MT" charset="0"/>
              </a:rPr>
              <a:t>Convex Geometry</a:t>
            </a:r>
          </a:p>
          <a:p>
            <a:pPr marL="0" indent="0">
              <a:buFontTx/>
              <a:buNone/>
            </a:pPr>
            <a:endParaRPr lang="en-US" sz="2800" dirty="0">
              <a:solidFill>
                <a:srgbClr val="FFFF00"/>
              </a:solidFill>
              <a:latin typeface="Gill Sans MT" charset="0"/>
            </a:endParaRPr>
          </a:p>
          <a:p>
            <a:pPr marL="0" indent="0">
              <a:buFontTx/>
              <a:buNone/>
            </a:pPr>
            <a:r>
              <a:rPr lang="en-US" sz="2800" dirty="0" smtClean="0">
                <a:solidFill>
                  <a:srgbClr val="FFFF00"/>
                </a:solidFill>
                <a:latin typeface="Gill Sans MT" charset="0"/>
              </a:rPr>
              <a:t>Machine Learning</a:t>
            </a:r>
          </a:p>
          <a:p>
            <a:pPr marL="0" indent="0">
              <a:buFontTx/>
              <a:buNone/>
            </a:pPr>
            <a:endParaRPr lang="en-US" sz="2800" dirty="0">
              <a:solidFill>
                <a:srgbClr val="FFFF00"/>
              </a:solidFill>
              <a:latin typeface="Gill Sans MT" charset="0"/>
            </a:endParaRPr>
          </a:p>
          <a:p>
            <a:pPr marL="0" indent="0">
              <a:buFontTx/>
              <a:buNone/>
            </a:pPr>
            <a:endParaRPr lang="en-US" sz="2800" dirty="0" smtClean="0">
              <a:solidFill>
                <a:srgbClr val="FFFF00"/>
              </a:solidFill>
              <a:latin typeface="Gill Sans MT" charset="0"/>
            </a:endParaRPr>
          </a:p>
          <a:p>
            <a:pPr marL="0" indent="0"/>
            <a:endParaRPr lang="en-US" dirty="0" smtClean="0">
              <a:latin typeface="Gill Sans MT" charset="0"/>
            </a:endParaRPr>
          </a:p>
          <a:p>
            <a:pPr marL="0" indent="0"/>
            <a:endParaRPr lang="en-US" dirty="0" smtClean="0">
              <a:latin typeface="Gill Sans MT" charset="0"/>
            </a:endParaRPr>
          </a:p>
          <a:p>
            <a:pPr marL="0" indent="0"/>
            <a:endParaRPr lang="en-US" dirty="0" smtClean="0">
              <a:latin typeface="Gill Sans MT" charset="0"/>
            </a:endParaRPr>
          </a:p>
          <a:p>
            <a:pPr marL="0" indent="0"/>
            <a:endParaRPr lang="en-US" dirty="0" smtClean="0">
              <a:latin typeface="Gill Sans MT" charset="0"/>
            </a:endParaRPr>
          </a:p>
          <a:p>
            <a:pPr marL="0" indent="0">
              <a:buFontTx/>
              <a:buNone/>
            </a:pPr>
            <a:endParaRPr lang="en-US" dirty="0" smtClean="0">
              <a:latin typeface="Gill Sans MT" charset="0"/>
            </a:endParaRPr>
          </a:p>
          <a:p>
            <a:pPr marL="0" indent="0"/>
            <a:endParaRPr lang="en-US" dirty="0" smtClean="0">
              <a:latin typeface="Gill Sans MT" charset="0"/>
            </a:endParaRPr>
          </a:p>
          <a:p>
            <a:pPr marL="0" indent="0"/>
            <a:endParaRPr lang="en-US" dirty="0" smtClean="0">
              <a:latin typeface="Gill Sans MT" charset="0"/>
            </a:endParaRPr>
          </a:p>
          <a:p>
            <a:pPr marL="0" indent="0"/>
            <a:endParaRPr lang="en-US" dirty="0" smtClean="0">
              <a:latin typeface="Gill Sans MT" charset="0"/>
            </a:endParaRPr>
          </a:p>
          <a:p>
            <a:pPr marL="0" indent="0"/>
            <a:endParaRPr lang="en-US" dirty="0" smtClean="0">
              <a:latin typeface="Gill Sans MT" charset="0"/>
            </a:endParaRPr>
          </a:p>
          <a:p>
            <a:pPr marL="0" indent="0">
              <a:buFontTx/>
              <a:buNone/>
            </a:pPr>
            <a:endParaRPr lang="en-US" dirty="0" smtClean="0">
              <a:latin typeface="Gill Sans MT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751812" y="2202494"/>
            <a:ext cx="4164263" cy="4444683"/>
            <a:chOff x="4751812" y="2202494"/>
            <a:chExt cx="4164263" cy="4444683"/>
          </a:xfrm>
        </p:grpSpPr>
        <p:sp>
          <p:nvSpPr>
            <p:cNvPr id="5" name="Explosion 1 4"/>
            <p:cNvSpPr>
              <a:spLocks noChangeArrowheads="1"/>
            </p:cNvSpPr>
            <p:nvPr/>
          </p:nvSpPr>
          <p:spPr bwMode="auto">
            <a:xfrm>
              <a:off x="4751812" y="5194614"/>
              <a:ext cx="4164263" cy="1452563"/>
            </a:xfrm>
            <a:prstGeom prst="irregularSeal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dirty="0" smtClean="0"/>
                <a:t>Many more!</a:t>
              </a:r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859930" y="2202494"/>
              <a:ext cx="3549723" cy="2834640"/>
              <a:chOff x="5253630" y="2291394"/>
              <a:chExt cx="3549723" cy="283464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3630" y="2291394"/>
                <a:ext cx="1782795" cy="283464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36425" y="2291394"/>
                <a:ext cx="1766928" cy="28346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49843652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 txBox="1">
                <a:spLocks/>
              </p:cNvSpPr>
              <p:nvPr/>
            </p:nvSpPr>
            <p:spPr bwMode="auto">
              <a:xfrm>
                <a:off x="4266760" y="3952220"/>
                <a:ext cx="4928040" cy="1439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bg1"/>
                    </a:solidFill>
                    <a:latin typeface="Gill Sans MT" pitchFamily="34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aseline="0">
                    <a:solidFill>
                      <a:schemeClr val="bg1"/>
                    </a:solidFill>
                    <a:latin typeface="+mn-lt"/>
                    <a:ea typeface="ＭＳ Ｐゴシック" charset="-128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bg1"/>
                    </a:solidFill>
                    <a:latin typeface="Gill Sans MT" pitchFamily="34" charset="0"/>
                    <a:ea typeface="ＭＳ Ｐゴシック" charset="-128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 smtClean="0"/>
                  <a:t>Fundamental graph parameter</a:t>
                </a:r>
              </a:p>
              <a:p>
                <a:pPr marL="0" indent="0">
                  <a:buNone/>
                </a:pPr>
                <a:r>
                  <a:rPr lang="en-US" sz="2800" dirty="0" err="1" smtClean="0"/>
                  <a:t>Eg</a:t>
                </a:r>
                <a:r>
                  <a:rPr lang="en-US" sz="2800" dirty="0" smtClean="0"/>
                  <a:t>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</a:rPr>
                      <m:t>𝑐𝑜𝑣</m:t>
                    </m:r>
                    <m:d>
                      <m:dPr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Θ</m:t>
                    </m:r>
                    <m:r>
                      <a:rPr lang="en-US" sz="2800" i="1" smtClean="0">
                        <a:latin typeface="Cambria Math"/>
                      </a:rPr>
                      <m:t>(</m:t>
                    </m:r>
                    <m:r>
                      <a:rPr lang="en-US" sz="280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80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80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𝑐𝑜𝑣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𝐺𝑟𝑖𝑑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Θ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6760" y="3952220"/>
                <a:ext cx="4928040" cy="1439311"/>
              </a:xfrm>
              <a:prstGeom prst="rect">
                <a:avLst/>
              </a:prstGeom>
              <a:blipFill rotWithShape="1">
                <a:blip r:embed="rId2"/>
                <a:stretch>
                  <a:fillRect l="-2599" t="-4237" b="-38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746125" y="3386162"/>
            <a:ext cx="7599363" cy="1311275"/>
            <a:chOff x="330027" y="1771650"/>
            <a:chExt cx="7598778" cy="1311454"/>
          </a:xfrm>
        </p:grpSpPr>
        <p:sp>
          <p:nvSpPr>
            <p:cNvPr id="28" name="TextBox 8"/>
            <p:cNvSpPr txBox="1">
              <a:spLocks noChangeArrowheads="1"/>
            </p:cNvSpPr>
            <p:nvPr/>
          </p:nvSpPr>
          <p:spPr bwMode="auto">
            <a:xfrm>
              <a:off x="330027" y="1795093"/>
              <a:ext cx="7598778" cy="1077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200" dirty="0" smtClean="0">
                  <a:solidFill>
                    <a:schemeClr val="bg1"/>
                  </a:solidFill>
                  <a:latin typeface="Gill Sans" charset="0"/>
                </a:rPr>
                <a:t>Aldous-Fill 94: Compute cover time deterministically?</a:t>
              </a:r>
              <a:endParaRPr lang="en-US" sz="3200" dirty="0">
                <a:solidFill>
                  <a:schemeClr val="bg1"/>
                </a:solidFill>
                <a:latin typeface="Gill Sans" charset="0"/>
              </a:endParaRPr>
            </a:p>
          </p:txBody>
        </p:sp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570661" y="1771650"/>
              <a:ext cx="7129546" cy="131145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 times of Graphs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62980" y="3380320"/>
            <a:ext cx="2554111" cy="2537581"/>
            <a:chOff x="5604739" y="3515553"/>
            <a:chExt cx="2554111" cy="2537581"/>
          </a:xfrm>
        </p:grpSpPr>
        <p:sp>
          <p:nvSpPr>
            <p:cNvPr id="5" name="Oval 4"/>
            <p:cNvSpPr/>
            <p:nvPr/>
          </p:nvSpPr>
          <p:spPr bwMode="auto">
            <a:xfrm>
              <a:off x="6656504" y="3515553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6656504" y="4612364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5604739" y="4057019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5604739" y="5204593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6656504" y="5595934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7701650" y="5230731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701650" y="4057019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Straight Connector 11"/>
            <p:cNvCxnSpPr>
              <a:stCxn id="7" idx="7"/>
              <a:endCxn id="5" idx="3"/>
            </p:cNvCxnSpPr>
            <p:nvPr/>
          </p:nvCxnSpPr>
          <p:spPr bwMode="auto">
            <a:xfrm flipV="1">
              <a:off x="5994984" y="3905798"/>
              <a:ext cx="728475" cy="21817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>
              <a:stCxn id="5" idx="4"/>
              <a:endCxn id="6" idx="0"/>
            </p:cNvCxnSpPr>
            <p:nvPr/>
          </p:nvCxnSpPr>
          <p:spPr bwMode="auto">
            <a:xfrm>
              <a:off x="6885104" y="3972753"/>
              <a:ext cx="0" cy="63961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>
              <a:stCxn id="7" idx="4"/>
              <a:endCxn id="8" idx="0"/>
            </p:cNvCxnSpPr>
            <p:nvPr/>
          </p:nvCxnSpPr>
          <p:spPr bwMode="auto">
            <a:xfrm>
              <a:off x="5833339" y="4514219"/>
              <a:ext cx="0" cy="69037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>
              <a:stCxn id="6" idx="3"/>
              <a:endCxn id="8" idx="7"/>
            </p:cNvCxnSpPr>
            <p:nvPr/>
          </p:nvCxnSpPr>
          <p:spPr bwMode="auto">
            <a:xfrm flipH="1">
              <a:off x="5994984" y="5002609"/>
              <a:ext cx="728475" cy="26893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>
              <a:stCxn id="10" idx="3"/>
              <a:endCxn id="9" idx="6"/>
            </p:cNvCxnSpPr>
            <p:nvPr/>
          </p:nvCxnSpPr>
          <p:spPr bwMode="auto">
            <a:xfrm flipH="1">
              <a:off x="7113704" y="5620976"/>
              <a:ext cx="654901" cy="2035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>
              <a:stCxn id="6" idx="5"/>
              <a:endCxn id="10" idx="1"/>
            </p:cNvCxnSpPr>
            <p:nvPr/>
          </p:nvCxnSpPr>
          <p:spPr bwMode="auto">
            <a:xfrm>
              <a:off x="7046749" y="5002609"/>
              <a:ext cx="721856" cy="29507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>
              <a:stCxn id="11" idx="4"/>
              <a:endCxn id="10" idx="0"/>
            </p:cNvCxnSpPr>
            <p:nvPr/>
          </p:nvCxnSpPr>
          <p:spPr bwMode="auto">
            <a:xfrm>
              <a:off x="7930250" y="4514219"/>
              <a:ext cx="0" cy="71651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/>
            <p:cNvCxnSpPr>
              <a:stCxn id="11" idx="1"/>
              <a:endCxn id="5" idx="5"/>
            </p:cNvCxnSpPr>
            <p:nvPr/>
          </p:nvCxnSpPr>
          <p:spPr bwMode="auto">
            <a:xfrm flipH="1" flipV="1">
              <a:off x="7046749" y="3905798"/>
              <a:ext cx="721856" cy="21817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/>
            <p:cNvCxnSpPr>
              <a:stCxn id="8" idx="5"/>
              <a:endCxn id="9" idx="2"/>
            </p:cNvCxnSpPr>
            <p:nvPr/>
          </p:nvCxnSpPr>
          <p:spPr bwMode="auto">
            <a:xfrm>
              <a:off x="5994984" y="5594838"/>
              <a:ext cx="661520" cy="22969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1" name="Picture 2" descr="cov(G) = \max_v \ex[\text{time to visit all from $v$}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99" y="2467610"/>
            <a:ext cx="8112723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/>
              <p:cNvSpPr txBox="1">
                <a:spLocks/>
              </p:cNvSpPr>
              <p:nvPr/>
            </p:nvSpPr>
            <p:spPr bwMode="auto">
              <a:xfrm>
                <a:off x="685800" y="4908049"/>
                <a:ext cx="7772400" cy="1530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bg1"/>
                    </a:solidFill>
                    <a:latin typeface="Gill Sans MT" pitchFamily="34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aseline="0">
                    <a:solidFill>
                      <a:schemeClr val="bg1"/>
                    </a:solidFill>
                    <a:latin typeface="+mn-lt"/>
                    <a:ea typeface="ＭＳ Ｐゴシック" charset="-128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bg1"/>
                    </a:solidFill>
                    <a:latin typeface="Gill Sans MT" pitchFamily="34" charset="0"/>
                    <a:ea typeface="ＭＳ Ｐゴシック" charset="-128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800" dirty="0" smtClean="0"/>
                  <a:t>KKLV00: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𝑂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800" b="0" i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/>
                          </a:rPr>
                          <m:t>) </m:t>
                        </m:r>
                      </m:e>
                    </m:func>
                  </m:oMath>
                </a14:m>
                <a:r>
                  <a:rPr lang="en-US" sz="2800" dirty="0" smtClean="0"/>
                  <a:t>approximation</a:t>
                </a:r>
              </a:p>
              <a:p>
                <a:r>
                  <a:rPr lang="en-US" sz="2800" dirty="0" smtClean="0"/>
                  <a:t>Feige-Zeitouni’09: FPTAS for trees</a:t>
                </a:r>
                <a:endParaRPr 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4908049"/>
                <a:ext cx="7772400" cy="1530159"/>
              </a:xfrm>
              <a:prstGeom prst="rect">
                <a:avLst/>
              </a:prstGeom>
              <a:blipFill rotWithShape="1">
                <a:blip r:embed="rId4"/>
                <a:stretch>
                  <a:fillRect l="-1490" t="-39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387825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 Times and GPs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79425" y="1824063"/>
            <a:ext cx="8156575" cy="1039102"/>
            <a:chOff x="466725" y="2535263"/>
            <a:chExt cx="8156575" cy="1039102"/>
          </a:xfrm>
        </p:grpSpPr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466725" y="2558702"/>
              <a:ext cx="8156575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000" dirty="0" err="1" smtClean="0">
                  <a:solidFill>
                    <a:schemeClr val="bg1"/>
                  </a:solidFill>
                  <a:latin typeface="Gill Sans" charset="0"/>
                </a:rPr>
                <a:t>Thm</a:t>
              </a:r>
              <a:r>
                <a:rPr lang="en-US" sz="3000" dirty="0" smtClean="0">
                  <a:solidFill>
                    <a:schemeClr val="bg1"/>
                  </a:solidFill>
                  <a:latin typeface="Gill Sans" charset="0"/>
                </a:rPr>
                <a:t> (Ding, Lee, Peres 10): O(1) det. poly.  time approximation for cover time.</a:t>
              </a:r>
              <a:endParaRPr lang="en-US" sz="3000" dirty="0">
                <a:solidFill>
                  <a:schemeClr val="bg1"/>
                </a:solidFill>
                <a:latin typeface="Gill Sans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787400" y="2535263"/>
              <a:ext cx="7467599" cy="1039102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920347" y="2985592"/>
            <a:ext cx="5994771" cy="1920240"/>
            <a:chOff x="1920347" y="2985592"/>
            <a:chExt cx="5994771" cy="1920240"/>
          </a:xfrm>
        </p:grpSpPr>
        <p:pic>
          <p:nvPicPr>
            <p:cNvPr id="27" name="Content Placeholder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55939" y="2985592"/>
              <a:ext cx="2959179" cy="1920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" name="Group 9"/>
            <p:cNvGrpSpPr/>
            <p:nvPr/>
          </p:nvGrpSpPr>
          <p:grpSpPr>
            <a:xfrm>
              <a:off x="1920347" y="2985592"/>
              <a:ext cx="1909232" cy="1854631"/>
              <a:chOff x="5604739" y="3515553"/>
              <a:chExt cx="2554111" cy="2537581"/>
            </a:xfrm>
          </p:grpSpPr>
          <p:sp>
            <p:nvSpPr>
              <p:cNvPr id="11" name="Oval 10"/>
              <p:cNvSpPr/>
              <p:nvPr/>
            </p:nvSpPr>
            <p:spPr bwMode="auto">
              <a:xfrm>
                <a:off x="6656504" y="3515553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 bwMode="auto">
              <a:xfrm>
                <a:off x="6656504" y="4612364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 bwMode="auto">
              <a:xfrm>
                <a:off x="5604739" y="4057019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 bwMode="auto">
              <a:xfrm>
                <a:off x="5604739" y="5204593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 bwMode="auto">
              <a:xfrm>
                <a:off x="6656504" y="5595934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7701650" y="5230731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 bwMode="auto">
              <a:xfrm>
                <a:off x="7701650" y="4057019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8" name="Straight Connector 17"/>
              <p:cNvCxnSpPr>
                <a:stCxn id="13" idx="7"/>
                <a:endCxn id="11" idx="3"/>
              </p:cNvCxnSpPr>
              <p:nvPr/>
            </p:nvCxnSpPr>
            <p:spPr bwMode="auto">
              <a:xfrm flipV="1">
                <a:off x="5994984" y="3905798"/>
                <a:ext cx="728475" cy="218176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Straight Connector 18"/>
              <p:cNvCxnSpPr>
                <a:stCxn id="11" idx="4"/>
                <a:endCxn id="12" idx="0"/>
              </p:cNvCxnSpPr>
              <p:nvPr/>
            </p:nvCxnSpPr>
            <p:spPr bwMode="auto">
              <a:xfrm>
                <a:off x="6885104" y="3972753"/>
                <a:ext cx="0" cy="63961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Straight Connector 19"/>
              <p:cNvCxnSpPr>
                <a:stCxn id="13" idx="4"/>
                <a:endCxn id="14" idx="0"/>
              </p:cNvCxnSpPr>
              <p:nvPr/>
            </p:nvCxnSpPr>
            <p:spPr bwMode="auto">
              <a:xfrm>
                <a:off x="5833339" y="4514219"/>
                <a:ext cx="0" cy="69037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Straight Connector 20"/>
              <p:cNvCxnSpPr>
                <a:stCxn id="12" idx="3"/>
                <a:endCxn id="14" idx="7"/>
              </p:cNvCxnSpPr>
              <p:nvPr/>
            </p:nvCxnSpPr>
            <p:spPr bwMode="auto">
              <a:xfrm flipH="1">
                <a:off x="5994984" y="5002609"/>
                <a:ext cx="728475" cy="268939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Straight Connector 21"/>
              <p:cNvCxnSpPr>
                <a:stCxn id="16" idx="3"/>
                <a:endCxn id="15" idx="6"/>
              </p:cNvCxnSpPr>
              <p:nvPr/>
            </p:nvCxnSpPr>
            <p:spPr bwMode="auto">
              <a:xfrm flipH="1">
                <a:off x="7113704" y="5620976"/>
                <a:ext cx="654901" cy="20355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Straight Connector 22"/>
              <p:cNvCxnSpPr>
                <a:stCxn id="12" idx="5"/>
                <a:endCxn id="16" idx="1"/>
              </p:cNvCxnSpPr>
              <p:nvPr/>
            </p:nvCxnSpPr>
            <p:spPr bwMode="auto">
              <a:xfrm>
                <a:off x="7046749" y="5002609"/>
                <a:ext cx="721856" cy="295077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Straight Connector 23"/>
              <p:cNvCxnSpPr>
                <a:stCxn id="17" idx="4"/>
                <a:endCxn id="16" idx="0"/>
              </p:cNvCxnSpPr>
              <p:nvPr/>
            </p:nvCxnSpPr>
            <p:spPr bwMode="auto">
              <a:xfrm>
                <a:off x="7930250" y="4514219"/>
                <a:ext cx="0" cy="71651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Straight Connector 24"/>
              <p:cNvCxnSpPr>
                <a:stCxn id="17" idx="1"/>
                <a:endCxn id="11" idx="5"/>
              </p:cNvCxnSpPr>
              <p:nvPr/>
            </p:nvCxnSpPr>
            <p:spPr bwMode="auto">
              <a:xfrm flipH="1" flipV="1">
                <a:off x="7046749" y="3905798"/>
                <a:ext cx="721856" cy="218176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Straight Connector 25"/>
              <p:cNvCxnSpPr>
                <a:stCxn id="14" idx="5"/>
                <a:endCxn id="15" idx="2"/>
              </p:cNvCxnSpPr>
              <p:nvPr/>
            </p:nvCxnSpPr>
            <p:spPr bwMode="auto">
              <a:xfrm>
                <a:off x="5994984" y="5594838"/>
                <a:ext cx="661520" cy="229696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3074" name="Picture 2" descr="\asy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6062" y="3591579"/>
              <a:ext cx="1015299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479425" y="4973663"/>
            <a:ext cx="8156575" cy="1039102"/>
            <a:chOff x="466725" y="2535263"/>
            <a:chExt cx="8156575" cy="1039102"/>
          </a:xfrm>
        </p:grpSpPr>
        <p:sp>
          <p:nvSpPr>
            <p:cNvPr id="34" name="TextBox 8"/>
            <p:cNvSpPr txBox="1">
              <a:spLocks noChangeArrowheads="1"/>
            </p:cNvSpPr>
            <p:nvPr/>
          </p:nvSpPr>
          <p:spPr bwMode="auto">
            <a:xfrm>
              <a:off x="466725" y="2558702"/>
              <a:ext cx="8156575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000" dirty="0" err="1" smtClean="0">
                  <a:solidFill>
                    <a:schemeClr val="bg1"/>
                  </a:solidFill>
                  <a:latin typeface="Gill Sans" charset="0"/>
                </a:rPr>
                <a:t>Thm</a:t>
              </a:r>
              <a:r>
                <a:rPr lang="en-US" sz="3000" dirty="0" smtClean="0">
                  <a:solidFill>
                    <a:schemeClr val="bg1"/>
                  </a:solidFill>
                  <a:latin typeface="Gill Sans" charset="0"/>
                </a:rPr>
                <a:t> (DLP10): Winkler-Zuckerman “blanket-time” conjectures.</a:t>
              </a:r>
              <a:endParaRPr lang="en-US" sz="3000" dirty="0">
                <a:solidFill>
                  <a:schemeClr val="bg1"/>
                </a:solidFill>
                <a:latin typeface="Gill Sans" charset="0"/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787400" y="2535263"/>
              <a:ext cx="7467599" cy="1039102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1882246" y="4891023"/>
            <a:ext cx="7134754" cy="966787"/>
          </a:xfrm>
        </p:spPr>
        <p:txBody>
          <a:bodyPr/>
          <a:lstStyle/>
          <a:p>
            <a:r>
              <a:rPr lang="en-US" dirty="0" smtClean="0"/>
              <a:t>Transfer to GPs </a:t>
            </a:r>
          </a:p>
          <a:p>
            <a:r>
              <a:rPr lang="en-US" dirty="0" smtClean="0"/>
              <a:t>Compute </a:t>
            </a:r>
            <a:r>
              <a:rPr lang="en-US" dirty="0" err="1" smtClean="0"/>
              <a:t>supremum</a:t>
            </a:r>
            <a:r>
              <a:rPr lang="en-US" dirty="0" smtClean="0"/>
              <a:t> of GP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4572000" y="4811103"/>
            <a:ext cx="4203700" cy="1092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711498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71524" y="2029458"/>
            <a:ext cx="7585075" cy="1996442"/>
            <a:chOff x="708024" y="3477258"/>
            <a:chExt cx="7585075" cy="1996442"/>
          </a:xfrm>
        </p:grpSpPr>
        <p:grpSp>
          <p:nvGrpSpPr>
            <p:cNvPr id="15" name="Group 14"/>
            <p:cNvGrpSpPr/>
            <p:nvPr/>
          </p:nvGrpSpPr>
          <p:grpSpPr>
            <a:xfrm>
              <a:off x="708024" y="3477258"/>
              <a:ext cx="7585075" cy="1996442"/>
              <a:chOff x="733425" y="2535263"/>
              <a:chExt cx="7585075" cy="19964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3425" y="2571402"/>
                    <a:ext cx="7585075" cy="10238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r>
                      <a:rPr lang="en-US" sz="3000" dirty="0" smtClean="0">
                        <a:solidFill>
                          <a:schemeClr val="bg1"/>
                        </a:solidFill>
                        <a:latin typeface="Gill Sans" charset="0"/>
                      </a:rPr>
                      <a:t>Question (Lee10, Ding11): Given </a:t>
                    </a:r>
                    <a14:m>
                      <m:oMath xmlns:m="http://schemas.openxmlformats.org/officeDocument/2006/math"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𝑉</m:t>
                        </m:r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⊆</m:t>
                        </m:r>
                        <m:sSup>
                          <m:sSupPr>
                            <m:ctrlPr>
                              <a:rPr lang="en-US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𝑑</m:t>
                            </m:r>
                          </m:sup>
                        </m:sSup>
                      </m:oMath>
                    </a14:m>
                    <a:r>
                      <a:rPr lang="en-US" sz="3000" dirty="0" smtClean="0">
                        <a:solidFill>
                          <a:schemeClr val="bg1"/>
                        </a:solidFill>
                        <a:latin typeface="Gill Sans" charset="0"/>
                      </a:rPr>
                      <a:t>, compute a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US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1+</m:t>
                            </m:r>
                            <m:r>
                              <a:rPr lang="en-US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𝜖</m:t>
                            </m:r>
                          </m:e>
                        </m:d>
                      </m:oMath>
                    </a14:m>
                    <a:r>
                      <a:rPr lang="en-US" sz="3000" dirty="0" smtClean="0">
                        <a:solidFill>
                          <a:schemeClr val="bg1"/>
                        </a:solidFill>
                        <a:latin typeface="Gill Sans" charset="0"/>
                      </a:rPr>
                      <a:t> factor approx. to </a:t>
                    </a:r>
                    <a:endParaRPr lang="en-US" sz="3000" dirty="0">
                      <a:solidFill>
                        <a:schemeClr val="bg1"/>
                      </a:solidFill>
                      <a:latin typeface="Gill Sans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33425" y="2571402"/>
                    <a:ext cx="7585075" cy="1023870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7143" r="-241" b="-17262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787400" y="2535263"/>
                <a:ext cx="7467599" cy="1996442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148" name="Picture 4" descr="\ex_{X \lfta \mathcal{N}^d}\left[ \sup_{v \in V} |\iprod{v}{X}|\right].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5901" y="4488179"/>
              <a:ext cx="3337349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</a:t>
            </a:r>
            <a:r>
              <a:rPr lang="en-US" dirty="0" err="1" smtClean="0"/>
              <a:t>Supremum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71525" y="2027263"/>
            <a:ext cx="7585075" cy="1039102"/>
            <a:chOff x="733425" y="2535263"/>
            <a:chExt cx="7585075" cy="1039102"/>
          </a:xfrm>
        </p:grpSpPr>
        <p:sp>
          <p:nvSpPr>
            <p:cNvPr id="11" name="TextBox 8"/>
            <p:cNvSpPr txBox="1">
              <a:spLocks noChangeArrowheads="1"/>
            </p:cNvSpPr>
            <p:nvPr/>
          </p:nvSpPr>
          <p:spPr bwMode="auto">
            <a:xfrm>
              <a:off x="733425" y="2558702"/>
              <a:ext cx="7585075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000" dirty="0" smtClean="0">
                  <a:solidFill>
                    <a:schemeClr val="bg1"/>
                  </a:solidFill>
                  <a:latin typeface="Gill Sans" charset="0"/>
                </a:rPr>
                <a:t>Question (Lee10, Ding11): PTAS for computing the </a:t>
              </a:r>
              <a:r>
                <a:rPr lang="en-US" sz="3000" dirty="0" err="1" smtClean="0">
                  <a:solidFill>
                    <a:schemeClr val="bg1"/>
                  </a:solidFill>
                  <a:latin typeface="Gill Sans" charset="0"/>
                </a:rPr>
                <a:t>supremum</a:t>
              </a:r>
              <a:r>
                <a:rPr lang="en-US" sz="3000" dirty="0" smtClean="0">
                  <a:solidFill>
                    <a:schemeClr val="bg1"/>
                  </a:solidFill>
                  <a:latin typeface="Gill Sans" charset="0"/>
                </a:rPr>
                <a:t> of GPs?</a:t>
              </a:r>
              <a:endParaRPr lang="en-US" sz="3000" dirty="0">
                <a:solidFill>
                  <a:schemeClr val="bg1"/>
                </a:solidFill>
                <a:latin typeface="Gill Sans" charset="0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787400" y="2535263"/>
              <a:ext cx="7467599" cy="1039102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rot="510020">
            <a:off x="4463255" y="3936124"/>
            <a:ext cx="4177845" cy="2743423"/>
            <a:chOff x="4203240" y="2959100"/>
            <a:chExt cx="4685414" cy="2967911"/>
          </a:xfrm>
        </p:grpSpPr>
        <p:cxnSp>
          <p:nvCxnSpPr>
            <p:cNvPr id="23" name="Straight Connector 22"/>
            <p:cNvCxnSpPr/>
            <p:nvPr/>
          </p:nvCxnSpPr>
          <p:spPr bwMode="auto">
            <a:xfrm flipV="1">
              <a:off x="4813300" y="3175000"/>
              <a:ext cx="3352800" cy="23241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4" name="Group 23"/>
            <p:cNvGrpSpPr/>
            <p:nvPr/>
          </p:nvGrpSpPr>
          <p:grpSpPr>
            <a:xfrm>
              <a:off x="4851400" y="4439920"/>
              <a:ext cx="584200" cy="665480"/>
              <a:chOff x="4851400" y="4439920"/>
              <a:chExt cx="584200" cy="665480"/>
            </a:xfrm>
          </p:grpSpPr>
          <p:sp>
            <p:nvSpPr>
              <p:cNvPr id="68" name="Oval 67"/>
              <p:cNvSpPr/>
              <p:nvPr/>
            </p:nvSpPr>
            <p:spPr bwMode="auto">
              <a:xfrm>
                <a:off x="4851400" y="4439920"/>
                <a:ext cx="182880" cy="182880"/>
              </a:xfrm>
              <a:prstGeom prst="ellipse">
                <a:avLst/>
              </a:prstGeom>
              <a:solidFill>
                <a:srgbClr val="FF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69" name="Straight Arrow Connector 68"/>
              <p:cNvCxnSpPr>
                <a:stCxn id="68" idx="5"/>
              </p:cNvCxnSpPr>
              <p:nvPr/>
            </p:nvCxnSpPr>
            <p:spPr bwMode="auto">
              <a:xfrm>
                <a:off x="5007498" y="4596018"/>
                <a:ext cx="428102" cy="50938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5" name="Group 24"/>
            <p:cNvGrpSpPr/>
            <p:nvPr/>
          </p:nvGrpSpPr>
          <p:grpSpPr>
            <a:xfrm>
              <a:off x="5081849" y="3774440"/>
              <a:ext cx="832463" cy="998221"/>
              <a:chOff x="4851400" y="4439920"/>
              <a:chExt cx="832463" cy="998221"/>
            </a:xfrm>
          </p:grpSpPr>
          <p:sp>
            <p:nvSpPr>
              <p:cNvPr id="66" name="Oval 65"/>
              <p:cNvSpPr/>
              <p:nvPr/>
            </p:nvSpPr>
            <p:spPr bwMode="auto">
              <a:xfrm>
                <a:off x="4851400" y="4439920"/>
                <a:ext cx="182880" cy="182880"/>
              </a:xfrm>
              <a:prstGeom prst="ellipse">
                <a:avLst/>
              </a:prstGeom>
              <a:solidFill>
                <a:srgbClr val="FF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67" name="Straight Arrow Connector 66"/>
              <p:cNvCxnSpPr>
                <a:stCxn id="66" idx="5"/>
              </p:cNvCxnSpPr>
              <p:nvPr/>
            </p:nvCxnSpPr>
            <p:spPr bwMode="auto">
              <a:xfrm>
                <a:off x="5007498" y="4596018"/>
                <a:ext cx="676365" cy="842123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6" name="Group 25"/>
            <p:cNvGrpSpPr/>
            <p:nvPr/>
          </p:nvGrpSpPr>
          <p:grpSpPr>
            <a:xfrm>
              <a:off x="5658792" y="3774440"/>
              <a:ext cx="625670" cy="746760"/>
              <a:chOff x="4851400" y="4439920"/>
              <a:chExt cx="625670" cy="746760"/>
            </a:xfrm>
          </p:grpSpPr>
          <p:sp>
            <p:nvSpPr>
              <p:cNvPr id="64" name="Oval 63"/>
              <p:cNvSpPr/>
              <p:nvPr/>
            </p:nvSpPr>
            <p:spPr bwMode="auto">
              <a:xfrm>
                <a:off x="4851400" y="4439920"/>
                <a:ext cx="182880" cy="182880"/>
              </a:xfrm>
              <a:prstGeom prst="ellipse">
                <a:avLst/>
              </a:prstGeom>
              <a:solidFill>
                <a:srgbClr val="FF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65" name="Straight Arrow Connector 64"/>
              <p:cNvCxnSpPr>
                <a:stCxn id="64" idx="5"/>
              </p:cNvCxnSpPr>
              <p:nvPr/>
            </p:nvCxnSpPr>
            <p:spPr bwMode="auto">
              <a:xfrm>
                <a:off x="5007498" y="4596018"/>
                <a:ext cx="469572" cy="59066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8" name="Group 27"/>
            <p:cNvGrpSpPr/>
            <p:nvPr/>
          </p:nvGrpSpPr>
          <p:grpSpPr>
            <a:xfrm>
              <a:off x="6043455" y="3317240"/>
              <a:ext cx="679702" cy="814356"/>
              <a:chOff x="4851400" y="4439920"/>
              <a:chExt cx="679702" cy="814356"/>
            </a:xfrm>
          </p:grpSpPr>
          <p:sp>
            <p:nvSpPr>
              <p:cNvPr id="60" name="Oval 59"/>
              <p:cNvSpPr/>
              <p:nvPr/>
            </p:nvSpPr>
            <p:spPr bwMode="auto">
              <a:xfrm>
                <a:off x="4851400" y="4439920"/>
                <a:ext cx="182880" cy="182880"/>
              </a:xfrm>
              <a:prstGeom prst="ellipse">
                <a:avLst/>
              </a:prstGeom>
              <a:solidFill>
                <a:srgbClr val="FF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61" name="Straight Arrow Connector 60"/>
              <p:cNvCxnSpPr>
                <a:stCxn id="60" idx="5"/>
              </p:cNvCxnSpPr>
              <p:nvPr/>
            </p:nvCxnSpPr>
            <p:spPr bwMode="auto">
              <a:xfrm>
                <a:off x="5007498" y="4596018"/>
                <a:ext cx="523604" cy="65825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9" name="Group 28"/>
            <p:cNvGrpSpPr/>
            <p:nvPr/>
          </p:nvGrpSpPr>
          <p:grpSpPr>
            <a:xfrm>
              <a:off x="7453086" y="2959100"/>
              <a:ext cx="370149" cy="410789"/>
              <a:chOff x="4851400" y="4439920"/>
              <a:chExt cx="370149" cy="410789"/>
            </a:xfrm>
          </p:grpSpPr>
          <p:sp>
            <p:nvSpPr>
              <p:cNvPr id="58" name="Oval 57"/>
              <p:cNvSpPr/>
              <p:nvPr/>
            </p:nvSpPr>
            <p:spPr bwMode="auto">
              <a:xfrm>
                <a:off x="4851400" y="4439920"/>
                <a:ext cx="182880" cy="182880"/>
              </a:xfrm>
              <a:prstGeom prst="ellipse">
                <a:avLst/>
              </a:prstGeom>
              <a:solidFill>
                <a:srgbClr val="FF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59" name="Straight Arrow Connector 58"/>
              <p:cNvCxnSpPr>
                <a:stCxn id="58" idx="5"/>
              </p:cNvCxnSpPr>
              <p:nvPr/>
            </p:nvCxnSpPr>
            <p:spPr bwMode="auto">
              <a:xfrm>
                <a:off x="5007498" y="4596018"/>
                <a:ext cx="214051" cy="254691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0" name="Group 29"/>
            <p:cNvGrpSpPr/>
            <p:nvPr/>
          </p:nvGrpSpPr>
          <p:grpSpPr>
            <a:xfrm rot="10800000">
              <a:off x="5658792" y="4946538"/>
              <a:ext cx="625670" cy="722051"/>
              <a:chOff x="4851400" y="4439920"/>
              <a:chExt cx="625670" cy="722051"/>
            </a:xfrm>
          </p:grpSpPr>
          <p:sp>
            <p:nvSpPr>
              <p:cNvPr id="56" name="Oval 55"/>
              <p:cNvSpPr/>
              <p:nvPr/>
            </p:nvSpPr>
            <p:spPr bwMode="auto">
              <a:xfrm>
                <a:off x="4851400" y="4439920"/>
                <a:ext cx="182880" cy="182880"/>
              </a:xfrm>
              <a:prstGeom prst="ellipse">
                <a:avLst/>
              </a:prstGeom>
              <a:solidFill>
                <a:srgbClr val="FF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6" idx="5"/>
              </p:cNvCxnSpPr>
              <p:nvPr/>
            </p:nvCxnSpPr>
            <p:spPr bwMode="auto">
              <a:xfrm rot="10800000" flipH="1" flipV="1">
                <a:off x="5007498" y="4596018"/>
                <a:ext cx="469572" cy="565953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1" name="Group 30"/>
            <p:cNvGrpSpPr/>
            <p:nvPr/>
          </p:nvGrpSpPr>
          <p:grpSpPr>
            <a:xfrm rot="10800000">
              <a:off x="6049676" y="4623129"/>
              <a:ext cx="829579" cy="988889"/>
              <a:chOff x="4851400" y="4439920"/>
              <a:chExt cx="829579" cy="988889"/>
            </a:xfrm>
          </p:grpSpPr>
          <p:sp>
            <p:nvSpPr>
              <p:cNvPr id="54" name="Oval 53"/>
              <p:cNvSpPr/>
              <p:nvPr/>
            </p:nvSpPr>
            <p:spPr bwMode="auto">
              <a:xfrm>
                <a:off x="4851400" y="4439920"/>
                <a:ext cx="182880" cy="182880"/>
              </a:xfrm>
              <a:prstGeom prst="ellipse">
                <a:avLst/>
              </a:prstGeom>
              <a:solidFill>
                <a:srgbClr val="FF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55" name="Straight Arrow Connector 54"/>
              <p:cNvCxnSpPr>
                <a:stCxn id="54" idx="5"/>
              </p:cNvCxnSpPr>
              <p:nvPr/>
            </p:nvCxnSpPr>
            <p:spPr bwMode="auto">
              <a:xfrm rot="10800000" flipH="1" flipV="1">
                <a:off x="5007498" y="4596018"/>
                <a:ext cx="673481" cy="832791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2" name="Group 31"/>
            <p:cNvGrpSpPr/>
            <p:nvPr/>
          </p:nvGrpSpPr>
          <p:grpSpPr>
            <a:xfrm rot="10800000">
              <a:off x="6954982" y="4040156"/>
              <a:ext cx="868253" cy="993761"/>
              <a:chOff x="4851400" y="4439920"/>
              <a:chExt cx="868253" cy="993761"/>
            </a:xfrm>
          </p:grpSpPr>
          <p:sp>
            <p:nvSpPr>
              <p:cNvPr id="52" name="Oval 51"/>
              <p:cNvSpPr/>
              <p:nvPr/>
            </p:nvSpPr>
            <p:spPr bwMode="auto">
              <a:xfrm>
                <a:off x="4851400" y="4439920"/>
                <a:ext cx="182880" cy="182880"/>
              </a:xfrm>
              <a:prstGeom prst="ellipse">
                <a:avLst/>
              </a:prstGeom>
              <a:solidFill>
                <a:srgbClr val="FF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53" name="Straight Arrow Connector 52"/>
              <p:cNvCxnSpPr>
                <a:stCxn id="52" idx="5"/>
              </p:cNvCxnSpPr>
              <p:nvPr/>
            </p:nvCxnSpPr>
            <p:spPr bwMode="auto">
              <a:xfrm rot="10800000" flipH="1" flipV="1">
                <a:off x="5007498" y="4596018"/>
                <a:ext cx="712155" cy="837663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3" name="Group 32"/>
            <p:cNvGrpSpPr/>
            <p:nvPr/>
          </p:nvGrpSpPr>
          <p:grpSpPr>
            <a:xfrm rot="10800000">
              <a:off x="7319190" y="3774440"/>
              <a:ext cx="370150" cy="357156"/>
              <a:chOff x="4851400" y="4439920"/>
              <a:chExt cx="370150" cy="357156"/>
            </a:xfrm>
          </p:grpSpPr>
          <p:sp>
            <p:nvSpPr>
              <p:cNvPr id="50" name="Oval 49"/>
              <p:cNvSpPr/>
              <p:nvPr/>
            </p:nvSpPr>
            <p:spPr bwMode="auto">
              <a:xfrm>
                <a:off x="4851400" y="4439920"/>
                <a:ext cx="182880" cy="182880"/>
              </a:xfrm>
              <a:prstGeom prst="ellipse">
                <a:avLst/>
              </a:prstGeom>
              <a:solidFill>
                <a:srgbClr val="FF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51" name="Straight Arrow Connector 50"/>
              <p:cNvCxnSpPr>
                <a:stCxn id="50" idx="5"/>
              </p:cNvCxnSpPr>
              <p:nvPr/>
            </p:nvCxnSpPr>
            <p:spPr bwMode="auto">
              <a:xfrm rot="10800000" flipH="1" flipV="1">
                <a:off x="5007498" y="4596018"/>
                <a:ext cx="214052" cy="20105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408768" y="4197377"/>
                  <a:ext cx="63498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8768" y="4197377"/>
                  <a:ext cx="634981" cy="52322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685871" y="3319780"/>
                  <a:ext cx="6432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5871" y="3319780"/>
                  <a:ext cx="643253" cy="52322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 rot="19459351">
                  <a:off x="7639338" y="3138403"/>
                  <a:ext cx="124931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sup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59351">
                  <a:off x="7639338" y="3138403"/>
                  <a:ext cx="1249316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Connector 36"/>
            <p:cNvCxnSpPr/>
            <p:nvPr/>
          </p:nvCxnSpPr>
          <p:spPr bwMode="auto">
            <a:xfrm>
              <a:off x="6421582" y="4146690"/>
              <a:ext cx="192349" cy="22336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 rot="19640128">
                  <a:off x="6528834" y="4196929"/>
                  <a:ext cx="482824" cy="5232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640128">
                  <a:off x="6528834" y="4196929"/>
                  <a:ext cx="482824" cy="52321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 rot="19311965">
              <a:off x="4203240" y="4911348"/>
              <a:ext cx="12682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  <a:latin typeface="Gill Sans"/>
                </a:rPr>
                <a:t>Random</a:t>
              </a:r>
            </a:p>
            <a:p>
              <a:endParaRPr lang="en-US" sz="2000" dirty="0">
                <a:solidFill>
                  <a:srgbClr val="FFFF00"/>
                </a:solidFill>
                <a:latin typeface="Gill Sans"/>
              </a:endParaRPr>
            </a:p>
            <a:p>
              <a:r>
                <a:rPr lang="en-US" sz="2000" dirty="0" smtClean="0">
                  <a:solidFill>
                    <a:srgbClr val="FFFF00"/>
                  </a:solidFill>
                  <a:latin typeface="Gill Sans"/>
                </a:rPr>
                <a:t>Gaussian</a:t>
              </a:r>
              <a:endParaRPr lang="en-US" sz="2000" dirty="0">
                <a:solidFill>
                  <a:srgbClr val="FFFF00"/>
                </a:solidFill>
                <a:latin typeface="Gill Sans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7795986" y="3340100"/>
              <a:ext cx="91440" cy="91440"/>
            </a:xfrm>
            <a:prstGeom prst="ellipse">
              <a:avLst/>
            </a:prstGeom>
            <a:solidFill>
              <a:srgbClr val="FF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7273470" y="3730800"/>
              <a:ext cx="91440" cy="91440"/>
            </a:xfrm>
            <a:prstGeom prst="ellipse">
              <a:avLst/>
            </a:prstGeom>
            <a:solidFill>
              <a:srgbClr val="FF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6909262" y="3994436"/>
              <a:ext cx="91440" cy="91440"/>
            </a:xfrm>
            <a:prstGeom prst="ellipse">
              <a:avLst/>
            </a:prstGeom>
            <a:solidFill>
              <a:srgbClr val="FF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6683431" y="4086263"/>
              <a:ext cx="91440" cy="91440"/>
            </a:xfrm>
            <a:prstGeom prst="ellipse">
              <a:avLst/>
            </a:prstGeom>
            <a:solidFill>
              <a:srgbClr val="FF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6226335" y="4458987"/>
              <a:ext cx="91440" cy="91440"/>
            </a:xfrm>
            <a:prstGeom prst="ellipse">
              <a:avLst/>
            </a:prstGeom>
            <a:solidFill>
              <a:srgbClr val="FF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6025130" y="4596018"/>
              <a:ext cx="91440" cy="91440"/>
            </a:xfrm>
            <a:prstGeom prst="ellipse">
              <a:avLst/>
            </a:prstGeom>
            <a:solidFill>
              <a:srgbClr val="FF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5868592" y="4680996"/>
              <a:ext cx="91440" cy="91440"/>
            </a:xfrm>
            <a:prstGeom prst="ellipse">
              <a:avLst/>
            </a:prstGeom>
            <a:solidFill>
              <a:srgbClr val="FF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5612478" y="4871357"/>
              <a:ext cx="91440" cy="91440"/>
            </a:xfrm>
            <a:prstGeom prst="ellipse">
              <a:avLst/>
            </a:prstGeom>
            <a:solidFill>
              <a:srgbClr val="FF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5369561" y="5039911"/>
              <a:ext cx="91440" cy="91440"/>
            </a:xfrm>
            <a:prstGeom prst="ellipse">
              <a:avLst/>
            </a:prstGeom>
            <a:solidFill>
              <a:srgbClr val="FF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1" name="Content Placeholder 2"/>
          <p:cNvSpPr txBox="1">
            <a:spLocks/>
          </p:cNvSpPr>
          <p:nvPr/>
        </p:nvSpPr>
        <p:spPr bwMode="auto">
          <a:xfrm>
            <a:off x="685800" y="4405313"/>
            <a:ext cx="3802275" cy="199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Gill Sans MT" pitchFamily="34" charset="0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aseline="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Gill Sans MT" pitchFamily="34" charset="0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smtClean="0"/>
              <a:t>Covariance matrix</a:t>
            </a:r>
          </a:p>
          <a:p>
            <a:r>
              <a:rPr lang="en-US" sz="2800" dirty="0" smtClean="0"/>
              <a:t>More intuitive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2817731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71524" y="2029458"/>
            <a:ext cx="7585075" cy="1996442"/>
            <a:chOff x="708024" y="3477258"/>
            <a:chExt cx="7585075" cy="1996442"/>
          </a:xfrm>
        </p:grpSpPr>
        <p:grpSp>
          <p:nvGrpSpPr>
            <p:cNvPr id="15" name="Group 14"/>
            <p:cNvGrpSpPr/>
            <p:nvPr/>
          </p:nvGrpSpPr>
          <p:grpSpPr>
            <a:xfrm>
              <a:off x="708024" y="3477258"/>
              <a:ext cx="7585075" cy="1996442"/>
              <a:chOff x="733425" y="2535263"/>
              <a:chExt cx="7585075" cy="19964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3425" y="2571402"/>
                    <a:ext cx="7585075" cy="10238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r>
                      <a:rPr lang="en-US" sz="3000" dirty="0" smtClean="0">
                        <a:solidFill>
                          <a:schemeClr val="bg1"/>
                        </a:solidFill>
                        <a:latin typeface="Gill Sans" charset="0"/>
                      </a:rPr>
                      <a:t>Question (Lee10, Ding11): Given </a:t>
                    </a:r>
                    <a14:m>
                      <m:oMath xmlns:m="http://schemas.openxmlformats.org/officeDocument/2006/math"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𝑉</m:t>
                        </m:r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⊆</m:t>
                        </m:r>
                        <m:sSup>
                          <m:sSupPr>
                            <m:ctrlPr>
                              <a:rPr lang="en-US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𝑑</m:t>
                            </m:r>
                          </m:sup>
                        </m:sSup>
                      </m:oMath>
                    </a14:m>
                    <a:r>
                      <a:rPr lang="en-US" sz="3000" dirty="0" smtClean="0">
                        <a:solidFill>
                          <a:schemeClr val="bg1"/>
                        </a:solidFill>
                        <a:latin typeface="Gill Sans" charset="0"/>
                      </a:rPr>
                      <a:t>, compute a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US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1+</m:t>
                            </m:r>
                            <m:r>
                              <a:rPr lang="en-US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𝜖</m:t>
                            </m:r>
                          </m:e>
                        </m:d>
                      </m:oMath>
                    </a14:m>
                    <a:r>
                      <a:rPr lang="en-US" sz="3000" dirty="0" smtClean="0">
                        <a:solidFill>
                          <a:schemeClr val="bg1"/>
                        </a:solidFill>
                        <a:latin typeface="Gill Sans" charset="0"/>
                      </a:rPr>
                      <a:t> factor approx. to </a:t>
                    </a:r>
                    <a:endParaRPr lang="en-US" sz="3000" dirty="0">
                      <a:solidFill>
                        <a:schemeClr val="bg1"/>
                      </a:solidFill>
                      <a:latin typeface="Gill Sans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33425" y="2571402"/>
                    <a:ext cx="7585075" cy="1023870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7143" r="-241" b="-17262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787400" y="2535263"/>
                <a:ext cx="7467599" cy="1996442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148" name="Picture 4" descr="\ex_{X \lfta \mathcal{N}^d}\left[ \sup_{v \in V} |\iprod{v}{X}|\right].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5901" y="4488179"/>
              <a:ext cx="3337349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</a:t>
            </a:r>
            <a:r>
              <a:rPr lang="en-US" dirty="0" err="1" smtClean="0"/>
              <a:t>Supremum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685800" y="4405313"/>
            <a:ext cx="7772400" cy="199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Gill Sans MT" pitchFamily="34" charset="0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aseline="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Gill Sans MT" pitchFamily="34" charset="0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smtClean="0"/>
              <a:t>DLP10: O(1) factor approximation</a:t>
            </a:r>
          </a:p>
          <a:p>
            <a:r>
              <a:rPr lang="en-US" sz="2800" dirty="0" smtClean="0"/>
              <a:t>Can’t beat O(1):  </a:t>
            </a:r>
            <a:r>
              <a:rPr lang="en-US" sz="2800" dirty="0" err="1" smtClean="0"/>
              <a:t>Talagrand’s</a:t>
            </a:r>
            <a:r>
              <a:rPr lang="en-US" sz="2800" dirty="0" smtClean="0"/>
              <a:t> </a:t>
            </a:r>
            <a:r>
              <a:rPr lang="en-US" sz="2800" dirty="0" err="1" smtClean="0"/>
              <a:t>majorizing</a:t>
            </a:r>
            <a:r>
              <a:rPr lang="en-US" sz="2800" dirty="0" smtClean="0"/>
              <a:t> measures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497692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Result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71524" y="2027263"/>
            <a:ext cx="7585075" cy="1039102"/>
            <a:chOff x="733425" y="2535263"/>
            <a:chExt cx="7585075" cy="1039102"/>
          </a:xfrm>
        </p:grpSpPr>
        <p:sp>
          <p:nvSpPr>
            <p:cNvPr id="5" name="TextBox 8"/>
            <p:cNvSpPr txBox="1">
              <a:spLocks noChangeArrowheads="1"/>
            </p:cNvSpPr>
            <p:nvPr/>
          </p:nvSpPr>
          <p:spPr bwMode="auto">
            <a:xfrm>
              <a:off x="733425" y="2558702"/>
              <a:ext cx="7585075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000" dirty="0" err="1" smtClean="0">
                  <a:solidFill>
                    <a:schemeClr val="bg1"/>
                  </a:solidFill>
                  <a:latin typeface="Gill Sans" charset="0"/>
                </a:rPr>
                <a:t>Thm</a:t>
              </a:r>
              <a:r>
                <a:rPr lang="en-US" sz="3000" dirty="0" smtClean="0">
                  <a:solidFill>
                    <a:schemeClr val="bg1"/>
                  </a:solidFill>
                  <a:latin typeface="Gill Sans" charset="0"/>
                </a:rPr>
                <a:t>: A PTAS for computing the </a:t>
              </a:r>
              <a:r>
                <a:rPr lang="en-US" sz="3000" dirty="0" err="1" smtClean="0">
                  <a:solidFill>
                    <a:schemeClr val="bg1"/>
                  </a:solidFill>
                  <a:latin typeface="Gill Sans" charset="0"/>
                </a:rPr>
                <a:t>supremum</a:t>
              </a:r>
              <a:r>
                <a:rPr lang="en-US" sz="3000" dirty="0" smtClean="0">
                  <a:solidFill>
                    <a:schemeClr val="bg1"/>
                  </a:solidFill>
                  <a:latin typeface="Gill Sans" charset="0"/>
                </a:rPr>
                <a:t> of Gaussian processes.</a:t>
              </a:r>
              <a:endParaRPr lang="en-US" sz="3000" dirty="0">
                <a:solidFill>
                  <a:schemeClr val="bg1"/>
                </a:solidFill>
                <a:latin typeface="Gill Sans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787400" y="2535263"/>
              <a:ext cx="7467599" cy="1039102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1165109" y="5410689"/>
            <a:ext cx="6810491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i="1" dirty="0" smtClean="0">
                <a:solidFill>
                  <a:srgbClr val="FFFF00"/>
                </a:solidFill>
                <a:latin typeface="Gill Sans MT" charset="0"/>
              </a:rPr>
              <a:t>Comparison inequalities</a:t>
            </a:r>
            <a:r>
              <a:rPr lang="en-US" dirty="0" smtClean="0">
                <a:solidFill>
                  <a:srgbClr val="FFFF00"/>
                </a:solidFill>
                <a:latin typeface="Gill Sans MT" charset="0"/>
              </a:rPr>
              <a:t> from convex geometry</a:t>
            </a:r>
            <a:endParaRPr lang="en-US" sz="3200" dirty="0">
              <a:solidFill>
                <a:srgbClr val="FFFF00"/>
              </a:solidFill>
              <a:latin typeface="Gill Sans MT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71524" y="4300563"/>
            <a:ext cx="7585075" cy="1039102"/>
            <a:chOff x="733425" y="2535263"/>
            <a:chExt cx="7585075" cy="1039102"/>
          </a:xfrm>
        </p:grpSpPr>
        <p:sp>
          <p:nvSpPr>
            <p:cNvPr id="20" name="TextBox 8"/>
            <p:cNvSpPr txBox="1">
              <a:spLocks noChangeArrowheads="1"/>
            </p:cNvSpPr>
            <p:nvPr/>
          </p:nvSpPr>
          <p:spPr bwMode="auto">
            <a:xfrm>
              <a:off x="733425" y="2558702"/>
              <a:ext cx="7585075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000" dirty="0" err="1" smtClean="0">
                  <a:solidFill>
                    <a:schemeClr val="bg1"/>
                  </a:solidFill>
                  <a:latin typeface="Gill Sans" charset="0"/>
                </a:rPr>
                <a:t>Thm</a:t>
              </a:r>
              <a:r>
                <a:rPr lang="en-US" sz="3000" dirty="0" smtClean="0">
                  <a:solidFill>
                    <a:schemeClr val="bg1"/>
                  </a:solidFill>
                  <a:latin typeface="Gill Sans" charset="0"/>
                </a:rPr>
                <a:t>: PTAS for computing cover time of bounded degree graphs.</a:t>
              </a:r>
              <a:endParaRPr lang="en-US" sz="3000" dirty="0">
                <a:solidFill>
                  <a:schemeClr val="bg1"/>
                </a:solidFill>
                <a:latin typeface="Gill Sans" charset="0"/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787400" y="2535263"/>
              <a:ext cx="7467599" cy="1039102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1524" y="2029458"/>
            <a:ext cx="7585075" cy="1996442"/>
            <a:chOff x="708024" y="3477258"/>
            <a:chExt cx="7585075" cy="1996442"/>
          </a:xfrm>
        </p:grpSpPr>
        <p:grpSp>
          <p:nvGrpSpPr>
            <p:cNvPr id="9" name="Group 8"/>
            <p:cNvGrpSpPr/>
            <p:nvPr/>
          </p:nvGrpSpPr>
          <p:grpSpPr>
            <a:xfrm>
              <a:off x="708024" y="3477258"/>
              <a:ext cx="7585075" cy="1996442"/>
              <a:chOff x="733425" y="2535263"/>
              <a:chExt cx="7585075" cy="19964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3425" y="2571402"/>
                    <a:ext cx="7585075" cy="10469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r>
                      <a:rPr lang="en-US" sz="3000" dirty="0" smtClean="0">
                        <a:solidFill>
                          <a:schemeClr val="bg1"/>
                        </a:solidFill>
                        <a:latin typeface="Gill Sans" charset="0"/>
                      </a:rPr>
                      <a:t>Thm: Given </a:t>
                    </a:r>
                    <a14:m>
                      <m:oMath xmlns:m="http://schemas.openxmlformats.org/officeDocument/2006/math"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𝑉</m:t>
                        </m:r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⊆</m:t>
                        </m:r>
                        <m:sSup>
                          <m:sSupPr>
                            <m:ctrlPr>
                              <a:rPr lang="en-US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𝑑</m:t>
                            </m:r>
                          </m:sup>
                        </m:sSup>
                      </m:oMath>
                    </a14:m>
                    <a:r>
                      <a:rPr lang="en-US" sz="3000" dirty="0" smtClean="0">
                        <a:solidFill>
                          <a:schemeClr val="bg1"/>
                        </a:solidFill>
                        <a:latin typeface="Gill Sans" charset="0"/>
                      </a:rPr>
                      <a:t>, a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sz="3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sz="3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a14:m>
                    <a:r>
                      <a:rPr lang="en-US" sz="3000" dirty="0" smtClean="0">
                        <a:solidFill>
                          <a:schemeClr val="bg1"/>
                        </a:solidFill>
                        <a:latin typeface="Gill Sans" charset="0"/>
                      </a:rPr>
                      <a:t> det. algorithm to compute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US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1+</m:t>
                            </m:r>
                            <m:r>
                              <a:rPr lang="en-US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𝜖</m:t>
                            </m:r>
                          </m:e>
                        </m:d>
                      </m:oMath>
                    </a14:m>
                    <a:r>
                      <a:rPr lang="en-US" sz="3000" dirty="0" smtClean="0">
                        <a:solidFill>
                          <a:schemeClr val="bg1"/>
                        </a:solidFill>
                        <a:latin typeface="Gill Sans" charset="0"/>
                      </a:rPr>
                      <a:t> approx. to</a:t>
                    </a:r>
                    <a:endParaRPr lang="en-US" sz="3000" dirty="0">
                      <a:solidFill>
                        <a:schemeClr val="bg1"/>
                      </a:solidFill>
                      <a:latin typeface="Gill Sans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33425" y="2571402"/>
                    <a:ext cx="7585075" cy="1046953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4651" b="-1686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787400" y="2535263"/>
                <a:ext cx="7467599" cy="1996442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0" name="Picture 4" descr="\ex_{X \lfta \mathcal{N}^d}\left[ \sup_{v \in V} |\iprod{v}{X}|\right].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5901" y="4488179"/>
              <a:ext cx="3337349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84214639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29485</TotalTime>
  <Words>1080</Words>
  <Application>Microsoft Office PowerPoint</Application>
  <PresentationFormat>On-screen Show (4:3)</PresentationFormat>
  <Paragraphs>221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Default Design</vt:lpstr>
      <vt:lpstr>A PTAS for Computing the Supremum of Gaussian Processes</vt:lpstr>
      <vt:lpstr>Gaussian Processes (GPs)</vt:lpstr>
      <vt:lpstr>Supremum of Gaussian Processes (GPs)</vt:lpstr>
      <vt:lpstr>Why Gaussian Processes?</vt:lpstr>
      <vt:lpstr>Cover times of Graphs</vt:lpstr>
      <vt:lpstr>Cover Times and GPs</vt:lpstr>
      <vt:lpstr>Computing the Supremum</vt:lpstr>
      <vt:lpstr>Computing the Supremum</vt:lpstr>
      <vt:lpstr>Main Result</vt:lpstr>
      <vt:lpstr>Outline of Algorithm</vt:lpstr>
      <vt:lpstr>Dimension Reduction</vt:lpstr>
      <vt:lpstr>Analysis: Slepian’s Lemma</vt:lpstr>
      <vt:lpstr>Analysis: Slepian’s Lemma</vt:lpstr>
      <vt:lpstr>Outline of Algorithm</vt:lpstr>
      <vt:lpstr>Nets in Gaussian Space</vt:lpstr>
      <vt:lpstr>Nets in Gaussian space</vt:lpstr>
      <vt:lpstr>Construction of eps-net</vt:lpstr>
      <vt:lpstr>Construction of eps-net</vt:lpstr>
      <vt:lpstr>Construction of eps-net</vt:lpstr>
      <vt:lpstr>Dimension Free Error Bounds</vt:lpstr>
      <vt:lpstr>Analysis of Error</vt:lpstr>
      <vt:lpstr>Sandwiching and Lifting Nets</vt:lpstr>
      <vt:lpstr>Sandwiching and Lifting Nets</vt:lpstr>
      <vt:lpstr>Sandwiching and Lifting Nets</vt:lpstr>
      <vt:lpstr>Sandwiching and Lifting Nets</vt:lpstr>
      <vt:lpstr>Sandwiching and Lifting Nets</vt:lpstr>
      <vt:lpstr>Outline of Algorithm</vt:lpstr>
      <vt:lpstr>Open Problems</vt:lpstr>
      <vt:lpstr>Thank you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</dc:creator>
  <cp:lastModifiedBy>raghu</cp:lastModifiedBy>
  <cp:revision>1238</cp:revision>
  <dcterms:created xsi:type="dcterms:W3CDTF">2011-07-20T15:05:17Z</dcterms:created>
  <dcterms:modified xsi:type="dcterms:W3CDTF">2012-12-03T23:26:54Z</dcterms:modified>
</cp:coreProperties>
</file>