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9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8.xml" ContentType="application/vnd.openxmlformats-officedocument.drawingml.chart+xml"/>
  <Override PartName="/ppt/charts/chart30.xml" ContentType="application/vnd.openxmlformats-officedocument.drawingml.chart+xml"/>
  <Override PartName="/ppt/charts/chart50.xml" ContentType="application/vnd.openxmlformats-officedocument.drawingml.chart+xml"/>
  <Override PartName="/ppt/charts/chart60.xml" ContentType="application/vnd.openxmlformats-officedocument.drawingml.chart+xml"/>
  <Override PartName="/ppt/charts/chart70.xml" ContentType="application/vnd.openxmlformats-officedocument.drawingml.chart+xml"/>
  <Override PartName="/ppt/charts/chart80.xml" ContentType="application/vnd.openxmlformats-officedocument.drawingml.chart+xml"/>
  <Override PartName="/ppt/charts/chart90.xml" ContentType="application/vnd.openxmlformats-officedocument.drawingml.chart+xml"/>
  <Override PartName="/ppt/charts/chart100.xml" ContentType="application/vnd.openxmlformats-officedocument.drawingml.chart+xml"/>
  <Override PartName="/ppt/charts/chart230.xml" ContentType="application/vnd.openxmlformats-officedocument.drawingml.chart+xml"/>
  <Override PartName="/ppt/charts/chart240.xml" ContentType="application/vnd.openxmlformats-officedocument.drawingml.chart+xml"/>
  <Override PartName="/ppt/charts/chart250.xml" ContentType="application/vnd.openxmlformats-officedocument.drawingml.chart+xml"/>
  <Override PartName="/ppt/charts/chart260.xml" ContentType="application/vnd.openxmlformats-officedocument.drawingml.chart+xml"/>
  <Override PartName="/ppt/charts/chart27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81" r:id="rId2"/>
    <p:sldId id="449" r:id="rId3"/>
    <p:sldId id="483" r:id="rId4"/>
    <p:sldId id="451" r:id="rId5"/>
    <p:sldId id="511" r:id="rId6"/>
    <p:sldId id="508" r:id="rId7"/>
    <p:sldId id="525" r:id="rId8"/>
    <p:sldId id="515" r:id="rId9"/>
    <p:sldId id="516" r:id="rId10"/>
    <p:sldId id="517" r:id="rId11"/>
    <p:sldId id="455" r:id="rId12"/>
    <p:sldId id="456" r:id="rId13"/>
    <p:sldId id="512" r:id="rId14"/>
    <p:sldId id="457" r:id="rId15"/>
    <p:sldId id="458" r:id="rId16"/>
    <p:sldId id="459" r:id="rId17"/>
    <p:sldId id="460" r:id="rId18"/>
    <p:sldId id="462" r:id="rId19"/>
    <p:sldId id="518" r:id="rId20"/>
    <p:sldId id="494" r:id="rId21"/>
    <p:sldId id="495" r:id="rId22"/>
    <p:sldId id="471" r:id="rId23"/>
    <p:sldId id="472" r:id="rId24"/>
    <p:sldId id="473" r:id="rId25"/>
    <p:sldId id="474" r:id="rId26"/>
    <p:sldId id="475" r:id="rId27"/>
    <p:sldId id="477" r:id="rId28"/>
    <p:sldId id="479" r:id="rId29"/>
    <p:sldId id="520" r:id="rId30"/>
    <p:sldId id="522" r:id="rId31"/>
    <p:sldId id="496" r:id="rId32"/>
    <p:sldId id="523" r:id="rId33"/>
    <p:sldId id="409" r:id="rId34"/>
    <p:sldId id="414" r:id="rId35"/>
    <p:sldId id="416" r:id="rId36"/>
    <p:sldId id="443" r:id="rId37"/>
    <p:sldId id="418" r:id="rId38"/>
    <p:sldId id="397" r:id="rId39"/>
    <p:sldId id="419" r:id="rId40"/>
    <p:sldId id="422" r:id="rId41"/>
    <p:sldId id="400" r:id="rId42"/>
    <p:sldId id="500" r:id="rId43"/>
    <p:sldId id="423" r:id="rId44"/>
    <p:sldId id="424" r:id="rId45"/>
    <p:sldId id="428" r:id="rId46"/>
    <p:sldId id="429" r:id="rId47"/>
    <p:sldId id="444" r:id="rId48"/>
    <p:sldId id="445" r:id="rId49"/>
    <p:sldId id="446" r:id="rId50"/>
    <p:sldId id="447" r:id="rId51"/>
    <p:sldId id="505" r:id="rId52"/>
    <p:sldId id="448" r:id="rId53"/>
    <p:sldId id="437" r:id="rId54"/>
    <p:sldId id="524" r:id="rId55"/>
    <p:sldId id="499" r:id="rId56"/>
    <p:sldId id="439" r:id="rId57"/>
    <p:sldId id="436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3366"/>
    <a:srgbClr val="FF00FF"/>
    <a:srgbClr val="00FF00"/>
    <a:srgbClr val="FF66CC"/>
    <a:srgbClr val="CC6600"/>
    <a:srgbClr val="006600"/>
    <a:srgbClr val="FFFFCC"/>
    <a:srgbClr val="FF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965" y="-134"/>
      </p:cViewPr>
      <p:guideLst>
        <p:guide orient="horz" pos="2864"/>
        <p:guide pos="1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254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0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3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4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5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6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7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9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50800">
              <a:noFill/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926080"/>
        <c:axId val="74266240"/>
      </c:barChart>
      <c:catAx>
        <c:axId val="82926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26624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4266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29260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79456"/>
        <c:axId val="93808896"/>
      </c:areaChart>
      <c:catAx>
        <c:axId val="96979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380889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3808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697945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953664"/>
        <c:axId val="139465792"/>
      </c:areaChart>
      <c:catAx>
        <c:axId val="139953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46579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4657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99536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726016"/>
        <c:axId val="93810624"/>
      </c:barChart>
      <c:catAx>
        <c:axId val="120726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381062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38106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07260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728064"/>
        <c:axId val="93812352"/>
      </c:areaChart>
      <c:catAx>
        <c:axId val="120728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381235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3812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07280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649216"/>
        <c:axId val="93812928"/>
      </c:areaChart>
      <c:catAx>
        <c:axId val="120649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381292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38129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064921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651264"/>
        <c:axId val="74287360"/>
      </c:areaChart>
      <c:catAx>
        <c:axId val="120651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28736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4287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06512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974848"/>
        <c:axId val="74291968"/>
      </c:barChart>
      <c:catAx>
        <c:axId val="120974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29196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4291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09748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656896"/>
        <c:axId val="76530240"/>
      </c:areaChart>
      <c:catAx>
        <c:axId val="120656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53024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6530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065689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059840"/>
        <c:axId val="76533696"/>
      </c:barChart>
      <c:catAx>
        <c:axId val="121059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53369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6533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10598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58304"/>
        <c:axId val="76535424"/>
      </c:areaChart>
      <c:catAx>
        <c:axId val="121058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53542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653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10583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48416"/>
        <c:axId val="76536576"/>
      </c:areaChart>
      <c:catAx>
        <c:axId val="129148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53657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6536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914841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924544"/>
        <c:axId val="74267968"/>
      </c:areaChart>
      <c:catAx>
        <c:axId val="82924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26796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4267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29245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149952"/>
        <c:axId val="128696896"/>
      </c:barChart>
      <c:catAx>
        <c:axId val="129149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69689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8696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91499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274368"/>
        <c:axId val="128698624"/>
      </c:areaChart>
      <c:catAx>
        <c:axId val="12927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69862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86986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92743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276416"/>
        <c:axId val="128700352"/>
      </c:areaChart>
      <c:catAx>
        <c:axId val="129276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70035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8700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927641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72672"/>
        <c:axId val="128702080"/>
      </c:barChart>
      <c:catAx>
        <c:axId val="129372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70208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8702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93726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23168"/>
        <c:axId val="139820352"/>
      </c:areaChart>
      <c:catAx>
        <c:axId val="206023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82035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820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0231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101760"/>
        <c:axId val="95472448"/>
      </c:areaChart>
      <c:catAx>
        <c:axId val="130101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47244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5472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1017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024192"/>
        <c:axId val="148808832"/>
      </c:barChart>
      <c:catAx>
        <c:axId val="206024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80883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8088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0241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03808"/>
        <c:axId val="95474176"/>
      </c:barChart>
      <c:catAx>
        <c:axId val="130103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47417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5474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1038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67104"/>
        <c:axId val="148810560"/>
      </c:areaChart>
      <c:catAx>
        <c:axId val="206767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81056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810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7671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104832"/>
        <c:axId val="95475904"/>
      </c:areaChart>
      <c:catAx>
        <c:axId val="130104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47590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5475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10483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68640"/>
        <c:axId val="148812288"/>
      </c:areaChart>
      <c:catAx>
        <c:axId val="206768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81228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812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76864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102272"/>
        <c:axId val="129933312"/>
      </c:areaChart>
      <c:catAx>
        <c:axId val="130102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93331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9933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1022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406656"/>
        <c:axId val="148814016"/>
      </c:barChart>
      <c:catAx>
        <c:axId val="206406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81401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8140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406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17696"/>
        <c:axId val="138479296"/>
      </c:areaChart>
      <c:catAx>
        <c:axId val="209117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847929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84792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911769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42656"/>
        <c:axId val="129935040"/>
      </c:barChart>
      <c:catAx>
        <c:axId val="129542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93504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99350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9542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50800">
              <a:noFill/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322304"/>
        <c:axId val="82866688"/>
      </c:barChart>
      <c:catAx>
        <c:axId val="92322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86668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828666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23223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49376"/>
        <c:axId val="138481024"/>
      </c:areaChart>
      <c:catAx>
        <c:axId val="213349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848102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848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33493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236928"/>
        <c:axId val="129936768"/>
      </c:areaChart>
      <c:catAx>
        <c:axId val="130236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93676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9936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2369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37952"/>
        <c:axId val="129938496"/>
      </c:barChart>
      <c:catAx>
        <c:axId val="130237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93849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9938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2379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239488"/>
        <c:axId val="129940224"/>
      </c:areaChart>
      <c:catAx>
        <c:axId val="130239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94022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29940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2394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22656"/>
        <c:axId val="130384448"/>
      </c:areaChart>
      <c:catAx>
        <c:axId val="130822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038444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0384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82265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24704"/>
        <c:axId val="130386176"/>
      </c:barChart>
      <c:catAx>
        <c:axId val="130824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038617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0386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8247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94784"/>
        <c:axId val="130387328"/>
      </c:areaChart>
      <c:catAx>
        <c:axId val="9669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038732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03873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669478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695808"/>
        <c:axId val="76540736"/>
      </c:barChart>
      <c:catAx>
        <c:axId val="96695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54073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65407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66958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063360"/>
        <c:axId val="76542464"/>
      </c:areaChart>
      <c:catAx>
        <c:axId val="130063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54246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6542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0633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59968"/>
        <c:axId val="76544192"/>
      </c:areaChart>
      <c:catAx>
        <c:axId val="131859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54419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65441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18599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323328"/>
        <c:axId val="82868416"/>
      </c:areaChart>
      <c:catAx>
        <c:axId val="92323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86841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828684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23233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89824"/>
        <c:axId val="131686400"/>
      </c:barChart>
      <c:catAx>
        <c:axId val="131789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168640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1686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17898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179840"/>
        <c:axId val="74302016"/>
      </c:areaChart>
      <c:catAx>
        <c:axId val="94179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30201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43020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417984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819200"/>
        <c:axId val="171569088"/>
      </c:areaChart>
      <c:catAx>
        <c:axId val="136819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56908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71569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68192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181888"/>
        <c:axId val="74303744"/>
      </c:barChart>
      <c:catAx>
        <c:axId val="94181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30374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4303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41818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821248"/>
        <c:axId val="171570816"/>
      </c:barChart>
      <c:catAx>
        <c:axId val="136821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57081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715708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68212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508096"/>
        <c:axId val="74306048"/>
      </c:areaChart>
      <c:catAx>
        <c:axId val="93508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30604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4306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50809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822272"/>
        <c:axId val="139460608"/>
      </c:areaChart>
      <c:catAx>
        <c:axId val="136822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46060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4606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68222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509120"/>
        <c:axId val="74307776"/>
      </c:barChart>
      <c:catAx>
        <c:axId val="93509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30777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74307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5091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995904"/>
        <c:axId val="139462336"/>
      </c:areaChart>
      <c:catAx>
        <c:axId val="207995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46233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4623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9959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367680"/>
        <c:axId val="93806592"/>
      </c:areaChart>
      <c:catAx>
        <c:axId val="95367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380659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3806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53676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98464"/>
        <c:axId val="139464064"/>
      </c:barChart>
      <c:catAx>
        <c:axId val="207998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46406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464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9984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88EB1A-550A-406B-ACDF-7202799D8B98}" type="datetime1">
              <a:rPr lang="en-US"/>
              <a:pPr>
                <a:defRPr/>
              </a:pPr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B28159-BB41-40E0-9333-141587B29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9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62A7-5DB0-4AA4-B763-8131D2A8C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932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37E6-B938-4AA8-B519-7F7AD49D4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7898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80CE-7A45-4958-A9DA-9BA40D310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60384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639-A3AA-4CA2-B5EC-1AF966849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3681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C1182-76D1-4D23-A962-F83210A2D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980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9AFE-6EE3-400A-9959-D305975BF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4718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9766-F9D2-424D-9F6B-8A84CBE3A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9795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E990C-091A-4419-A326-3354CAE0B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3204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6617-4098-48A1-8A04-16AE9E5F7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2870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C390-0CF4-4622-939F-9860A0E33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0489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3B429-F189-474A-B08C-CABA5AD71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8963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812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45841F1-404C-41BB-AD3B-7D483828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pitchFamily="34" charset="0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Gill Sans MT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Gill Sans MT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410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chart" Target="../charts/chart1.xml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hart" Target="../charts/chart28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chart" Target="../charts/chart3.xml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hart" Target="../charts/chart28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chart" Target="../charts/chart30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5" Type="http://schemas.openxmlformats.org/officeDocument/2006/relationships/chart" Target="../charts/chart6.xml"/><Relationship Id="rId15" Type="http://schemas.openxmlformats.org/officeDocument/2006/relationships/image" Target="../media/image27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33.png"/><Relationship Id="rId21" Type="http://schemas.openxmlformats.org/officeDocument/2006/relationships/image" Target="../media/image3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chart" Target="../charts/chart70.xml"/><Relationship Id="rId2" Type="http://schemas.openxmlformats.org/officeDocument/2006/relationships/chart" Target="../charts/chart7.xml"/><Relationship Id="rId16" Type="http://schemas.openxmlformats.org/officeDocument/2006/relationships/chart" Target="../charts/chart9.xml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0.xml"/><Relationship Id="rId11" Type="http://schemas.openxmlformats.org/officeDocument/2006/relationships/image" Target="../media/image49.png"/><Relationship Id="rId5" Type="http://schemas.openxmlformats.org/officeDocument/2006/relationships/chart" Target="../charts/chart8.xml"/><Relationship Id="rId15" Type="http://schemas.openxmlformats.org/officeDocument/2006/relationships/image" Target="../media/image31.png"/><Relationship Id="rId10" Type="http://schemas.openxmlformats.org/officeDocument/2006/relationships/image" Target="../media/image48.png"/><Relationship Id="rId19" Type="http://schemas.openxmlformats.org/officeDocument/2006/relationships/image" Target="../media/image34.png"/><Relationship Id="rId4" Type="http://schemas.openxmlformats.org/officeDocument/2006/relationships/chart" Target="../charts/chart50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67.png"/><Relationship Id="rId21" Type="http://schemas.openxmlformats.org/officeDocument/2006/relationships/image" Target="../media/image28.png"/><Relationship Id="rId7" Type="http://schemas.openxmlformats.org/officeDocument/2006/relationships/chart" Target="../charts/chart90.xml"/><Relationship Id="rId12" Type="http://schemas.openxmlformats.org/officeDocument/2006/relationships/image" Target="../media/image64.png"/><Relationship Id="rId17" Type="http://schemas.openxmlformats.org/officeDocument/2006/relationships/chart" Target="../charts/chart100.xml"/><Relationship Id="rId2" Type="http://schemas.openxmlformats.org/officeDocument/2006/relationships/chart" Target="../charts/chart10.xml"/><Relationship Id="rId16" Type="http://schemas.openxmlformats.org/officeDocument/2006/relationships/chart" Target="../charts/chart12.xml"/><Relationship Id="rId20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11" Type="http://schemas.openxmlformats.org/officeDocument/2006/relationships/image" Target="../media/image63.png"/><Relationship Id="rId5" Type="http://schemas.openxmlformats.org/officeDocument/2006/relationships/chart" Target="../charts/chart80.xml"/><Relationship Id="rId15" Type="http://schemas.openxmlformats.org/officeDocument/2006/relationships/image" Target="../media/image52.png"/><Relationship Id="rId10" Type="http://schemas.openxmlformats.org/officeDocument/2006/relationships/image" Target="../media/image62.png"/><Relationship Id="rId19" Type="http://schemas.openxmlformats.org/officeDocument/2006/relationships/image" Target="../media/image44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chart" Target="../charts/chart14.xml"/><Relationship Id="rId7" Type="http://schemas.openxmlformats.org/officeDocument/2006/relationships/image" Target="../media/image55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hart" Target="../charts/chart16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59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hart" Target="../charts/chart22.xml"/><Relationship Id="rId18" Type="http://schemas.openxmlformats.org/officeDocument/2006/relationships/image" Target="../media/image56.png"/><Relationship Id="rId3" Type="http://schemas.openxmlformats.org/officeDocument/2006/relationships/chart" Target="../charts/chart230.xml"/><Relationship Id="rId7" Type="http://schemas.openxmlformats.org/officeDocument/2006/relationships/chart" Target="../charts/chart250.xml"/><Relationship Id="rId12" Type="http://schemas.openxmlformats.org/officeDocument/2006/relationships/image" Target="../media/image91.png"/><Relationship Id="rId17" Type="http://schemas.openxmlformats.org/officeDocument/2006/relationships/image" Target="../media/image72.png"/><Relationship Id="rId2" Type="http://schemas.openxmlformats.org/officeDocument/2006/relationships/chart" Target="../charts/chart19.xml"/><Relationship Id="rId16" Type="http://schemas.openxmlformats.org/officeDocument/2006/relationships/chart" Target="../charts/chart27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40.xml"/><Relationship Id="rId15" Type="http://schemas.openxmlformats.org/officeDocument/2006/relationships/chart" Target="../charts/chart23.xml"/><Relationship Id="rId19" Type="http://schemas.openxmlformats.org/officeDocument/2006/relationships/image" Target="../media/image57.png"/><Relationship Id="rId4" Type="http://schemas.openxmlformats.org/officeDocument/2006/relationships/chart" Target="../charts/chart20.xml"/><Relationship Id="rId9" Type="http://schemas.openxmlformats.org/officeDocument/2006/relationships/image" Target="../media/image71.png"/><Relationship Id="rId14" Type="http://schemas.openxmlformats.org/officeDocument/2006/relationships/chart" Target="../charts/chart26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13" Type="http://schemas.openxmlformats.org/officeDocument/2006/relationships/chart" Target="../charts/chart27.xml"/><Relationship Id="rId18" Type="http://schemas.openxmlformats.org/officeDocument/2006/relationships/chart" Target="../charts/chart31.xml"/><Relationship Id="rId26" Type="http://schemas.openxmlformats.org/officeDocument/2006/relationships/chart" Target="../charts/chart35.xml"/><Relationship Id="rId7" Type="http://schemas.openxmlformats.org/officeDocument/2006/relationships/chart" Target="../charts/chart240.xml"/><Relationship Id="rId12" Type="http://schemas.openxmlformats.org/officeDocument/2006/relationships/image" Target="../media/image91.png"/><Relationship Id="rId17" Type="http://schemas.openxmlformats.org/officeDocument/2006/relationships/image" Target="../media/image76.png"/><Relationship Id="rId25" Type="http://schemas.openxmlformats.org/officeDocument/2006/relationships/chart" Target="../charts/chart34.xml"/><Relationship Id="rId2" Type="http://schemas.openxmlformats.org/officeDocument/2006/relationships/chart" Target="../charts/chart24.xml"/><Relationship Id="rId16" Type="http://schemas.openxmlformats.org/officeDocument/2006/relationships/chart" Target="../charts/chart270.xml"/><Relationship Id="rId20" Type="http://schemas.openxmlformats.org/officeDocument/2006/relationships/chart" Target="../charts/chart33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5.xml"/><Relationship Id="rId11" Type="http://schemas.openxmlformats.org/officeDocument/2006/relationships/image" Target="../media/image75.png"/><Relationship Id="rId24" Type="http://schemas.openxmlformats.org/officeDocument/2006/relationships/image" Target="../media/image77.png"/><Relationship Id="rId5" Type="http://schemas.openxmlformats.org/officeDocument/2006/relationships/chart" Target="../charts/chart230.xml"/><Relationship Id="rId15" Type="http://schemas.openxmlformats.org/officeDocument/2006/relationships/chart" Target="../charts/chart29.xml"/><Relationship Id="rId23" Type="http://schemas.openxmlformats.org/officeDocument/2006/relationships/image" Target="../media/image89.png"/><Relationship Id="rId28" Type="http://schemas.openxmlformats.org/officeDocument/2006/relationships/image" Target="../media/image78.png"/><Relationship Id="rId10" Type="http://schemas.openxmlformats.org/officeDocument/2006/relationships/image" Target="../media/image29.png"/><Relationship Id="rId19" Type="http://schemas.openxmlformats.org/officeDocument/2006/relationships/chart" Target="../charts/chart32.xml"/><Relationship Id="rId9" Type="http://schemas.openxmlformats.org/officeDocument/2006/relationships/chart" Target="../charts/chart250.xml"/><Relationship Id="rId14" Type="http://schemas.openxmlformats.org/officeDocument/2006/relationships/chart" Target="../charts/chart260.xml"/><Relationship Id="rId22" Type="http://schemas.openxmlformats.org/officeDocument/2006/relationships/image" Target="../media/image88.png"/><Relationship Id="rId27" Type="http://schemas.openxmlformats.org/officeDocument/2006/relationships/image" Target="../media/image92.png"/><Relationship Id="rId30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8.xml"/><Relationship Id="rId26" Type="http://schemas.openxmlformats.org/officeDocument/2006/relationships/chart" Target="../charts/chart39.xml"/><Relationship Id="rId7" Type="http://schemas.openxmlformats.org/officeDocument/2006/relationships/chart" Target="../charts/chart240.xml"/><Relationship Id="rId25" Type="http://schemas.openxmlformats.org/officeDocument/2006/relationships/image" Target="../media/image77.png"/><Relationship Id="rId12" Type="http://schemas.openxmlformats.org/officeDocument/2006/relationships/image" Target="../media/image91.png"/><Relationship Id="rId17" Type="http://schemas.openxmlformats.org/officeDocument/2006/relationships/image" Target="../media/image92.png"/><Relationship Id="rId2" Type="http://schemas.openxmlformats.org/officeDocument/2006/relationships/chart" Target="../charts/chart36.xml"/><Relationship Id="rId16" Type="http://schemas.openxmlformats.org/officeDocument/2006/relationships/chart" Target="../charts/chart270.xml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7.xml"/><Relationship Id="rId24" Type="http://schemas.openxmlformats.org/officeDocument/2006/relationships/image" Target="../media/image29.png"/><Relationship Id="rId5" Type="http://schemas.openxmlformats.org/officeDocument/2006/relationships/chart" Target="../charts/chart230.xml"/><Relationship Id="rId23" Type="http://schemas.openxmlformats.org/officeDocument/2006/relationships/image" Target="../media/image89.png"/><Relationship Id="rId28" Type="http://schemas.openxmlformats.org/officeDocument/2006/relationships/image" Target="../media/image78.png"/><Relationship Id="rId9" Type="http://schemas.openxmlformats.org/officeDocument/2006/relationships/chart" Target="../charts/chart250.xml"/><Relationship Id="rId22" Type="http://schemas.openxmlformats.org/officeDocument/2006/relationships/image" Target="../media/image88.png"/><Relationship Id="rId14" Type="http://schemas.openxmlformats.org/officeDocument/2006/relationships/chart" Target="../charts/chart260.xml"/><Relationship Id="rId27" Type="http://schemas.openxmlformats.org/officeDocument/2006/relationships/chart" Target="../charts/chart40.xml"/><Relationship Id="rId30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if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2.png"/><Relationship Id="rId3" Type="http://schemas.openxmlformats.org/officeDocument/2006/relationships/image" Target="../media/image81.png"/><Relationship Id="rId7" Type="http://schemas.openxmlformats.org/officeDocument/2006/relationships/image" Target="../media/image230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80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99.png"/><Relationship Id="rId5" Type="http://schemas.openxmlformats.org/officeDocument/2006/relationships/image" Target="../media/image83.png"/><Relationship Id="rId15" Type="http://schemas.openxmlformats.org/officeDocument/2006/relationships/image" Target="../media/image104.png"/><Relationship Id="rId10" Type="http://schemas.openxmlformats.org/officeDocument/2006/relationships/image" Target="../media/image98.png"/><Relationship Id="rId4" Type="http://schemas.openxmlformats.org/officeDocument/2006/relationships/image" Target="../media/image82.png"/><Relationship Id="rId9" Type="http://schemas.openxmlformats.org/officeDocument/2006/relationships/image" Target="../media/image97.png"/><Relationship Id="rId14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16.png"/><Relationship Id="rId3" Type="http://schemas.openxmlformats.org/officeDocument/2006/relationships/image" Target="../media/image96.png"/><Relationship Id="rId7" Type="http://schemas.openxmlformats.org/officeDocument/2006/relationships/image" Target="../media/image81.png"/><Relationship Id="rId12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85.png"/><Relationship Id="rId5" Type="http://schemas.openxmlformats.org/officeDocument/2006/relationships/image" Target="../media/image210.png"/><Relationship Id="rId10" Type="http://schemas.openxmlformats.org/officeDocument/2006/relationships/image" Target="../media/image84.png"/><Relationship Id="rId4" Type="http://schemas.openxmlformats.org/officeDocument/2006/relationships/image" Target="../media/image113.png"/><Relationship Id="rId9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46.png"/><Relationship Id="rId3" Type="http://schemas.openxmlformats.org/officeDocument/2006/relationships/image" Target="../media/image81.png"/><Relationship Id="rId7" Type="http://schemas.openxmlformats.org/officeDocument/2006/relationships/image" Target="../media/image115.png"/><Relationship Id="rId17" Type="http://schemas.openxmlformats.org/officeDocument/2006/relationships/image" Target="../media/image113.png"/><Relationship Id="rId2" Type="http://schemas.openxmlformats.org/officeDocument/2006/relationships/image" Target="../media/image114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5" Type="http://schemas.openxmlformats.org/officeDocument/2006/relationships/image" Target="../media/image112.png"/><Relationship Id="rId4" Type="http://schemas.openxmlformats.org/officeDocument/2006/relationships/image" Target="../media/image82.png"/><Relationship Id="rId14" Type="http://schemas.openxmlformats.org/officeDocument/2006/relationships/image" Target="../media/image117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7" Type="http://schemas.openxmlformats.org/officeDocument/2006/relationships/image" Target="../media/image120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17.png"/><Relationship Id="rId14" Type="http://schemas.openxmlformats.org/officeDocument/2006/relationships/image" Target="../media/image1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jpeg"/><Relationship Id="rId5" Type="http://schemas.openxmlformats.org/officeDocument/2006/relationships/image" Target="../media/image121.png"/><Relationship Id="rId4" Type="http://schemas.openxmlformats.org/officeDocument/2006/relationships/image" Target="../media/image1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jpeg"/><Relationship Id="rId3" Type="http://schemas.openxmlformats.org/officeDocument/2006/relationships/image" Target="../media/image530.png"/><Relationship Id="rId7" Type="http://schemas.openxmlformats.org/officeDocument/2006/relationships/image" Target="../media/image12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31.png"/><Relationship Id="rId9" Type="http://schemas.openxmlformats.org/officeDocument/2006/relationships/image" Target="../media/image5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4"/>
          <p:cNvSpPr>
            <a:spLocks noGrp="1"/>
          </p:cNvSpPr>
          <p:nvPr>
            <p:ph type="ctrTitle"/>
          </p:nvPr>
        </p:nvSpPr>
        <p:spPr>
          <a:xfrm>
            <a:off x="685793" y="3397033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Beating the Union Bound by  Geometric Techniques</a:t>
            </a:r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1473365" y="4923184"/>
            <a:ext cx="6189663" cy="1224953"/>
          </a:xfrm>
        </p:spPr>
        <p:txBody>
          <a:bodyPr/>
          <a:lstStyle/>
          <a:p>
            <a:r>
              <a:rPr lang="en-US" sz="2800" dirty="0" smtClean="0">
                <a:latin typeface="Gill Sans MT" charset="0"/>
              </a:rPr>
              <a:t>Raghu </a:t>
            </a:r>
            <a:r>
              <a:rPr lang="en-US" sz="2800" dirty="0" err="1" smtClean="0">
                <a:latin typeface="Gill Sans MT" charset="0"/>
              </a:rPr>
              <a:t>Meka</a:t>
            </a:r>
            <a:r>
              <a:rPr lang="en-US" sz="2800" dirty="0" smtClean="0">
                <a:latin typeface="Gill Sans MT" charset="0"/>
              </a:rPr>
              <a:t> (IAS &amp; DIMACS)</a:t>
            </a:r>
            <a:endParaRPr lang="en-US" sz="2400" dirty="0" smtClean="0">
              <a:latin typeface="Gill Sans MT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69590" y="305050"/>
            <a:ext cx="2834640" cy="2834640"/>
            <a:chOff x="3069590" y="305050"/>
            <a:chExt cx="2834640" cy="2834640"/>
          </a:xfrm>
        </p:grpSpPr>
        <p:grpSp>
          <p:nvGrpSpPr>
            <p:cNvPr id="44" name="Group 43"/>
            <p:cNvGrpSpPr/>
            <p:nvPr/>
          </p:nvGrpSpPr>
          <p:grpSpPr>
            <a:xfrm>
              <a:off x="3069590" y="305050"/>
              <a:ext cx="2834640" cy="2834640"/>
              <a:chOff x="3069590" y="305050"/>
              <a:chExt cx="3017520" cy="3017520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H="1">
                <a:off x="3505200" y="749300"/>
                <a:ext cx="2146300" cy="210820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" name="Oval 42"/>
              <p:cNvSpPr/>
              <p:nvPr/>
            </p:nvSpPr>
            <p:spPr bwMode="auto">
              <a:xfrm>
                <a:off x="3069590" y="305050"/>
                <a:ext cx="3017520" cy="3017520"/>
              </a:xfrm>
              <a:prstGeom prst="ellipse">
                <a:avLst/>
              </a:prstGeom>
              <a:noFill/>
              <a:ln w="635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99" y="478151"/>
              <a:ext cx="1988820" cy="265176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4" y="2768600"/>
            <a:ext cx="8261096" cy="1409700"/>
          </a:xfrm>
        </p:spPr>
        <p:txBody>
          <a:bodyPr>
            <a:noAutofit/>
          </a:bodyPr>
          <a:lstStyle/>
          <a:p>
            <a:r>
              <a:rPr lang="en-US" dirty="0" smtClean="0"/>
              <a:t>First: Application to Gaussian Processes and Cover Times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190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Processes (GPs)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Multivariate Gaussian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62400" y="6164580"/>
            <a:ext cx="5181600" cy="109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39967" y="3060700"/>
            <a:ext cx="4846633" cy="3069590"/>
            <a:chOff x="2239967" y="3060700"/>
            <a:chExt cx="4846633" cy="3069590"/>
          </a:xfrm>
        </p:grpSpPr>
        <p:pic>
          <p:nvPicPr>
            <p:cNvPr id="4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39967" y="3060700"/>
              <a:ext cx="4650135" cy="3017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2239967" y="5816600"/>
              <a:ext cx="4846633" cy="31369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4374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Supremum</a:t>
            </a:r>
            <a:r>
              <a:rPr lang="en-US" dirty="0" smtClean="0"/>
              <a:t> of Gaussian Processes (GPs)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6125" y="2205062"/>
            <a:ext cx="7599363" cy="2227238"/>
            <a:chOff x="330027" y="1771650"/>
            <a:chExt cx="7598778" cy="2227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30027" y="1807795"/>
                  <a:ext cx="7598778" cy="615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Given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want to study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7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0027" y="1807795"/>
                  <a:ext cx="7598778" cy="61563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3861" b="-336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0661" y="1771650"/>
              <a:ext cx="7129546" cy="222754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0" name="Picture 2" descr="\ex\left[\sup_i X_i\right]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82" y="3071812"/>
            <a:ext cx="2465089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27100" y="4760913"/>
            <a:ext cx="726597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Supremum</a:t>
            </a:r>
            <a:r>
              <a:rPr lang="en-US" dirty="0" smtClean="0"/>
              <a:t> is natural: </a:t>
            </a:r>
            <a:r>
              <a:rPr lang="en-US" dirty="0" err="1" smtClean="0"/>
              <a:t>eg</a:t>
            </a:r>
            <a:r>
              <a:rPr lang="en-US" dirty="0" smtClean="0"/>
              <a:t>., balls and 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0195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4367213"/>
                <a:ext cx="7772400" cy="1017587"/>
              </a:xfrm>
            </p:spPr>
            <p:txBody>
              <a:bodyPr/>
              <a:lstStyle/>
              <a:p>
                <a:r>
                  <a:rPr lang="en-US" dirty="0" smtClean="0"/>
                  <a:t>Union bound: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7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4367213"/>
                <a:ext cx="7772400" cy="1017587"/>
              </a:xfrm>
              <a:blipFill rotWithShape="1">
                <a:blip r:embed="rId2"/>
                <a:stretch>
                  <a:fillRect l="-1882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ontent Placeholder 3"/>
          <p:cNvSpPr txBox="1">
            <a:spLocks/>
          </p:cNvSpPr>
          <p:nvPr/>
        </p:nvSpPr>
        <p:spPr bwMode="auto">
          <a:xfrm>
            <a:off x="1165109" y="5143989"/>
            <a:ext cx="6810491" cy="60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i="1" dirty="0" smtClean="0">
                <a:solidFill>
                  <a:srgbClr val="FFFF00"/>
                </a:solidFill>
                <a:latin typeface="Gill Sans MT" charset="0"/>
              </a:rPr>
              <a:t>When is the </a:t>
            </a:r>
            <a:r>
              <a:rPr lang="en-US" sz="3200" i="1" dirty="0" err="1" smtClean="0">
                <a:solidFill>
                  <a:srgbClr val="FFFF00"/>
                </a:solidFill>
                <a:latin typeface="Gill Sans MT" charset="0"/>
              </a:rPr>
              <a:t>supremum</a:t>
            </a:r>
            <a:r>
              <a:rPr lang="en-US" sz="3200" i="1" dirty="0" smtClean="0">
                <a:solidFill>
                  <a:srgbClr val="FFFF00"/>
                </a:solidFill>
                <a:latin typeface="Gill Sans MT" charset="0"/>
              </a:rPr>
              <a:t> smaller?</a:t>
            </a:r>
            <a:endParaRPr lang="en-US" sz="3200" dirty="0">
              <a:solidFill>
                <a:srgbClr val="FFFF00"/>
              </a:solidFill>
              <a:latin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Supremum</a:t>
            </a:r>
            <a:r>
              <a:rPr lang="en-US" dirty="0" smtClean="0"/>
              <a:t> of Gaussian Processes (GPs)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6125" y="2205062"/>
            <a:ext cx="7599363" cy="1830704"/>
            <a:chOff x="330027" y="1771650"/>
            <a:chExt cx="7598778" cy="1830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30027" y="1807795"/>
                  <a:ext cx="7598778" cy="625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Given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want to study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7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0027" y="1807795"/>
                  <a:ext cx="7598778" cy="625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2745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0661" y="1771650"/>
              <a:ext cx="7129546" cy="18309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510020">
            <a:off x="4462945" y="3940306"/>
            <a:ext cx="4234422" cy="2743423"/>
            <a:chOff x="4203240" y="2959100"/>
            <a:chExt cx="4748864" cy="2967911"/>
          </a:xfrm>
        </p:grpSpPr>
        <p:cxnSp>
          <p:nvCxnSpPr>
            <p:cNvPr id="13" name="Straight Connector 12"/>
            <p:cNvCxnSpPr/>
            <p:nvPr/>
          </p:nvCxnSpPr>
          <p:spPr bwMode="auto">
            <a:xfrm flipV="1">
              <a:off x="4813300" y="3175000"/>
              <a:ext cx="3352800" cy="23241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851400" y="4439920"/>
              <a:ext cx="584200" cy="665480"/>
              <a:chOff x="4851400" y="4439920"/>
              <a:chExt cx="584200" cy="665480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4" idx="5"/>
              </p:cNvCxnSpPr>
              <p:nvPr/>
            </p:nvCxnSpPr>
            <p:spPr bwMode="auto">
              <a:xfrm>
                <a:off x="5007498" y="4596018"/>
                <a:ext cx="428102" cy="50938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5081849" y="3774440"/>
              <a:ext cx="832463" cy="998221"/>
              <a:chOff x="4851400" y="4439920"/>
              <a:chExt cx="832463" cy="998221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3" name="Straight Arrow Connector 52"/>
              <p:cNvCxnSpPr>
                <a:stCxn id="52" idx="5"/>
              </p:cNvCxnSpPr>
              <p:nvPr/>
            </p:nvCxnSpPr>
            <p:spPr bwMode="auto">
              <a:xfrm>
                <a:off x="5007498" y="4596018"/>
                <a:ext cx="676365" cy="84212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5"/>
            <p:cNvGrpSpPr/>
            <p:nvPr/>
          </p:nvGrpSpPr>
          <p:grpSpPr>
            <a:xfrm>
              <a:off x="5658792" y="3774440"/>
              <a:ext cx="625670" cy="746760"/>
              <a:chOff x="4851400" y="4439920"/>
              <a:chExt cx="625670" cy="74676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50" idx="5"/>
              </p:cNvCxnSpPr>
              <p:nvPr/>
            </p:nvCxnSpPr>
            <p:spPr bwMode="auto">
              <a:xfrm>
                <a:off x="5007498" y="4596018"/>
                <a:ext cx="469572" cy="5906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6043455" y="3317240"/>
              <a:ext cx="679702" cy="814356"/>
              <a:chOff x="4851400" y="4439920"/>
              <a:chExt cx="679702" cy="814356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9" name="Straight Arrow Connector 48"/>
              <p:cNvCxnSpPr>
                <a:stCxn id="48" idx="5"/>
              </p:cNvCxnSpPr>
              <p:nvPr/>
            </p:nvCxnSpPr>
            <p:spPr bwMode="auto">
              <a:xfrm>
                <a:off x="5007498" y="4596018"/>
                <a:ext cx="523604" cy="65825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7453086" y="2959100"/>
              <a:ext cx="370149" cy="410789"/>
              <a:chOff x="4851400" y="4439920"/>
              <a:chExt cx="370149" cy="410789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7" name="Straight Arrow Connector 46"/>
              <p:cNvCxnSpPr>
                <a:stCxn id="46" idx="5"/>
              </p:cNvCxnSpPr>
              <p:nvPr/>
            </p:nvCxnSpPr>
            <p:spPr bwMode="auto">
              <a:xfrm>
                <a:off x="5007498" y="4596018"/>
                <a:ext cx="214051" cy="25469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Group 18"/>
            <p:cNvGrpSpPr/>
            <p:nvPr/>
          </p:nvGrpSpPr>
          <p:grpSpPr>
            <a:xfrm rot="10800000">
              <a:off x="5658792" y="4946538"/>
              <a:ext cx="625670" cy="722051"/>
              <a:chOff x="4851400" y="4439920"/>
              <a:chExt cx="625670" cy="722051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5" name="Straight Arrow Connector 44"/>
              <p:cNvCxnSpPr>
                <a:stCxn id="44" idx="5"/>
              </p:cNvCxnSpPr>
              <p:nvPr/>
            </p:nvCxnSpPr>
            <p:spPr bwMode="auto">
              <a:xfrm rot="10800000" flipH="1" flipV="1">
                <a:off x="5007498" y="4596018"/>
                <a:ext cx="469572" cy="56595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" name="Group 19"/>
            <p:cNvGrpSpPr/>
            <p:nvPr/>
          </p:nvGrpSpPr>
          <p:grpSpPr>
            <a:xfrm rot="10800000">
              <a:off x="6049676" y="4623129"/>
              <a:ext cx="829579" cy="988889"/>
              <a:chOff x="4851400" y="4439920"/>
              <a:chExt cx="829579" cy="988889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3" name="Straight Arrow Connector 42"/>
              <p:cNvCxnSpPr>
                <a:stCxn id="42" idx="5"/>
              </p:cNvCxnSpPr>
              <p:nvPr/>
            </p:nvCxnSpPr>
            <p:spPr bwMode="auto">
              <a:xfrm rot="10800000" flipH="1" flipV="1">
                <a:off x="5007498" y="4596018"/>
                <a:ext cx="673481" cy="83279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954982" y="4040156"/>
              <a:ext cx="868253" cy="993761"/>
              <a:chOff x="4851400" y="4439920"/>
              <a:chExt cx="868253" cy="993761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1" name="Straight Arrow Connector 40"/>
              <p:cNvCxnSpPr>
                <a:stCxn id="40" idx="5"/>
              </p:cNvCxnSpPr>
              <p:nvPr/>
            </p:nvCxnSpPr>
            <p:spPr bwMode="auto">
              <a:xfrm rot="10800000" flipH="1" flipV="1">
                <a:off x="5007498" y="4596018"/>
                <a:ext cx="712155" cy="83766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Group 21"/>
            <p:cNvGrpSpPr/>
            <p:nvPr/>
          </p:nvGrpSpPr>
          <p:grpSpPr>
            <a:xfrm rot="10800000">
              <a:off x="7319190" y="3774440"/>
              <a:ext cx="370150" cy="357156"/>
              <a:chOff x="4851400" y="4439920"/>
              <a:chExt cx="370150" cy="357156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5"/>
              </p:cNvCxnSpPr>
              <p:nvPr/>
            </p:nvCxnSpPr>
            <p:spPr bwMode="auto">
              <a:xfrm rot="10800000" flipH="1" flipV="1">
                <a:off x="5007498" y="4596018"/>
                <a:ext cx="214052" cy="20105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408768" y="4197377"/>
                  <a:ext cx="63498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768" y="4197377"/>
                  <a:ext cx="634981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85871" y="3319780"/>
                  <a:ext cx="6432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871" y="3319780"/>
                  <a:ext cx="643253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19459351">
                  <a:off x="7575888" y="3116996"/>
                  <a:ext cx="1376216" cy="5660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sup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59351">
                  <a:off x="7575888" y="3116996"/>
                  <a:ext cx="1376216" cy="56603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 bwMode="auto">
            <a:xfrm>
              <a:off x="6421582" y="4146690"/>
              <a:ext cx="192349" cy="22336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 rot="19640128">
                  <a:off x="6528834" y="4196929"/>
                  <a:ext cx="482824" cy="523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0128">
                  <a:off x="6528834" y="4196929"/>
                  <a:ext cx="482824" cy="52321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 rot="19311965">
              <a:off x="4203240" y="4911348"/>
              <a:ext cx="12682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Gill Sans"/>
                </a:rPr>
                <a:t>Random</a:t>
              </a:r>
            </a:p>
            <a:p>
              <a:endParaRPr lang="en-US" sz="2000" dirty="0">
                <a:solidFill>
                  <a:srgbClr val="FFFF00"/>
                </a:solidFill>
                <a:latin typeface="Gill Sans"/>
              </a:endParaRPr>
            </a:p>
            <a:p>
              <a:r>
                <a:rPr lang="en-US" sz="2000" dirty="0" smtClean="0">
                  <a:solidFill>
                    <a:srgbClr val="FFFF00"/>
                  </a:solidFill>
                  <a:latin typeface="Gill Sans"/>
                </a:rPr>
                <a:t>Gaussian</a:t>
              </a:r>
              <a:endParaRPr lang="en-US" sz="2000" dirty="0">
                <a:solidFill>
                  <a:srgbClr val="FFFF00"/>
                </a:solidFill>
                <a:latin typeface="Gill Sans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795986" y="3340100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273470" y="3730800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909262" y="3994436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83431" y="4086263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226335" y="4458987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025130" y="4596018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868592" y="4680996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612478" y="4871357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369561" y="5039911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800" y="4405313"/>
            <a:ext cx="3802275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Covariance matrix</a:t>
            </a:r>
          </a:p>
          <a:p>
            <a:r>
              <a:rPr lang="en-US" sz="2800" dirty="0" smtClean="0"/>
              <a:t>More intuitive</a:t>
            </a:r>
            <a:endParaRPr lang="en-US" sz="2800" dirty="0"/>
          </a:p>
        </p:txBody>
      </p:sp>
      <p:pic>
        <p:nvPicPr>
          <p:cNvPr id="3076" name="Picture 4" descr="\ex_{X \lfta \mathcal{N}^d}\left[\sup_i |\iprod{v_i}{X}|\right]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47" y="2969948"/>
            <a:ext cx="340477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8289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58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Gaussian Processes?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Stochastic Processes</a:t>
            </a: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Functional analysis</a:t>
            </a: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Convex Geometry</a:t>
            </a:r>
          </a:p>
          <a:p>
            <a:pPr marL="0" indent="0">
              <a:buFontTx/>
              <a:buNone/>
            </a:pPr>
            <a:endParaRPr lang="en-US" sz="2800" dirty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Machine Learning</a:t>
            </a:r>
          </a:p>
          <a:p>
            <a:pPr marL="0" indent="0">
              <a:buFontTx/>
              <a:buNone/>
            </a:pPr>
            <a:endParaRPr lang="en-US" sz="2800" dirty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dirty="0" smtClean="0">
              <a:latin typeface="Gill Sans MT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51812" y="2202494"/>
            <a:ext cx="4164263" cy="4444683"/>
            <a:chOff x="4751812" y="2202494"/>
            <a:chExt cx="4164263" cy="4444683"/>
          </a:xfrm>
        </p:grpSpPr>
        <p:sp>
          <p:nvSpPr>
            <p:cNvPr id="5" name="Explosion 1 4"/>
            <p:cNvSpPr>
              <a:spLocks noChangeArrowheads="1"/>
            </p:cNvSpPr>
            <p:nvPr/>
          </p:nvSpPr>
          <p:spPr bwMode="auto">
            <a:xfrm>
              <a:off x="4751812" y="5194614"/>
              <a:ext cx="4164263" cy="1452563"/>
            </a:xfrm>
            <a:prstGeom prst="irregularSeal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Many more!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59930" y="2202494"/>
              <a:ext cx="3549723" cy="2834640"/>
              <a:chOff x="5253630" y="2291394"/>
              <a:chExt cx="3549723" cy="283464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630" y="2291394"/>
                <a:ext cx="1782795" cy="2834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6425" y="2291394"/>
                <a:ext cx="1766928" cy="28346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121314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 bwMode="auto">
              <a:xfrm>
                <a:off x="3911160" y="3914120"/>
                <a:ext cx="4928040" cy="1439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/>
                  <a:t>Fundamental graph parameter</a:t>
                </a:r>
              </a:p>
              <a:p>
                <a:pPr marL="0" indent="0">
                  <a:buNone/>
                </a:pPr>
                <a:r>
                  <a:rPr lang="en-US" sz="2800" dirty="0" err="1" smtClean="0"/>
                  <a:t>Eg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𝑐𝑜𝑣</m:t>
                    </m:r>
                    <m:r>
                      <a:rPr lang="en-US" sz="2800" b="0" i="1" smtClean="0">
                        <a:latin typeface="Cambria Math"/>
                      </a:rPr>
                      <m:t>𝑒𝑟</m:t>
                    </m:r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i="1" smtClean="0">
                        <a:latin typeface="Cambria Math"/>
                      </a:rPr>
                      <m:t>(</m:t>
                    </m:r>
                    <m:r>
                      <a:rPr lang="en-US" sz="280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𝑐𝑜𝑣𝑒𝑟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𝐺𝑟𝑖𝑑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1160" y="3914120"/>
                <a:ext cx="4928040" cy="1439311"/>
              </a:xfrm>
              <a:prstGeom prst="rect">
                <a:avLst/>
              </a:prstGeom>
              <a:blipFill rotWithShape="1">
                <a:blip r:embed="rId2"/>
                <a:stretch>
                  <a:fillRect l="-2599" t="-4237" b="-38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46125" y="3386162"/>
            <a:ext cx="7599363" cy="1311275"/>
            <a:chOff x="330027" y="1771650"/>
            <a:chExt cx="7598778" cy="1311454"/>
          </a:xfrm>
        </p:grpSpPr>
        <p:sp>
          <p:nvSpPr>
            <p:cNvPr id="28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07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200" dirty="0" smtClean="0">
                  <a:solidFill>
                    <a:schemeClr val="bg1"/>
                  </a:solidFill>
                  <a:latin typeface="Gill Sans" charset="0"/>
                </a:rPr>
                <a:t>Aldous-Fill 94: Compute cover time deterministically?</a:t>
              </a:r>
              <a:endParaRPr lang="en-US" sz="32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570661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times of Graphs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2980" y="3380320"/>
            <a:ext cx="2554111" cy="2537581"/>
            <a:chOff x="5604739" y="3515553"/>
            <a:chExt cx="2554111" cy="2537581"/>
          </a:xfrm>
        </p:grpSpPr>
        <p:sp>
          <p:nvSpPr>
            <p:cNvPr id="5" name="Oval 4"/>
            <p:cNvSpPr/>
            <p:nvPr/>
          </p:nvSpPr>
          <p:spPr bwMode="auto">
            <a:xfrm>
              <a:off x="6656504" y="3515553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656504" y="4612364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604739" y="4057019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604739" y="5204593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656504" y="5595934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701650" y="5230731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701650" y="4057019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Connector 11"/>
            <p:cNvCxnSpPr>
              <a:stCxn id="7" idx="7"/>
              <a:endCxn id="5" idx="3"/>
            </p:cNvCxnSpPr>
            <p:nvPr/>
          </p:nvCxnSpPr>
          <p:spPr bwMode="auto">
            <a:xfrm flipV="1">
              <a:off x="5994984" y="3905798"/>
              <a:ext cx="728475" cy="21817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5" idx="4"/>
              <a:endCxn id="6" idx="0"/>
            </p:cNvCxnSpPr>
            <p:nvPr/>
          </p:nvCxnSpPr>
          <p:spPr bwMode="auto">
            <a:xfrm>
              <a:off x="6885104" y="3972753"/>
              <a:ext cx="0" cy="63961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7" idx="4"/>
              <a:endCxn id="8" idx="0"/>
            </p:cNvCxnSpPr>
            <p:nvPr/>
          </p:nvCxnSpPr>
          <p:spPr bwMode="auto">
            <a:xfrm>
              <a:off x="5833339" y="4514219"/>
              <a:ext cx="0" cy="6903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6" idx="3"/>
              <a:endCxn id="8" idx="7"/>
            </p:cNvCxnSpPr>
            <p:nvPr/>
          </p:nvCxnSpPr>
          <p:spPr bwMode="auto">
            <a:xfrm flipH="1">
              <a:off x="5994984" y="5002609"/>
              <a:ext cx="728475" cy="26893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10" idx="3"/>
              <a:endCxn id="9" idx="6"/>
            </p:cNvCxnSpPr>
            <p:nvPr/>
          </p:nvCxnSpPr>
          <p:spPr bwMode="auto">
            <a:xfrm flipH="1">
              <a:off x="7113704" y="5620976"/>
              <a:ext cx="654901" cy="2035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6" idx="5"/>
              <a:endCxn id="10" idx="1"/>
            </p:cNvCxnSpPr>
            <p:nvPr/>
          </p:nvCxnSpPr>
          <p:spPr bwMode="auto">
            <a:xfrm>
              <a:off x="7046749" y="5002609"/>
              <a:ext cx="721856" cy="2950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11" idx="4"/>
              <a:endCxn id="10" idx="0"/>
            </p:cNvCxnSpPr>
            <p:nvPr/>
          </p:nvCxnSpPr>
          <p:spPr bwMode="auto">
            <a:xfrm>
              <a:off x="7930250" y="4514219"/>
              <a:ext cx="0" cy="7165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11" idx="1"/>
              <a:endCxn id="5" idx="5"/>
            </p:cNvCxnSpPr>
            <p:nvPr/>
          </p:nvCxnSpPr>
          <p:spPr bwMode="auto">
            <a:xfrm flipH="1" flipV="1">
              <a:off x="7046749" y="3905798"/>
              <a:ext cx="721856" cy="21817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8" idx="5"/>
              <a:endCxn id="9" idx="2"/>
            </p:cNvCxnSpPr>
            <p:nvPr/>
          </p:nvCxnSpPr>
          <p:spPr bwMode="auto">
            <a:xfrm>
              <a:off x="5994984" y="5594838"/>
              <a:ext cx="661520" cy="2296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 bwMode="auto">
              <a:xfrm>
                <a:off x="685800" y="4908049"/>
                <a:ext cx="7772400" cy="1530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/>
                  <a:t>KKLV00: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800" dirty="0" smtClean="0"/>
                  <a:t>approximation</a:t>
                </a:r>
              </a:p>
              <a:p>
                <a:r>
                  <a:rPr lang="en-US" sz="2800" dirty="0" smtClean="0"/>
                  <a:t>Feige-Zeitouni’09: FPTAS for trees</a:t>
                </a:r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08049"/>
                <a:ext cx="7772400" cy="1530159"/>
              </a:xfrm>
              <a:prstGeom prst="rect">
                <a:avLst/>
              </a:prstGeom>
              <a:blipFill rotWithShape="1">
                <a:blip r:embed="rId3"/>
                <a:stretch>
                  <a:fillRect l="-1490" t="-39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over(G) = \max_v \ex[\text{time to visit all from $v$}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6" y="2251075"/>
            <a:ext cx="799240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9908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Times and GPs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9425" y="1824063"/>
            <a:ext cx="8156575" cy="1039102"/>
            <a:chOff x="466725" y="2535263"/>
            <a:chExt cx="8156575" cy="1039102"/>
          </a:xfrm>
        </p:grpSpPr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466725" y="2558702"/>
              <a:ext cx="81565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 (Ding, Lee, Peres 10): O(1) det. poly.  time approximation for cover time.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20347" y="2985592"/>
            <a:ext cx="5994771" cy="1920240"/>
            <a:chOff x="1920347" y="2985592"/>
            <a:chExt cx="5994771" cy="1920240"/>
          </a:xfrm>
        </p:grpSpPr>
        <p:pic>
          <p:nvPicPr>
            <p:cNvPr id="27" name="Content Placehold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55939" y="2985592"/>
              <a:ext cx="2959179" cy="192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1920347" y="2985592"/>
              <a:ext cx="1909232" cy="1854631"/>
              <a:chOff x="5604739" y="3515553"/>
              <a:chExt cx="2554111" cy="2537581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6656504" y="3515553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6656504" y="4612364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5604739" y="405701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5604739" y="5204593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6656504" y="5595934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7701650" y="5230731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7701650" y="405701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8" name="Straight Connector 17"/>
              <p:cNvCxnSpPr>
                <a:stCxn id="13" idx="7"/>
                <a:endCxn id="11" idx="3"/>
              </p:cNvCxnSpPr>
              <p:nvPr/>
            </p:nvCxnSpPr>
            <p:spPr bwMode="auto">
              <a:xfrm flipV="1">
                <a:off x="5994984" y="3905798"/>
                <a:ext cx="728475" cy="21817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>
                <a:stCxn id="11" idx="4"/>
                <a:endCxn id="12" idx="0"/>
              </p:cNvCxnSpPr>
              <p:nvPr/>
            </p:nvCxnSpPr>
            <p:spPr bwMode="auto">
              <a:xfrm>
                <a:off x="6885104" y="3972753"/>
                <a:ext cx="0" cy="63961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/>
              <p:cNvCxnSpPr>
                <a:stCxn id="13" idx="4"/>
                <a:endCxn id="14" idx="0"/>
              </p:cNvCxnSpPr>
              <p:nvPr/>
            </p:nvCxnSpPr>
            <p:spPr bwMode="auto">
              <a:xfrm>
                <a:off x="5833339" y="4514219"/>
                <a:ext cx="0" cy="6903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/>
              <p:cNvCxnSpPr>
                <a:stCxn id="12" idx="3"/>
                <a:endCxn id="14" idx="7"/>
              </p:cNvCxnSpPr>
              <p:nvPr/>
            </p:nvCxnSpPr>
            <p:spPr bwMode="auto">
              <a:xfrm flipH="1">
                <a:off x="5994984" y="5002609"/>
                <a:ext cx="728475" cy="26893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>
                <a:stCxn id="16" idx="3"/>
                <a:endCxn id="15" idx="6"/>
              </p:cNvCxnSpPr>
              <p:nvPr/>
            </p:nvCxnSpPr>
            <p:spPr bwMode="auto">
              <a:xfrm flipH="1">
                <a:off x="7113704" y="5620976"/>
                <a:ext cx="654901" cy="2035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>
                <a:stCxn id="12" idx="5"/>
                <a:endCxn id="16" idx="1"/>
              </p:cNvCxnSpPr>
              <p:nvPr/>
            </p:nvCxnSpPr>
            <p:spPr bwMode="auto">
              <a:xfrm>
                <a:off x="7046749" y="5002609"/>
                <a:ext cx="721856" cy="29507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>
                <a:stCxn id="17" idx="4"/>
                <a:endCxn id="16" idx="0"/>
              </p:cNvCxnSpPr>
              <p:nvPr/>
            </p:nvCxnSpPr>
            <p:spPr bwMode="auto">
              <a:xfrm>
                <a:off x="7930250" y="4514219"/>
                <a:ext cx="0" cy="71651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>
                <a:stCxn id="17" idx="1"/>
                <a:endCxn id="11" idx="5"/>
              </p:cNvCxnSpPr>
              <p:nvPr/>
            </p:nvCxnSpPr>
            <p:spPr bwMode="auto">
              <a:xfrm flipH="1" flipV="1">
                <a:off x="7046749" y="3905798"/>
                <a:ext cx="721856" cy="21817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/>
              <p:cNvCxnSpPr>
                <a:stCxn id="14" idx="5"/>
                <a:endCxn id="15" idx="2"/>
              </p:cNvCxnSpPr>
              <p:nvPr/>
            </p:nvCxnSpPr>
            <p:spPr bwMode="auto">
              <a:xfrm>
                <a:off x="5994984" y="5594838"/>
                <a:ext cx="661520" cy="22969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074" name="Picture 2" descr="\asy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062" y="3591579"/>
              <a:ext cx="1015299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993246" y="4865623"/>
            <a:ext cx="7134754" cy="9667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Transfer to GPs </a:t>
            </a:r>
          </a:p>
          <a:p>
            <a:pPr marL="0" indent="0" algn="ctr">
              <a:buNone/>
            </a:pPr>
            <a:r>
              <a:rPr lang="en-US" dirty="0" smtClean="0"/>
              <a:t>Compute </a:t>
            </a:r>
            <a:r>
              <a:rPr lang="en-US" dirty="0" err="1" smtClean="0"/>
              <a:t>supremum</a:t>
            </a:r>
            <a:r>
              <a:rPr lang="en-US" dirty="0" smtClean="0"/>
              <a:t> of GP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4811103"/>
            <a:ext cx="4203700" cy="109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2262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/>
              <p:cNvSpPr txBox="1">
                <a:spLocks/>
              </p:cNvSpPr>
              <p:nvPr/>
            </p:nvSpPr>
            <p:spPr bwMode="auto">
              <a:xfrm>
                <a:off x="685800" y="4303713"/>
                <a:ext cx="7772400" cy="1373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/>
                  <a:t>Ding, Lee, Peres 10: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 smtClean="0"/>
                  <a:t> approximation</a:t>
                </a:r>
              </a:p>
              <a:p>
                <a:r>
                  <a:rPr lang="en-US" sz="2800" dirty="0" smtClean="0"/>
                  <a:t>Can’t beat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 smtClean="0"/>
                  <a:t>:  Talagrand’s </a:t>
                </a:r>
                <a:r>
                  <a:rPr lang="en-US" sz="2800" dirty="0" err="1" smtClean="0"/>
                  <a:t>majorizing</a:t>
                </a:r>
                <a:r>
                  <a:rPr lang="en-US" sz="2800" dirty="0" smtClean="0"/>
                  <a:t> measures</a:t>
                </a:r>
                <a:endParaRPr lang="en-US" sz="2800" dirty="0"/>
              </a:p>
            </p:txBody>
          </p:sp>
        </mc:Choice>
        <mc:Fallback xmlns="">
          <p:sp>
            <p:nvSpPr>
              <p:cNvPr id="5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303713"/>
                <a:ext cx="7772400" cy="1373187"/>
              </a:xfrm>
              <a:prstGeom prst="rect">
                <a:avLst/>
              </a:prstGeom>
              <a:blipFill rotWithShape="1">
                <a:blip r:embed="rId2"/>
                <a:stretch>
                  <a:fillRect l="-1490" t="-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71525" y="2624163"/>
            <a:ext cx="7585075" cy="1039102"/>
            <a:chOff x="733425" y="2535263"/>
            <a:chExt cx="7585075" cy="1039102"/>
          </a:xfrm>
        </p:grpSpPr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733425" y="2558702"/>
              <a:ext cx="75850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Question (Lee10, Ding11): PTAS for computing the </a:t>
              </a:r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supremum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 of GPs?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r>
              <a:rPr lang="en-US" dirty="0" err="1" smtClean="0"/>
              <a:t>Supremum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5546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71524" y="2027263"/>
            <a:ext cx="7585075" cy="1039102"/>
            <a:chOff x="733425" y="2535263"/>
            <a:chExt cx="7585075" cy="1039102"/>
          </a:xfrm>
        </p:grpSpPr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733425" y="2558702"/>
              <a:ext cx="75850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: PTAS for computing the </a:t>
              </a:r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supremum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 of Gaussian processes.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165109" y="5118588"/>
            <a:ext cx="6810491" cy="116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600" dirty="0" smtClean="0">
                <a:solidFill>
                  <a:srgbClr val="FFFF00"/>
                </a:solidFill>
                <a:latin typeface="Gill Sans MT" charset="0"/>
              </a:rPr>
              <a:t>Heart of PTAS: Epsilon net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(Dimension </a:t>
            </a: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reduction </a:t>
            </a:r>
            <a:r>
              <a:rPr lang="en-US" dirty="0" err="1" smtClean="0">
                <a:solidFill>
                  <a:srgbClr val="FFFF00"/>
                </a:solidFill>
                <a:latin typeface="Gill Sans MT" charset="0"/>
              </a:rPr>
              <a:t>ala</a:t>
            </a: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 JL, </a:t>
            </a: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use exp. </a:t>
            </a:r>
            <a:r>
              <a:rPr lang="en-US" dirty="0">
                <a:solidFill>
                  <a:srgbClr val="FFFF00"/>
                </a:solidFill>
                <a:latin typeface="Gill Sans MT" charset="0"/>
              </a:rPr>
              <a:t>s</a:t>
            </a: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ize net)</a:t>
            </a:r>
          </a:p>
          <a:p>
            <a:pPr>
              <a:spcBef>
                <a:spcPct val="20000"/>
              </a:spcBef>
            </a:pPr>
            <a:endParaRPr lang="en-US" sz="3400" dirty="0">
              <a:solidFill>
                <a:srgbClr val="FFFF00"/>
              </a:solidFill>
              <a:latin typeface="Gill Sans MT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71524" y="3792563"/>
            <a:ext cx="7585075" cy="1039102"/>
            <a:chOff x="733425" y="2535263"/>
            <a:chExt cx="7585075" cy="1039102"/>
          </a:xfrm>
        </p:grpSpPr>
        <p:sp>
          <p:nvSpPr>
            <p:cNvPr id="20" name="TextBox 8"/>
            <p:cNvSpPr txBox="1">
              <a:spLocks noChangeArrowheads="1"/>
            </p:cNvSpPr>
            <p:nvPr/>
          </p:nvSpPr>
          <p:spPr bwMode="auto">
            <a:xfrm>
              <a:off x="733425" y="2558702"/>
              <a:ext cx="75850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: PTAS for computing cover time of bounded degree graphs.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67523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4" y="2768600"/>
            <a:ext cx="8261096" cy="1409700"/>
          </a:xfrm>
        </p:spPr>
        <p:txBody>
          <a:bodyPr>
            <a:noAutofit/>
          </a:bodyPr>
          <a:lstStyle/>
          <a:p>
            <a:r>
              <a:rPr lang="en-US" dirty="0" smtClean="0"/>
              <a:t>Construction of 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5875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9019" y="4406899"/>
            <a:ext cx="7441383" cy="1392317"/>
            <a:chOff x="712019" y="4533899"/>
            <a:chExt cx="7441383" cy="13923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19" y="4600336"/>
              <a:ext cx="1431418" cy="1325880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108201" y="4533899"/>
              <a:ext cx="6045201" cy="1366917"/>
              <a:chOff x="1727201" y="4533899"/>
              <a:chExt cx="6045201" cy="136691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790702" y="4533899"/>
                <a:ext cx="59817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i="1" dirty="0" smtClean="0">
                    <a:solidFill>
                      <a:srgbClr val="FFFF00"/>
                    </a:solidFill>
                    <a:latin typeface="Gill Sans"/>
                  </a:rPr>
                  <a:t>“</a:t>
                </a:r>
                <a:r>
                  <a:rPr lang="en-US" sz="2600" i="1" dirty="0" smtClean="0">
                    <a:solidFill>
                      <a:srgbClr val="FFFF00"/>
                    </a:solidFill>
                    <a:latin typeface="Gill Sans"/>
                  </a:rPr>
                  <a:t>When you have eliminated the impossible, whatever remains, </a:t>
                </a:r>
              </a:p>
              <a:p>
                <a:pPr algn="l"/>
                <a:r>
                  <a:rPr lang="en-US" sz="2600" i="1" dirty="0" smtClean="0">
                    <a:solidFill>
                      <a:srgbClr val="FFFF00"/>
                    </a:solidFill>
                    <a:latin typeface="Gill Sans"/>
                  </a:rPr>
                  <a:t>however improbable, must be the truth</a:t>
                </a:r>
                <a:r>
                  <a:rPr lang="en-US" i="1" dirty="0" smtClean="0">
                    <a:solidFill>
                      <a:srgbClr val="FFFF00"/>
                    </a:solidFill>
                    <a:latin typeface="Gill Sans"/>
                  </a:rPr>
                  <a:t>” </a:t>
                </a:r>
                <a:r>
                  <a:rPr lang="en-US" i="1" dirty="0" smtClean="0">
                    <a:solidFill>
                      <a:schemeClr val="bg1"/>
                    </a:solidFill>
                    <a:latin typeface="Gill Sans"/>
                  </a:rPr>
                  <a:t>            </a:t>
                </a:r>
                <a:endParaRPr lang="en-US" i="1" dirty="0">
                  <a:solidFill>
                    <a:schemeClr val="bg1"/>
                  </a:solidFill>
                  <a:latin typeface="Gill Sans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727201" y="4610674"/>
                <a:ext cx="6045201" cy="1290142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Bound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24575" y="4317999"/>
            <a:ext cx="427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Popularized by </a:t>
            </a:r>
            <a:r>
              <a:rPr lang="en-US" sz="3200" dirty="0" err="1" smtClean="0">
                <a:solidFill>
                  <a:schemeClr val="bg1"/>
                </a:solidFill>
                <a:latin typeface="Gill Sans"/>
              </a:rPr>
              <a:t>Erdos</a:t>
            </a:r>
            <a:endParaRPr lang="en-US" sz="3200" dirty="0">
              <a:solidFill>
                <a:schemeClr val="bg1"/>
              </a:solidFill>
              <a:latin typeface="Gill San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9478" y="1976462"/>
            <a:ext cx="7130095" cy="2062138"/>
            <a:chOff x="999478" y="1976462"/>
            <a:chExt cx="7130095" cy="2062138"/>
          </a:xfrm>
        </p:grpSpPr>
        <p:grpSp>
          <p:nvGrpSpPr>
            <p:cNvPr id="5" name="Group 4"/>
            <p:cNvGrpSpPr/>
            <p:nvPr/>
          </p:nvGrpSpPr>
          <p:grpSpPr>
            <a:xfrm>
              <a:off x="999478" y="1976462"/>
              <a:ext cx="7130095" cy="2062138"/>
              <a:chOff x="986778" y="2205062"/>
              <a:chExt cx="7130095" cy="2062138"/>
            </a:xfrm>
          </p:grpSpPr>
          <p:pic>
            <p:nvPicPr>
              <p:cNvPr id="1028" name="Picture 4" descr="\text{Events }E_1,\ldots,E_n.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6738" y="2359660"/>
                <a:ext cx="4870174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986778" y="2205062"/>
                <a:ext cx="7130095" cy="206213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026" name="Picture 2" descr="\pr\left[\bigcup E_i\right] \leq \sum_i \pr[E_i]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634" y="2824651"/>
              <a:ext cx="4424514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955800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-net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Simplest possible: </a:t>
            </a:r>
            <a:r>
              <a:rPr lang="en-US" dirty="0" err="1" smtClean="0"/>
              <a:t>univariate</a:t>
            </a:r>
            <a:r>
              <a:rPr lang="en-US" dirty="0" smtClean="0"/>
              <a:t> to multivariate</a:t>
            </a:r>
            <a:endParaRPr lang="en-US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345623"/>
              </p:ext>
            </p:extLst>
          </p:nvPr>
        </p:nvGraphicFramePr>
        <p:xfrm>
          <a:off x="4812691" y="2446240"/>
          <a:ext cx="4035817" cy="244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255386" y="2506122"/>
            <a:ext cx="4201337" cy="2441448"/>
            <a:chOff x="157412" y="2408148"/>
            <a:chExt cx="4201337" cy="244144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2" name="Chart 5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37883175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 xmlns="">
            <p:graphicFrame>
              <p:nvGraphicFramePr>
                <p:cNvPr id="52" name="Chart 5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62983168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442322" y="2798329"/>
              <a:ext cx="3423921" cy="1902973"/>
              <a:chOff x="1331322" y="3394757"/>
              <a:chExt cx="3423921" cy="2784839"/>
            </a:xfrm>
          </p:grpSpPr>
          <p:sp>
            <p:nvSpPr>
              <p:cNvPr id="55" name="Left Bracket 54"/>
              <p:cNvSpPr/>
              <p:nvPr/>
            </p:nvSpPr>
            <p:spPr bwMode="auto">
              <a:xfrm>
                <a:off x="1331322" y="3394757"/>
                <a:ext cx="360680" cy="2770796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Left Bracket 55"/>
              <p:cNvSpPr/>
              <p:nvPr/>
            </p:nvSpPr>
            <p:spPr bwMode="auto">
              <a:xfrm rot="10800000">
                <a:off x="4394563" y="3394757"/>
                <a:ext cx="360680" cy="2784839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3000" dirty="0">
                    <a:solidFill>
                      <a:srgbClr val="FFFF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ight Arrow 56"/>
          <p:cNvSpPr/>
          <p:nvPr/>
        </p:nvSpPr>
        <p:spPr bwMode="auto">
          <a:xfrm>
            <a:off x="4299856" y="3712380"/>
            <a:ext cx="539160" cy="214750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013794" y="2896304"/>
            <a:ext cx="3561223" cy="1867018"/>
            <a:chOff x="1150476" y="3376171"/>
            <a:chExt cx="3561223" cy="2732220"/>
          </a:xfrm>
        </p:grpSpPr>
        <p:sp>
          <p:nvSpPr>
            <p:cNvPr id="59" name="Left Bracket 58"/>
            <p:cNvSpPr/>
            <p:nvPr/>
          </p:nvSpPr>
          <p:spPr bwMode="auto">
            <a:xfrm>
              <a:off x="1150476" y="3376173"/>
              <a:ext cx="360680" cy="2732218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Left Bracket 59"/>
            <p:cNvSpPr/>
            <p:nvPr/>
          </p:nvSpPr>
          <p:spPr bwMode="auto">
            <a:xfrm rot="10800000">
              <a:off x="4351019" y="3376171"/>
              <a:ext cx="360680" cy="2707129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0429" y="4956508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. How fine a net?</a:t>
            </a:r>
            <a:endParaRPr lang="en-US" sz="3200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67336" y="5540708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. How big a net?</a:t>
            </a:r>
            <a:endParaRPr lang="en-US" sz="3200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1708150" y="5702920"/>
            <a:ext cx="979488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59074" y="5528008"/>
                <a:ext cx="4814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Naïve: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/>
                        <a:cs typeface="Arial" pitchFamily="34" charset="0"/>
                      </a:rPr>
                      <m:t>1/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  <a:latin typeface="Gill Sans"/>
                  </a:rPr>
                  <a:t>. Union bound!</a:t>
                </a:r>
                <a:endParaRPr lang="en-US" sz="3200" dirty="0">
                  <a:solidFill>
                    <a:schemeClr val="bg1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74" y="5528008"/>
                <a:ext cx="4814972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2911" t="-13542" r="-29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07081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7" grpId="1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-net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Simplest possible: </a:t>
            </a:r>
            <a:r>
              <a:rPr lang="en-US" dirty="0" err="1" smtClean="0"/>
              <a:t>univariate</a:t>
            </a:r>
            <a:r>
              <a:rPr lang="en-US" dirty="0" smtClean="0"/>
              <a:t> to multivariate</a:t>
            </a:r>
            <a:endParaRPr lang="en-US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59550"/>
              </p:ext>
            </p:extLst>
          </p:nvPr>
        </p:nvGraphicFramePr>
        <p:xfrm>
          <a:off x="4812691" y="2446240"/>
          <a:ext cx="4035817" cy="244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255386" y="2506122"/>
            <a:ext cx="4201337" cy="2441448"/>
            <a:chOff x="157412" y="2408148"/>
            <a:chExt cx="4201337" cy="244144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2" name="Chart 5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36583565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 xmlns="">
            <p:graphicFrame>
              <p:nvGraphicFramePr>
                <p:cNvPr id="52" name="Chart 5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62983168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442322" y="2798329"/>
              <a:ext cx="3423921" cy="1902973"/>
              <a:chOff x="1331322" y="3394757"/>
              <a:chExt cx="3423921" cy="2784839"/>
            </a:xfrm>
          </p:grpSpPr>
          <p:sp>
            <p:nvSpPr>
              <p:cNvPr id="55" name="Left Bracket 54"/>
              <p:cNvSpPr/>
              <p:nvPr/>
            </p:nvSpPr>
            <p:spPr bwMode="auto">
              <a:xfrm>
                <a:off x="1331322" y="3394757"/>
                <a:ext cx="360680" cy="2770796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Left Bracket 55"/>
              <p:cNvSpPr/>
              <p:nvPr/>
            </p:nvSpPr>
            <p:spPr bwMode="auto">
              <a:xfrm rot="10800000">
                <a:off x="4394563" y="3394757"/>
                <a:ext cx="360680" cy="2784839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3000" dirty="0">
                    <a:solidFill>
                      <a:srgbClr val="FFFF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ight Arrow 56"/>
          <p:cNvSpPr/>
          <p:nvPr/>
        </p:nvSpPr>
        <p:spPr bwMode="auto">
          <a:xfrm>
            <a:off x="4299856" y="3712380"/>
            <a:ext cx="539160" cy="214750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013794" y="2896304"/>
            <a:ext cx="3561223" cy="1867018"/>
            <a:chOff x="1150476" y="3376171"/>
            <a:chExt cx="3561223" cy="2732220"/>
          </a:xfrm>
        </p:grpSpPr>
        <p:sp>
          <p:nvSpPr>
            <p:cNvPr id="59" name="Left Bracket 58"/>
            <p:cNvSpPr/>
            <p:nvPr/>
          </p:nvSpPr>
          <p:spPr bwMode="auto">
            <a:xfrm>
              <a:off x="1150476" y="3376173"/>
              <a:ext cx="360680" cy="2732218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Left Bracket 59"/>
            <p:cNvSpPr/>
            <p:nvPr/>
          </p:nvSpPr>
          <p:spPr bwMode="auto">
            <a:xfrm rot="10800000">
              <a:off x="4351019" y="3376171"/>
              <a:ext cx="360680" cy="2707129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54596" y="4978938"/>
            <a:ext cx="7821723" cy="761461"/>
            <a:chOff x="496777" y="2634901"/>
            <a:chExt cx="7821723" cy="761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496777" y="2685702"/>
                  <a:ext cx="7821723" cy="6155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Lem: Granularity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enough.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21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777" y="2685702"/>
                  <a:ext cx="7821723" cy="61555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3861" b="-336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1099481" y="2634901"/>
              <a:ext cx="6629400" cy="76146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ounded Rectangular Callout 15"/>
          <p:cNvSpPr>
            <a:spLocks noChangeArrowheads="1"/>
          </p:cNvSpPr>
          <p:nvPr/>
        </p:nvSpPr>
        <p:spPr bwMode="auto">
          <a:xfrm>
            <a:off x="3459364" y="5852474"/>
            <a:ext cx="3678035" cy="866550"/>
          </a:xfrm>
          <a:prstGeom prst="wedgeRoundRectCallout">
            <a:avLst>
              <a:gd name="adj1" fmla="val 3522"/>
              <a:gd name="adj2" fmla="val -78846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 smtClean="0">
                <a:latin typeface="Gill Sans" charset="0"/>
              </a:rPr>
              <a:t>Key point that beats union bound</a:t>
            </a:r>
          </a:p>
        </p:txBody>
      </p:sp>
    </p:spTree>
    <p:extLst>
      <p:ext uri="{BB962C8B-B14F-4D97-AF65-F5344CB8AC3E}">
        <p14:creationId xmlns:p14="http://schemas.microsoft.com/office/powerpoint/2010/main" val="198505160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4360" y="1856232"/>
            <a:ext cx="7990413" cy="4602381"/>
            <a:chOff x="594360" y="1856232"/>
            <a:chExt cx="7990413" cy="460238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3" name="Chart 4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39708411"/>
                    </p:ext>
                  </p:extLst>
                </p:nvPr>
              </p:nvGraphicFramePr>
              <p:xfrm>
                <a:off x="594360" y="1856232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43" name="Chart 4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99661401"/>
                    </p:ext>
                  </p:extLst>
                </p:nvPr>
              </p:nvGraphicFramePr>
              <p:xfrm>
                <a:off x="594360" y="1856232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ular Callout 15"/>
                <p:cNvSpPr>
                  <a:spLocks noChangeArrowheads="1"/>
                </p:cNvSpPr>
                <p:nvPr/>
              </p:nvSpPr>
              <p:spPr bwMode="auto">
                <a:xfrm>
                  <a:off x="5825471" y="2867974"/>
                  <a:ext cx="2759302" cy="866550"/>
                </a:xfrm>
                <a:prstGeom prst="wedgeRoundRectCallout">
                  <a:avLst>
                    <a:gd name="adj1" fmla="val -89911"/>
                    <a:gd name="adj2" fmla="val -43672"/>
                    <a:gd name="adj3" fmla="val 16667"/>
                  </a:avLst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sz="2400" dirty="0" smtClean="0">
                      <a:latin typeface="Gill Sans" charset="0"/>
                    </a:rPr>
                    <a:t>Even out mass in interval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[−</m:t>
                      </m:r>
                      <m:r>
                        <a:rPr lang="en-US" sz="2400" b="0" i="1" smtClean="0">
                          <a:latin typeface="Cambria Math"/>
                        </a:rPr>
                        <m:t>𝛿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𝛿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400" dirty="0" smtClean="0">
                      <a:latin typeface="Gill Sans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1" name="Rounded Rectangular Callout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5471" y="2867974"/>
                  <a:ext cx="2759302" cy="866550"/>
                </a:xfrm>
                <a:prstGeom prst="wedgeRoundRectCallout">
                  <a:avLst>
                    <a:gd name="adj1" fmla="val -89911"/>
                    <a:gd name="adj2" fmla="val -43672"/>
                    <a:gd name="adj3" fmla="val 16667"/>
                  </a:avLst>
                </a:prstGeom>
                <a:blipFill rotWithShape="1">
                  <a:blip r:embed="rId4"/>
                  <a:stretch>
                    <a:fillRect r="-1422" b="-1608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307005"/>
              </p:ext>
            </p:extLst>
          </p:nvPr>
        </p:nvGraphicFramePr>
        <p:xfrm>
          <a:off x="596900" y="1854200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-net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6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85800" y="1801813"/>
            <a:ext cx="7772400" cy="7000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This talk: Analyze ‘step-wise’ </a:t>
            </a:r>
            <a:r>
              <a:rPr lang="en-US" sz="2800" dirty="0" err="1" smtClean="0"/>
              <a:t>approximator</a:t>
            </a:r>
            <a:endParaRPr lang="en-US" sz="2800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1333500" y="2705100"/>
            <a:ext cx="6324600" cy="3151533"/>
            <a:chOff x="1333500" y="2705100"/>
            <a:chExt cx="6324600" cy="3151533"/>
          </a:xfrm>
        </p:grpSpPr>
        <p:grpSp>
          <p:nvGrpSpPr>
            <p:cNvPr id="36" name="Group 35"/>
            <p:cNvGrpSpPr/>
            <p:nvPr/>
          </p:nvGrpSpPr>
          <p:grpSpPr>
            <a:xfrm>
              <a:off x="1333500" y="2705100"/>
              <a:ext cx="6324600" cy="3151533"/>
              <a:chOff x="1333500" y="2705100"/>
              <a:chExt cx="6324600" cy="31515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89484" y="2896325"/>
                <a:ext cx="4618882" cy="2960308"/>
                <a:chOff x="2189484" y="2896325"/>
                <a:chExt cx="4618882" cy="2960308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170681" y="2896325"/>
                  <a:ext cx="660399" cy="295935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4831080" y="3809998"/>
                  <a:ext cx="660399" cy="203980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487568" y="4826488"/>
                  <a:ext cx="660399" cy="102526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6147967" y="5533292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3510282" y="3809999"/>
                  <a:ext cx="660399" cy="203298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849883" y="4826489"/>
                  <a:ext cx="660399" cy="101844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2189484" y="5514750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 bwMode="auto">
              <a:xfrm>
                <a:off x="1333500" y="5856633"/>
                <a:ext cx="63246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4495800" y="2705100"/>
                <a:ext cx="5080" cy="313299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Rectangle 36"/>
            <p:cNvSpPr/>
            <p:nvPr/>
          </p:nvSpPr>
          <p:spPr bwMode="auto">
            <a:xfrm>
              <a:off x="1529085" y="5694962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808366" y="5708628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6673" y="5703276"/>
            <a:ext cx="5263329" cy="540373"/>
            <a:chOff x="1826673" y="5703276"/>
            <a:chExt cx="5263329" cy="540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942251" y="5720429"/>
                  <a:ext cx="5112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251" y="5720429"/>
                  <a:ext cx="511294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5000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625106" y="5703276"/>
                  <a:ext cx="4904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106" y="5703276"/>
                  <a:ext cx="490454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887804" y="5760404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804" y="5760404"/>
                  <a:ext cx="54572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78424" y="5784566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424" y="5784566"/>
                  <a:ext cx="545726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544276" y="5771866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276" y="5771866"/>
                  <a:ext cx="545726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80840" y="5746466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840" y="5746466"/>
                  <a:ext cx="738087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826673" y="5735980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673" y="5735980"/>
                  <a:ext cx="738087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141238" y="5766782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38" y="5766782"/>
                  <a:ext cx="738087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94283" y="5862748"/>
                <a:ext cx="733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283" y="5862748"/>
                <a:ext cx="733534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84522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12691" y="2445163"/>
            <a:ext cx="4037121" cy="2441222"/>
            <a:chOff x="594360" y="1854200"/>
            <a:chExt cx="7863840" cy="460441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Chart 2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87239691"/>
                    </p:ext>
                  </p:extLst>
                </p:nvPr>
              </p:nvGraphicFramePr>
              <p:xfrm>
                <a:off x="594360" y="1856232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26" name="Chart 2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23254587"/>
                    </p:ext>
                  </p:extLst>
                </p:nvPr>
              </p:nvGraphicFramePr>
              <p:xfrm>
                <a:off x="594360" y="1856232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7" name="Chart 2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55825806"/>
                    </p:ext>
                  </p:extLst>
                </p:nvPr>
              </p:nvGraphicFramePr>
              <p:xfrm>
                <a:off x="596900" y="1854200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Choice>
          <mc:Fallback xmlns="">
            <p:graphicFrame>
              <p:nvGraphicFramePr>
                <p:cNvPr id="27" name="Chart 2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85309891"/>
                    </p:ext>
                  </p:extLst>
                </p:nvPr>
              </p:nvGraphicFramePr>
              <p:xfrm>
                <a:off x="596900" y="1854200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1180460" y="2705100"/>
              <a:ext cx="6617892" cy="3151533"/>
              <a:chOff x="1180460" y="2705100"/>
              <a:chExt cx="6617892" cy="3151533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180460" y="2705100"/>
                <a:ext cx="6617892" cy="3151533"/>
                <a:chOff x="1180460" y="2705100"/>
                <a:chExt cx="6617892" cy="3151533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2189484" y="2896325"/>
                  <a:ext cx="4618882" cy="2960308"/>
                  <a:chOff x="2189484" y="2896325"/>
                  <a:chExt cx="4618882" cy="2960308"/>
                </a:xfrm>
              </p:grpSpPr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4831080" y="3809998"/>
                    <a:ext cx="660399" cy="203980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5487568" y="4826488"/>
                    <a:ext cx="660399" cy="102526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6147967" y="5533292"/>
                    <a:ext cx="660399" cy="323341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3510282" y="3809999"/>
                    <a:ext cx="660399" cy="2032983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2849883" y="4826489"/>
                    <a:ext cx="660399" cy="1018443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2189484" y="5514750"/>
                    <a:ext cx="660399" cy="323341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4170681" y="2896325"/>
                    <a:ext cx="660399" cy="2959351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42" name="Straight Connector 41"/>
                <p:cNvCxnSpPr/>
                <p:nvPr/>
              </p:nvCxnSpPr>
              <p:spPr bwMode="auto">
                <a:xfrm flipV="1">
                  <a:off x="4495800" y="2705100"/>
                  <a:ext cx="5080" cy="313299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>
                      <a:alpha val="38000"/>
                    </a:schemeClr>
                  </a:solidFill>
                  <a:prstDash val="solid"/>
                  <a:round/>
                  <a:headEnd type="none" w="lg" len="med"/>
                  <a:tailEnd type="triangl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1180460" y="5856633"/>
                  <a:ext cx="6617892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triangle" w="lg" len="med"/>
                  <a:tailEnd type="triangl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9" name="Rectangle 38"/>
              <p:cNvSpPr/>
              <p:nvPr/>
            </p:nvSpPr>
            <p:spPr bwMode="auto">
              <a:xfrm>
                <a:off x="1529085" y="5694962"/>
                <a:ext cx="660399" cy="143129"/>
              </a:xfrm>
              <a:prstGeom prst="rect">
                <a:avLst/>
              </a:prstGeom>
              <a:solidFill>
                <a:srgbClr val="FFFF00">
                  <a:alpha val="84000"/>
                </a:srgbClr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6808366" y="5708628"/>
                <a:ext cx="660399" cy="143129"/>
              </a:xfrm>
              <a:prstGeom prst="rect">
                <a:avLst/>
              </a:prstGeom>
              <a:solidFill>
                <a:srgbClr val="FFFF00">
                  <a:alpha val="84000"/>
                </a:srgbClr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691499" y="5720428"/>
              <a:ext cx="5517447" cy="641931"/>
              <a:chOff x="1691499" y="5720428"/>
              <a:chExt cx="5517447" cy="6419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835382" y="5720428"/>
                    <a:ext cx="725037" cy="6385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382" y="5720428"/>
                    <a:ext cx="725037" cy="63854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8197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518744" y="5723808"/>
                    <a:ext cx="703178" cy="6385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8744" y="5723808"/>
                    <a:ext cx="703178" cy="63855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768861" y="5760404"/>
                    <a:ext cx="783614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861" y="5760404"/>
                    <a:ext cx="783614" cy="52245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159479" y="5753767"/>
                    <a:ext cx="783614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9479" y="5753767"/>
                    <a:ext cx="783614" cy="52245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425332" y="5771866"/>
                    <a:ext cx="783614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332" y="5771866"/>
                    <a:ext cx="783614" cy="52245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345666" y="5746466"/>
                    <a:ext cx="1008431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−3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666" y="5746466"/>
                    <a:ext cx="1008431" cy="52245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691499" y="5735979"/>
                    <a:ext cx="1008431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−4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1499" y="5735979"/>
                    <a:ext cx="1008431" cy="52245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006063" y="5756515"/>
                    <a:ext cx="1008431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6063" y="5756515"/>
                    <a:ext cx="1008431" cy="52245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-net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5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Take </a:t>
            </a:r>
            <a:r>
              <a:rPr lang="en-US" dirty="0" err="1" smtClean="0"/>
              <a:t>univariate</a:t>
            </a:r>
            <a:r>
              <a:rPr lang="en-US" dirty="0" smtClean="0"/>
              <a:t> net and lift to multivariate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386" y="2506122"/>
            <a:ext cx="4201337" cy="2441448"/>
            <a:chOff x="157412" y="2408148"/>
            <a:chExt cx="4201337" cy="244144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hart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75677395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</mc:Choice>
          <mc:Fallback xmlns="">
            <p:graphicFrame>
              <p:nvGraphicFramePr>
                <p:cNvPr id="4" name="Chart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4683492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7"/>
                </a:graphicData>
              </a:graphic>
            </p:graphicFrame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442322" y="2798329"/>
              <a:ext cx="3423921" cy="1902973"/>
              <a:chOff x="1331322" y="3394757"/>
              <a:chExt cx="3423921" cy="2784839"/>
            </a:xfrm>
          </p:grpSpPr>
          <p:sp>
            <p:nvSpPr>
              <p:cNvPr id="5" name="Left Bracket 4"/>
              <p:cNvSpPr/>
              <p:nvPr/>
            </p:nvSpPr>
            <p:spPr bwMode="auto">
              <a:xfrm>
                <a:off x="1331322" y="3394757"/>
                <a:ext cx="360680" cy="2770796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Left Bracket 5"/>
              <p:cNvSpPr/>
              <p:nvPr/>
            </p:nvSpPr>
            <p:spPr bwMode="auto">
              <a:xfrm rot="10800000">
                <a:off x="4394563" y="3394757"/>
                <a:ext cx="360680" cy="2784839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3000" dirty="0">
                    <a:solidFill>
                      <a:srgbClr val="FFFF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 bwMode="auto">
          <a:xfrm>
            <a:off x="4299856" y="3712380"/>
            <a:ext cx="539160" cy="214750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13794" y="2896304"/>
            <a:ext cx="3561223" cy="1867018"/>
            <a:chOff x="1150476" y="3376171"/>
            <a:chExt cx="3561223" cy="2732220"/>
          </a:xfrm>
        </p:grpSpPr>
        <p:sp>
          <p:nvSpPr>
            <p:cNvPr id="19" name="Left Bracket 18"/>
            <p:cNvSpPr/>
            <p:nvPr/>
          </p:nvSpPr>
          <p:spPr bwMode="auto">
            <a:xfrm>
              <a:off x="1150476" y="3376173"/>
              <a:ext cx="360680" cy="2732218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Left Bracket 19"/>
            <p:cNvSpPr/>
            <p:nvPr/>
          </p:nvSpPr>
          <p:spPr bwMode="auto">
            <a:xfrm rot="10800000">
              <a:off x="4351019" y="3376171"/>
              <a:ext cx="360680" cy="2707129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2504" y="4573742"/>
                <a:ext cx="482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04" y="4573742"/>
                <a:ext cx="482824" cy="5232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42574" y="4573742"/>
                <a:ext cx="6124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74" y="4573742"/>
                <a:ext cx="612412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654596" y="5194838"/>
            <a:ext cx="7821723" cy="761461"/>
            <a:chOff x="496777" y="2634901"/>
            <a:chExt cx="7821723" cy="761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496777" y="2685702"/>
                  <a:ext cx="7821723" cy="6155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err="1" smtClean="0">
                      <a:solidFill>
                        <a:schemeClr val="bg1"/>
                      </a:solidFill>
                      <a:latin typeface="Gill Sans" charset="0"/>
                    </a:rPr>
                    <a:t>Lem</a:t>
                  </a:r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: Granularity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enough.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52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777" y="2685702"/>
                  <a:ext cx="7821723" cy="615553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14000" b="-3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1099481" y="2634901"/>
              <a:ext cx="6629400" cy="76146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07847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386" y="3727863"/>
            <a:ext cx="8594426" cy="2639099"/>
            <a:chOff x="255386" y="4007263"/>
            <a:chExt cx="8594426" cy="2639099"/>
          </a:xfrm>
        </p:grpSpPr>
        <p:grpSp>
          <p:nvGrpSpPr>
            <p:cNvPr id="17" name="Group 16"/>
            <p:cNvGrpSpPr/>
            <p:nvPr/>
          </p:nvGrpSpPr>
          <p:grpSpPr>
            <a:xfrm>
              <a:off x="4812691" y="4007263"/>
              <a:ext cx="4037121" cy="2441222"/>
              <a:chOff x="594360" y="1854200"/>
              <a:chExt cx="7863840" cy="460441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" name="Chart 17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82718517"/>
                      </p:ext>
                    </p:extLst>
                  </p:nvPr>
                </p:nvGraphicFramePr>
                <p:xfrm>
                  <a:off x="594360" y="1856232"/>
                  <a:ext cx="7861300" cy="4602381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</mc:Choice>
            <mc:Fallback xmlns="">
              <p:graphicFrame>
                <p:nvGraphicFramePr>
                  <p:cNvPr id="18" name="Chart 17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17621000"/>
                      </p:ext>
                    </p:extLst>
                  </p:nvPr>
                </p:nvGraphicFramePr>
                <p:xfrm>
                  <a:off x="594360" y="1856232"/>
                  <a:ext cx="7861300" cy="4602381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9" name="Chart 18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32619"/>
                      </p:ext>
                    </p:extLst>
                  </p:nvPr>
                </p:nvGraphicFramePr>
                <p:xfrm>
                  <a:off x="596900" y="1854200"/>
                  <a:ext cx="7861300" cy="4602381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6"/>
                  </a:graphicData>
                </a:graphic>
              </p:graphicFrame>
            </mc:Choice>
            <mc:Fallback xmlns="">
              <p:graphicFrame>
                <p:nvGraphicFramePr>
                  <p:cNvPr id="19" name="Chart 18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5441265"/>
                      </p:ext>
                    </p:extLst>
                  </p:nvPr>
                </p:nvGraphicFramePr>
                <p:xfrm>
                  <a:off x="596900" y="1854200"/>
                  <a:ext cx="7861300" cy="4602381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Fallback>
          </mc:AlternateContent>
          <p:grpSp>
            <p:nvGrpSpPr>
              <p:cNvPr id="20" name="Group 19"/>
              <p:cNvGrpSpPr/>
              <p:nvPr/>
            </p:nvGrpSpPr>
            <p:grpSpPr>
              <a:xfrm>
                <a:off x="1180460" y="2705100"/>
                <a:ext cx="6617892" cy="3151533"/>
                <a:chOff x="1180460" y="2705100"/>
                <a:chExt cx="6617892" cy="3151533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180460" y="2705100"/>
                  <a:ext cx="6617892" cy="3151533"/>
                  <a:chOff x="1180460" y="2705100"/>
                  <a:chExt cx="6617892" cy="3151533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189484" y="2896325"/>
                    <a:ext cx="4618882" cy="2960308"/>
                    <a:chOff x="2189484" y="2896325"/>
                    <a:chExt cx="4618882" cy="2960308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 bwMode="auto">
                    <a:xfrm>
                      <a:off x="4831080" y="3809998"/>
                      <a:ext cx="660399" cy="203980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 bwMode="auto">
                    <a:xfrm>
                      <a:off x="5487568" y="4826488"/>
                      <a:ext cx="660399" cy="102526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 bwMode="auto">
                    <a:xfrm>
                      <a:off x="6147967" y="5533292"/>
                      <a:ext cx="660399" cy="32334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 bwMode="auto">
                    <a:xfrm>
                      <a:off x="3510282" y="3809999"/>
                      <a:ext cx="660399" cy="2032983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 bwMode="auto">
                    <a:xfrm>
                      <a:off x="2849883" y="4826489"/>
                      <a:ext cx="660399" cy="1018443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 bwMode="auto">
                    <a:xfrm>
                      <a:off x="2189484" y="5514750"/>
                      <a:ext cx="660399" cy="32334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 bwMode="auto">
                    <a:xfrm>
                      <a:off x="4170681" y="2896325"/>
                      <a:ext cx="660399" cy="295935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34" name="Straight Connector 33"/>
                  <p:cNvCxnSpPr/>
                  <p:nvPr/>
                </p:nvCxnSpPr>
                <p:spPr bwMode="auto">
                  <a:xfrm flipV="1">
                    <a:off x="4495800" y="2705100"/>
                    <a:ext cx="5080" cy="31329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2">
                        <a:alpha val="38000"/>
                      </a:schemeClr>
                    </a:solidFill>
                    <a:prstDash val="solid"/>
                    <a:round/>
                    <a:headEnd type="none" w="lg" len="med"/>
                    <a:tailEnd type="triangl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5" name="Straight Connector 34"/>
                  <p:cNvCxnSpPr/>
                  <p:nvPr/>
                </p:nvCxnSpPr>
                <p:spPr bwMode="auto">
                  <a:xfrm>
                    <a:off x="1180460" y="5856633"/>
                    <a:ext cx="661789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triangle" w="lg" len="med"/>
                    <a:tailEnd type="triangl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1" name="Rectangle 30"/>
                <p:cNvSpPr/>
                <p:nvPr/>
              </p:nvSpPr>
              <p:spPr bwMode="auto">
                <a:xfrm>
                  <a:off x="1529085" y="5694962"/>
                  <a:ext cx="660399" cy="143129"/>
                </a:xfrm>
                <a:prstGeom prst="rect">
                  <a:avLst/>
                </a:prstGeom>
                <a:solidFill>
                  <a:srgbClr val="FFFF00">
                    <a:alpha val="84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6808366" y="5708628"/>
                  <a:ext cx="660399" cy="143129"/>
                </a:xfrm>
                <a:prstGeom prst="rect">
                  <a:avLst/>
                </a:prstGeom>
                <a:solidFill>
                  <a:srgbClr val="FFFF00">
                    <a:alpha val="84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691499" y="5720428"/>
                <a:ext cx="5517447" cy="641931"/>
                <a:chOff x="1691499" y="5720428"/>
                <a:chExt cx="5517447" cy="6419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835382" y="5720428"/>
                      <a:ext cx="725037" cy="638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5382" y="5720428"/>
                      <a:ext cx="725037" cy="638549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l="-8197"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518744" y="5723808"/>
                      <a:ext cx="703178" cy="6385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8744" y="5723808"/>
                      <a:ext cx="703178" cy="638551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68861" y="5760404"/>
                      <a:ext cx="783614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8861" y="5760404"/>
                      <a:ext cx="783614" cy="52245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5159479" y="5753767"/>
                      <a:ext cx="783614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9479" y="5753767"/>
                      <a:ext cx="783614" cy="522450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6425332" y="5771866"/>
                      <a:ext cx="783614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5332" y="5771866"/>
                      <a:ext cx="783614" cy="52245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345666" y="5746466"/>
                      <a:ext cx="1008431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−3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5666" y="5746466"/>
                      <a:ext cx="1008431" cy="522450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691499" y="5735979"/>
                      <a:ext cx="1008431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−4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1499" y="5735979"/>
                      <a:ext cx="1008431" cy="522450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006063" y="5756515"/>
                      <a:ext cx="1008431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−2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063" y="5756515"/>
                      <a:ext cx="1008431" cy="522450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4" name="Chart 4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7143522"/>
                    </p:ext>
                  </p:extLst>
                </p:nvPr>
              </p:nvGraphicFramePr>
              <p:xfrm>
                <a:off x="255386" y="4068222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</mc:Choice>
          <mc:Fallback xmlns="">
            <p:graphicFrame>
              <p:nvGraphicFramePr>
                <p:cNvPr id="44" name="Chart 4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1962652"/>
                    </p:ext>
                  </p:extLst>
                </p:nvPr>
              </p:nvGraphicFramePr>
              <p:xfrm>
                <a:off x="255386" y="4068222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7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012504" y="6123142"/>
                  <a:ext cx="4828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504" y="6123142"/>
                  <a:ext cx="482824" cy="52322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42574" y="6123142"/>
                  <a:ext cx="6124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2574" y="6123142"/>
                  <a:ext cx="612412" cy="52322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Free Error Bounds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101785" y="4323849"/>
            <a:ext cx="4931496" cy="1600600"/>
          </a:xfrm>
        </p:spPr>
        <p:txBody>
          <a:bodyPr/>
          <a:lstStyle/>
          <a:p>
            <a:r>
              <a:rPr lang="en-US" dirty="0" smtClean="0"/>
              <a:t>Proof by “sandwiching”</a:t>
            </a:r>
          </a:p>
          <a:p>
            <a:r>
              <a:rPr lang="en-US" dirty="0" smtClean="0"/>
              <a:t>Exploit convexity critically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08100" y="2194802"/>
            <a:ext cx="6536690" cy="1843798"/>
            <a:chOff x="1308100" y="2194802"/>
            <a:chExt cx="6536690" cy="1843798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308100" y="2194802"/>
              <a:ext cx="6536690" cy="1843798"/>
              <a:chOff x="127384" y="1771652"/>
              <a:chExt cx="6536187" cy="1844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065" y="1833197"/>
                    <a:ext cx="6532506" cy="16681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l" eaLnBrk="1" hangingPunct="1"/>
                    <a:r>
                      <a:rPr lang="en-US" sz="3400" dirty="0" err="1" smtClean="0">
                        <a:solidFill>
                          <a:schemeClr val="bg1"/>
                        </a:solidFill>
                        <a:latin typeface="Gill Sans" charset="0"/>
                      </a:rPr>
                      <a:t>Thm</a:t>
                    </a:r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: For </a:t>
                    </a:r>
                    <a14:m>
                      <m:oMath xmlns:m="http://schemas.openxmlformats.org/officeDocument/2006/math"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~ </m:t>
                        </m:r>
                        <m:sSup>
                          <m:sSupPr>
                            <m:ctrlP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1.5</m:t>
                            </m:r>
                          </m:sup>
                        </m:sSup>
                      </m:oMath>
                    </a14:m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3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𝜑</m:t>
                        </m:r>
                      </m:oMath>
                    </a14:m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a norm,</a:t>
                    </a:r>
                  </a:p>
                  <a:p>
                    <a:pPr algn="l" eaLnBrk="1" hangingPunct="1"/>
                    <a:endParaRPr lang="en-US" sz="3400" dirty="0" smtClean="0">
                      <a:solidFill>
                        <a:schemeClr val="bg1"/>
                      </a:solidFill>
                      <a:latin typeface="Gill Sans" charset="0"/>
                    </a:endParaRPr>
                  </a:p>
                  <a:p>
                    <a:pPr algn="l" eaLnBrk="1" hangingPunct="1"/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        </a:t>
                    </a:r>
                    <a:endParaRPr lang="en-US" sz="3400" dirty="0">
                      <a:solidFill>
                        <a:schemeClr val="bg1"/>
                      </a:solidFill>
                      <a:latin typeface="Gill Sans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1065" y="1833197"/>
                    <a:ext cx="6532506" cy="1668118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2519" t="-474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27384" y="1771652"/>
                <a:ext cx="6536187" cy="184404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026" name="Picture 2" descr="\ex_{X \lfta \gamma^k}[\phi(X)] = (1\pm \epsilon) \ex_{Y \lfta \gamma_\ell^k}[\phi(Y).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207" y="3104001"/>
              <a:ext cx="5817666" cy="777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673810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23686" y="3321425"/>
            <a:ext cx="7654085" cy="3066300"/>
            <a:chOff x="623686" y="3321425"/>
            <a:chExt cx="7654085" cy="3066300"/>
          </a:xfrm>
        </p:grpSpPr>
        <p:grpSp>
          <p:nvGrpSpPr>
            <p:cNvPr id="18" name="Group 17"/>
            <p:cNvGrpSpPr/>
            <p:nvPr/>
          </p:nvGrpSpPr>
          <p:grpSpPr>
            <a:xfrm>
              <a:off x="623686" y="3321425"/>
              <a:ext cx="7654085" cy="3066300"/>
              <a:chOff x="433186" y="3321425"/>
              <a:chExt cx="7654085" cy="3066300"/>
            </a:xfrm>
          </p:grpSpPr>
          <p:graphicFrame>
            <p:nvGraphicFramePr>
              <p:cNvPr id="8" name="Char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7262554"/>
                  </p:ext>
                </p:extLst>
              </p:nvPr>
            </p:nvGraphicFramePr>
            <p:xfrm>
              <a:off x="433186" y="3847789"/>
              <a:ext cx="4032504" cy="24414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6" name="Chart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9559965"/>
                  </p:ext>
                </p:extLst>
              </p:nvPr>
            </p:nvGraphicFramePr>
            <p:xfrm>
              <a:off x="4932045" y="3321425"/>
              <a:ext cx="3155226" cy="30663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pic>
            <p:nvPicPr>
              <p:cNvPr id="20482" name="Picture 2" descr="\preceq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4145" y="48545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484" name="Picture 4" descr="\mathcal{N}(0,1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203" y="5411470"/>
              <a:ext cx="1035102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10303" y="5426314"/>
              <a:ext cx="1035102" cy="336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635" y="5044122"/>
            <a:ext cx="5496713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341813"/>
            <a:ext cx="7772400" cy="1982787"/>
          </a:xfrm>
        </p:spPr>
        <p:txBody>
          <a:bodyPr/>
          <a:lstStyle/>
          <a:p>
            <a:r>
              <a:rPr lang="en-US" dirty="0" smtClean="0"/>
              <a:t>Why interesting? For any norm,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6301" y="1940802"/>
            <a:ext cx="7311390" cy="1843798"/>
            <a:chOff x="533401" y="1801102"/>
            <a:chExt cx="7311390" cy="1843798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533401" y="1801102"/>
              <a:ext cx="7285989" cy="184379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558801" y="1862639"/>
                  <a:ext cx="7285990" cy="16619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Def: </a:t>
                  </a:r>
                  <a:r>
                    <a:rPr lang="en-US" sz="3400" dirty="0">
                      <a:solidFill>
                        <a:schemeClr val="bg1"/>
                      </a:solidFill>
                      <a:latin typeface="Gill Sans" charset="0"/>
                    </a:rPr>
                    <a:t>S</a:t>
                  </a:r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ym.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p</m:t>
                      </m:r>
                      <m:r>
                        <a:rPr lang="en-US" sz="3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q</m:t>
                      </m:r>
                      <m:r>
                        <a:rPr lang="en-US" sz="3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p</m:t>
                      </m:r>
                      <m:r>
                        <a:rPr lang="en-US" sz="3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≼</m:t>
                      </m:r>
                      <m:r>
                        <a:rPr lang="en-US" sz="3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𝑞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(less peaked), if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∀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sym. convex sets K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</m:oMath>
                  </a14:m>
                  <a:endParaRPr lang="en-US" sz="3400" b="0" i="1" dirty="0" smtClean="0">
                    <a:solidFill>
                      <a:schemeClr val="bg1"/>
                    </a:solidFill>
                    <a:latin typeface="Cambria Math"/>
                  </a:endParaRPr>
                </a:p>
                <a:p>
                  <a:pPr eaLnBrk="1" hangingPunct="1"/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     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5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8801" y="1862639"/>
                  <a:ext cx="7285990" cy="166199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6" t="-5128" r="-376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526579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662629"/>
              </p:ext>
            </p:extLst>
          </p:nvPr>
        </p:nvGraphicFramePr>
        <p:xfrm>
          <a:off x="596900" y="1854200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818608"/>
              </p:ext>
            </p:extLst>
          </p:nvPr>
        </p:nvGraphicFramePr>
        <p:xfrm>
          <a:off x="594360" y="1856232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Univarate</a:t>
            </a:r>
            <a:r>
              <a:rPr lang="en-US" dirty="0" smtClean="0"/>
              <a:t>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1719" y="1826099"/>
                <a:ext cx="3291606" cy="979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Fact: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≼</m:t>
                    </m:r>
                    <m:r>
                      <a:rPr lang="en-US" sz="3600" b="0" i="1" smtClean="0">
                        <a:latin typeface="Cambria Math"/>
                      </a:rPr>
                      <m:t>𝛾</m:t>
                    </m:r>
                    <m:r>
                      <a:rPr lang="en-US" sz="36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Proof: </a:t>
                </a:r>
                <a:endParaRPr lang="en-US" sz="3600" dirty="0"/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719" y="1826099"/>
                <a:ext cx="3291606" cy="979487"/>
              </a:xfrm>
              <a:blipFill rotWithShape="1">
                <a:blip r:embed="rId4"/>
                <a:stretch>
                  <a:fillRect l="-5556" t="-9375" b="-12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333500" y="2705100"/>
            <a:ext cx="6324600" cy="3151533"/>
            <a:chOff x="1333500" y="2705100"/>
            <a:chExt cx="6324600" cy="3151533"/>
          </a:xfrm>
        </p:grpSpPr>
        <p:grpSp>
          <p:nvGrpSpPr>
            <p:cNvPr id="36" name="Group 35"/>
            <p:cNvGrpSpPr/>
            <p:nvPr/>
          </p:nvGrpSpPr>
          <p:grpSpPr>
            <a:xfrm>
              <a:off x="1333500" y="2705100"/>
              <a:ext cx="6324600" cy="3151533"/>
              <a:chOff x="1333500" y="2705100"/>
              <a:chExt cx="6324600" cy="31515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89484" y="2896325"/>
                <a:ext cx="4618882" cy="2960308"/>
                <a:chOff x="2189484" y="2896325"/>
                <a:chExt cx="4618882" cy="2960308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170681" y="2896325"/>
                  <a:ext cx="660399" cy="295935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4831080" y="3809998"/>
                  <a:ext cx="660399" cy="203980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487568" y="4826488"/>
                  <a:ext cx="660399" cy="102526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6147967" y="5533292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3510282" y="3809999"/>
                  <a:ext cx="660399" cy="203298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849883" y="4826489"/>
                  <a:ext cx="660399" cy="101844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2189484" y="5514750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 bwMode="auto">
              <a:xfrm>
                <a:off x="1333500" y="5856633"/>
                <a:ext cx="63246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4495800" y="2705100"/>
                <a:ext cx="5080" cy="313299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Rectangle 36"/>
            <p:cNvSpPr/>
            <p:nvPr/>
          </p:nvSpPr>
          <p:spPr bwMode="auto">
            <a:xfrm>
              <a:off x="1529085" y="5694962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808366" y="5708628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6673" y="5703276"/>
            <a:ext cx="5263329" cy="540373"/>
            <a:chOff x="1826673" y="5703276"/>
            <a:chExt cx="5263329" cy="540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942251" y="5720429"/>
                  <a:ext cx="5112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251" y="5720429"/>
                  <a:ext cx="511294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000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625106" y="5703276"/>
                  <a:ext cx="4904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106" y="5703276"/>
                  <a:ext cx="490454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887804" y="5760404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804" y="5760404"/>
                  <a:ext cx="545726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78424" y="5784566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424" y="5784566"/>
                  <a:ext cx="545726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544276" y="5771866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276" y="5771866"/>
                  <a:ext cx="54572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80840" y="5746466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840" y="5746466"/>
                  <a:ext cx="738087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826673" y="5735980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673" y="5735980"/>
                  <a:ext cx="738087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141238" y="5766782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38" y="5766782"/>
                  <a:ext cx="738087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Rounded Rectangular Callout 15"/>
          <p:cNvSpPr>
            <a:spLocks noChangeArrowheads="1"/>
          </p:cNvSpPr>
          <p:nvPr/>
        </p:nvSpPr>
        <p:spPr bwMode="auto">
          <a:xfrm>
            <a:off x="5825470" y="2867974"/>
            <a:ext cx="3001029" cy="942024"/>
          </a:xfrm>
          <a:prstGeom prst="wedgeRoundRectCallout">
            <a:avLst>
              <a:gd name="adj1" fmla="val -89911"/>
              <a:gd name="adj2" fmla="val -43672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 smtClean="0">
                <a:latin typeface="Gill Sans" charset="0"/>
              </a:rPr>
              <a:t>Spreading away from origin!</a:t>
            </a:r>
          </a:p>
        </p:txBody>
      </p:sp>
    </p:spTree>
    <p:extLst>
      <p:ext uri="{BB962C8B-B14F-4D97-AF65-F5344CB8AC3E}">
        <p14:creationId xmlns:p14="http://schemas.microsoft.com/office/powerpoint/2010/main" val="125364013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 bwMode="auto">
              <a:xfrm>
                <a:off x="635000" y="1611313"/>
                <a:ext cx="7772400" cy="1538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Def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scaled down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  <m:r>
                      <a:rPr lang="en-US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1−</m:t>
                        </m:r>
                        <m:r>
                          <a:rPr lang="en-US" i="1" dirty="0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err="1" smtClean="0"/>
                  <a:t>pdf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000" y="1611313"/>
                <a:ext cx="7772400" cy="1538287"/>
              </a:xfrm>
              <a:prstGeom prst="rect">
                <a:avLst/>
              </a:prstGeom>
              <a:blipFill rotWithShape="1">
                <a:blip r:embed="rId2"/>
                <a:stretch>
                  <a:fillRect l="-549" t="-51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 bwMode="auto">
              <a:xfrm>
                <a:off x="841718" y="1572099"/>
                <a:ext cx="7248181" cy="97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3600" dirty="0" smtClean="0"/>
                  <a:t>Fact: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𝛾</m:t>
                    </m:r>
                    <m:r>
                      <a:rPr lang="en-US" sz="3600" i="1" smtClean="0">
                        <a:latin typeface="Cambria Math"/>
                      </a:rPr>
                      <m:t>≼</m:t>
                    </m:r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3600" i="1" smtClean="0">
                        <a:latin typeface="Cambria Math"/>
                      </a:rPr>
                      <m:t>.</m:t>
                    </m:r>
                  </m:oMath>
                </a14:m>
                <a:endParaRPr lang="en-US" sz="3600" dirty="0" smtClean="0"/>
              </a:p>
              <a:p>
                <a:pPr marL="0" indent="0">
                  <a:buFontTx/>
                  <a:buNone/>
                </a:pPr>
                <a:r>
                  <a:rPr lang="en-US" sz="3600" dirty="0" smtClean="0"/>
                  <a:t>Proof: </a:t>
                </a: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≪</m:t>
                    </m:r>
                    <m:r>
                      <a:rPr lang="en-US" sz="2800" b="0" i="1" smtClean="0">
                        <a:latin typeface="Cambria Math"/>
                      </a:rPr>
                      <m:t>𝜖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800" dirty="0" smtClean="0"/>
                  <a:t>inward push compensates earlier spreading.</a:t>
                </a:r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718" y="1572099"/>
                <a:ext cx="7248181" cy="979487"/>
              </a:xfrm>
              <a:prstGeom prst="rect">
                <a:avLst/>
              </a:prstGeom>
              <a:blipFill rotWithShape="1">
                <a:blip r:embed="rId3"/>
                <a:stretch>
                  <a:fillRect l="-2523" t="-9317" b="-1031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</a:t>
            </a:r>
            <a:r>
              <a:rPr lang="en-US" dirty="0" err="1" smtClean="0"/>
              <a:t>Univariate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25713"/>
            <a:ext cx="7772400" cy="4114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592284"/>
              </p:ext>
            </p:extLst>
          </p:nvPr>
        </p:nvGraphicFramePr>
        <p:xfrm>
          <a:off x="596900" y="2298700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91912"/>
              </p:ext>
            </p:extLst>
          </p:nvPr>
        </p:nvGraphicFramePr>
        <p:xfrm>
          <a:off x="594360" y="2300732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33500" y="3149600"/>
            <a:ext cx="6324600" cy="3151533"/>
            <a:chOff x="1333500" y="2705100"/>
            <a:chExt cx="6324600" cy="3151533"/>
          </a:xfrm>
        </p:grpSpPr>
        <p:grpSp>
          <p:nvGrpSpPr>
            <p:cNvPr id="7" name="Group 6"/>
            <p:cNvGrpSpPr/>
            <p:nvPr/>
          </p:nvGrpSpPr>
          <p:grpSpPr>
            <a:xfrm>
              <a:off x="1333500" y="2705100"/>
              <a:ext cx="6324600" cy="3151533"/>
              <a:chOff x="1333500" y="2705100"/>
              <a:chExt cx="6324600" cy="315153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189484" y="2896325"/>
                <a:ext cx="4618882" cy="2960308"/>
                <a:chOff x="2189484" y="2896325"/>
                <a:chExt cx="4618882" cy="2960308"/>
              </a:xfrm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4170681" y="2896325"/>
                  <a:ext cx="660399" cy="295935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4831080" y="3809998"/>
                  <a:ext cx="660399" cy="203980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5487568" y="4826488"/>
                  <a:ext cx="660399" cy="102526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6147967" y="5533292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3510282" y="3809999"/>
                  <a:ext cx="660399" cy="203298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849883" y="4826489"/>
                  <a:ext cx="660399" cy="101844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2189484" y="5514750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 bwMode="auto">
              <a:xfrm>
                <a:off x="1333500" y="5856633"/>
                <a:ext cx="63246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V="1">
                <a:off x="4495800" y="2705100"/>
                <a:ext cx="5080" cy="313299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1529085" y="5694962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808366" y="5708628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Rounded Rectangular Callout 15"/>
          <p:cNvSpPr>
            <a:spLocks noChangeArrowheads="1"/>
          </p:cNvSpPr>
          <p:nvPr/>
        </p:nvSpPr>
        <p:spPr bwMode="auto">
          <a:xfrm>
            <a:off x="5825471" y="3109274"/>
            <a:ext cx="2759302" cy="866550"/>
          </a:xfrm>
          <a:prstGeom prst="wedgeRoundRectCallout">
            <a:avLst>
              <a:gd name="adj1" fmla="val -83467"/>
              <a:gd name="adj2" fmla="val -24619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 smtClean="0">
                <a:latin typeface="Gill Sans" charset="0"/>
              </a:rPr>
              <a:t>Push mass towards origin.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67263" y="3658525"/>
                <a:ext cx="755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63" y="3658525"/>
                <a:ext cx="755335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59299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371 L 3.33333E-6 -0.033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0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</a:t>
            </a:r>
            <a:r>
              <a:rPr lang="en-US" dirty="0" err="1" smtClean="0"/>
              <a:t>Univariate</a:t>
            </a:r>
            <a:r>
              <a:rPr lang="en-US" dirty="0" smtClean="0"/>
              <a:t> Case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617609" y="2463800"/>
            <a:ext cx="7682384" cy="2286790"/>
            <a:chOff x="-4765687" y="1956831"/>
            <a:chExt cx="13347323" cy="2837727"/>
          </a:xfrm>
        </p:grpSpPr>
        <p:grpSp>
          <p:nvGrpSpPr>
            <p:cNvPr id="39" name="Group 38"/>
            <p:cNvGrpSpPr/>
            <p:nvPr/>
          </p:nvGrpSpPr>
          <p:grpSpPr>
            <a:xfrm>
              <a:off x="-4765687" y="1956831"/>
              <a:ext cx="8586216" cy="2765055"/>
              <a:chOff x="256032" y="1924463"/>
              <a:chExt cx="8586216" cy="2765055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6032" y="1924463"/>
                <a:ext cx="8586216" cy="2502407"/>
                <a:chOff x="256032" y="2445163"/>
                <a:chExt cx="8586216" cy="2502407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56032" y="2445163"/>
                  <a:ext cx="4037121" cy="2441222"/>
                  <a:chOff x="4812691" y="2445163"/>
                  <a:chExt cx="4037121" cy="244122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7" name="Chart 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42734256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2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7" name="Chart 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3287056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3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8" name="Chart 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813287901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4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8" name="Chart 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05697488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5"/>
                      </a:graphicData>
                    </a:graphic>
                  </p:graphicFrame>
                </mc:Fallback>
              </mc:AlternateContent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5113582" y="2896303"/>
                    <a:ext cx="3397479" cy="1670917"/>
                    <a:chOff x="1180460" y="2705100"/>
                    <a:chExt cx="6617892" cy="3151533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80460" y="2705100"/>
                      <a:ext cx="6617892" cy="3151533"/>
                      <a:chOff x="1180460" y="2705100"/>
                      <a:chExt cx="6617892" cy="3151533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2189484" y="2896325"/>
                        <a:ext cx="4618882" cy="2960308"/>
                        <a:chOff x="2189484" y="2896325"/>
                        <a:chExt cx="4618882" cy="2960308"/>
                      </a:xfrm>
                    </p:grpSpPr>
                    <p:sp>
                      <p:nvSpPr>
                        <p:cNvPr id="16" name="Rectangle 15"/>
                        <p:cNvSpPr/>
                        <p:nvPr/>
                      </p:nvSpPr>
                      <p:spPr bwMode="auto">
                        <a:xfrm>
                          <a:off x="4831080" y="3809998"/>
                          <a:ext cx="660399" cy="203980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7" name="Rectangle 16"/>
                        <p:cNvSpPr/>
                        <p:nvPr/>
                      </p:nvSpPr>
                      <p:spPr bwMode="auto">
                        <a:xfrm>
                          <a:off x="5487568" y="4826488"/>
                          <a:ext cx="660399" cy="102526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 bwMode="auto">
                        <a:xfrm>
                          <a:off x="6147967" y="5533292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9" name="Rectangle 18"/>
                        <p:cNvSpPr/>
                        <p:nvPr/>
                      </p:nvSpPr>
                      <p:spPr bwMode="auto">
                        <a:xfrm>
                          <a:off x="3510282" y="3809999"/>
                          <a:ext cx="660399" cy="203298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 bwMode="auto">
                        <a:xfrm>
                          <a:off x="2849883" y="4826489"/>
                          <a:ext cx="660399" cy="101844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 bwMode="auto">
                        <a:xfrm>
                          <a:off x="2189484" y="5514750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22" name="Rectangle 21"/>
                        <p:cNvSpPr/>
                        <p:nvPr/>
                      </p:nvSpPr>
                      <p:spPr bwMode="auto">
                        <a:xfrm>
                          <a:off x="4170681" y="2896325"/>
                          <a:ext cx="660399" cy="295935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cxnSp>
                    <p:nvCxnSpPr>
                      <p:cNvPr id="14" name="Straight Connector 13"/>
                      <p:cNvCxnSpPr/>
                      <p:nvPr/>
                    </p:nvCxnSpPr>
                    <p:spPr bwMode="auto">
                      <a:xfrm flipV="1">
                        <a:off x="4495800" y="2705100"/>
                        <a:ext cx="5080" cy="313299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>
                            <a:alpha val="3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" name="Straight Connector 14"/>
                      <p:cNvCxnSpPr/>
                      <p:nvPr/>
                    </p:nvCxnSpPr>
                    <p:spPr bwMode="auto">
                      <a:xfrm>
                        <a:off x="1180460" y="5856633"/>
                        <a:ext cx="6617892" cy="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triangl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1" name="Rectangle 10"/>
                    <p:cNvSpPr/>
                    <p:nvPr/>
                  </p:nvSpPr>
                  <p:spPr bwMode="auto">
                    <a:xfrm>
                      <a:off x="1529085" y="5694962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 bwMode="auto">
                    <a:xfrm>
                      <a:off x="6808366" y="5708628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6" name="Chart 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7782476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6"/>
                    </a:graphicData>
                  </a:graphic>
                </p:graphicFrame>
              </mc:Choice>
              <mc:Fallback xmlns="">
                <p:graphicFrame>
                  <p:nvGraphicFramePr>
                    <p:cNvPr id="6" name="Chart 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95513001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7"/>
                    </a:graphicData>
                  </a:graphic>
                </p:graphicFrame>
              </mc:Fallback>
            </mc:AlternateContent>
          </p:grpSp>
          <p:pic>
            <p:nvPicPr>
              <p:cNvPr id="27" name="Picture 2" descr="\preceq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4645" y="31146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\preceq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4645" y="31146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643845" y="3887472"/>
                    <a:ext cx="1274437" cy="802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a14:m>
                    <a:r>
                      <a:rPr lang="en-US" sz="3600" dirty="0" smtClean="0">
                        <a:solidFill>
                          <a:schemeClr val="bg1"/>
                        </a:solidFill>
                      </a:rPr>
                      <a:t> </a:t>
                    </a:r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845" y="3887472"/>
                    <a:ext cx="1274437" cy="80204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77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4544515" y="1962268"/>
              <a:ext cx="4037121" cy="2832290"/>
              <a:chOff x="4809744" y="1924463"/>
              <a:chExt cx="4037121" cy="283229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0" name="Chart 3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46504036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3"/>
                  </a:graphicData>
                </a:graphic>
              </p:graphicFrame>
            </mc:Choice>
            <mc:Fallback xmlns="">
              <p:graphicFrame>
                <p:nvGraphicFramePr>
                  <p:cNvPr id="40" name="Chart 3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44470037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4"/>
                  </a:graphicData>
                </a:graphic>
              </p:graphicFrame>
            </mc:Fallback>
          </mc:AlternateContent>
          <p:grpSp>
            <p:nvGrpSpPr>
              <p:cNvPr id="43" name="Group 42"/>
              <p:cNvGrpSpPr/>
              <p:nvPr/>
            </p:nvGrpSpPr>
            <p:grpSpPr>
              <a:xfrm>
                <a:off x="4811048" y="1924463"/>
                <a:ext cx="4035817" cy="2440145"/>
                <a:chOff x="4811048" y="1924463"/>
                <a:chExt cx="4035817" cy="24401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4" name="Chart 4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77548289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5"/>
                    </a:graphicData>
                  </a:graphic>
                </p:graphicFrame>
              </mc:Choice>
              <mc:Fallback xmlns="">
                <p:graphicFrame>
                  <p:nvGraphicFramePr>
                    <p:cNvPr id="44" name="Chart 4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42902968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6"/>
                    </a:graphicData>
                  </a:graphic>
                </p:graphicFrame>
              </mc:Fallback>
            </mc:AlternateContent>
            <p:grpSp>
              <p:nvGrpSpPr>
                <p:cNvPr id="45" name="Group 44"/>
                <p:cNvGrpSpPr/>
                <p:nvPr/>
              </p:nvGrpSpPr>
              <p:grpSpPr>
                <a:xfrm>
                  <a:off x="5315841" y="2044987"/>
                  <a:ext cx="3008123" cy="2001534"/>
                  <a:chOff x="1180460" y="2705100"/>
                  <a:chExt cx="6617892" cy="3151533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180460" y="2705100"/>
                    <a:ext cx="6617892" cy="3151533"/>
                    <a:chOff x="1180460" y="2705100"/>
                    <a:chExt cx="6617892" cy="3151533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189484" y="2896325"/>
                      <a:ext cx="4618882" cy="2960308"/>
                      <a:chOff x="2189484" y="2896325"/>
                      <a:chExt cx="4618882" cy="2960308"/>
                    </a:xfrm>
                  </p:grpSpPr>
                  <p:sp>
                    <p:nvSpPr>
                      <p:cNvPr id="52" name="Rectangle 51"/>
                      <p:cNvSpPr/>
                      <p:nvPr/>
                    </p:nvSpPr>
                    <p:spPr bwMode="auto">
                      <a:xfrm>
                        <a:off x="4831080" y="3809998"/>
                        <a:ext cx="660399" cy="203980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 bwMode="auto">
                      <a:xfrm>
                        <a:off x="5487568" y="4826488"/>
                        <a:ext cx="660399" cy="102526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 bwMode="auto">
                      <a:xfrm>
                        <a:off x="6147967" y="5533292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 bwMode="auto">
                      <a:xfrm>
                        <a:off x="3510282" y="3809999"/>
                        <a:ext cx="660399" cy="203298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 bwMode="auto">
                      <a:xfrm>
                        <a:off x="2849883" y="4826489"/>
                        <a:ext cx="660399" cy="101844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 bwMode="auto">
                      <a:xfrm>
                        <a:off x="2189484" y="5514750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 bwMode="auto">
                      <a:xfrm>
                        <a:off x="4170681" y="2896325"/>
                        <a:ext cx="660399" cy="295935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 bwMode="auto">
                    <a:xfrm flipV="1">
                      <a:off x="4495800" y="2705100"/>
                      <a:ext cx="5080" cy="313299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>
                          <a:alpha val="38000"/>
                        </a:schemeClr>
                      </a:solidFill>
                      <a:prstDash val="solid"/>
                      <a:round/>
                      <a:headEnd type="non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1" name="Straight Connector 50"/>
                    <p:cNvCxnSpPr/>
                    <p:nvPr/>
                  </p:nvCxnSpPr>
                  <p:spPr bwMode="auto">
                    <a:xfrm>
                      <a:off x="1180460" y="5856633"/>
                      <a:ext cx="6617892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triangl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1529085" y="5694962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6808366" y="5708628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6141595" y="3887472"/>
                    <a:ext cx="1473736" cy="869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1595" y="3887472"/>
                    <a:ext cx="1473736" cy="86928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2" descr="\preceq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476" y="3143978"/>
              <a:ext cx="876300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841718" y="1889599"/>
            <a:ext cx="7248181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3600" dirty="0" smtClean="0"/>
              <a:t>Combining upper and lower:</a:t>
            </a:r>
            <a:endParaRPr lang="en-US" sz="3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8616950" y="5710555"/>
            <a:ext cx="292100" cy="284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\ex_{\gamma_\ell}[\phi(X)] \geq \ex_{\gamma}[\phi(X)] \geq \ex_{\gamma_u}[\phi(X)]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67" y="4875951"/>
            <a:ext cx="5924283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= (1-\epsilon) \ex_{\gamma_\ell}[\phi(X)].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02" y="5607471"/>
            <a:ext cx="307869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9447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719209" y="1778000"/>
            <a:ext cx="7682384" cy="2286790"/>
            <a:chOff x="-4765687" y="1956831"/>
            <a:chExt cx="13347323" cy="2837727"/>
          </a:xfrm>
        </p:grpSpPr>
        <p:grpSp>
          <p:nvGrpSpPr>
            <p:cNvPr id="55" name="Group 54"/>
            <p:cNvGrpSpPr/>
            <p:nvPr/>
          </p:nvGrpSpPr>
          <p:grpSpPr>
            <a:xfrm>
              <a:off x="-4765687" y="1956831"/>
              <a:ext cx="8586216" cy="2765055"/>
              <a:chOff x="256032" y="1924463"/>
              <a:chExt cx="8586216" cy="276505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56032" y="1924463"/>
                <a:ext cx="8586216" cy="2502407"/>
                <a:chOff x="256032" y="2445163"/>
                <a:chExt cx="8586216" cy="2502407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256032" y="2445163"/>
                  <a:ext cx="4037121" cy="2441222"/>
                  <a:chOff x="4812691" y="2445163"/>
                  <a:chExt cx="4037121" cy="244122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83" name="Chart 8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879490260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2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7" name="Chart 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3287056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5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84" name="Chart 83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614938446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6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8" name="Chart 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05697488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7"/>
                      </a:graphicData>
                    </a:graphic>
                  </p:graphicFrame>
                </mc:Fallback>
              </mc:AlternateContent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113582" y="2896303"/>
                    <a:ext cx="3397479" cy="1670917"/>
                    <a:chOff x="1180460" y="2705100"/>
                    <a:chExt cx="6617892" cy="3151533"/>
                  </a:xfrm>
                </p:grpSpPr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1180460" y="2705100"/>
                      <a:ext cx="6617892" cy="3151533"/>
                      <a:chOff x="1180460" y="2705100"/>
                      <a:chExt cx="6617892" cy="3151533"/>
                    </a:xfrm>
                  </p:grpSpPr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189484" y="2896325"/>
                        <a:ext cx="4618882" cy="2960308"/>
                        <a:chOff x="2189484" y="2896325"/>
                        <a:chExt cx="4618882" cy="2960308"/>
                      </a:xfrm>
                    </p:grpSpPr>
                    <p:sp>
                      <p:nvSpPr>
                        <p:cNvPr id="92" name="Rectangle 91"/>
                        <p:cNvSpPr/>
                        <p:nvPr/>
                      </p:nvSpPr>
                      <p:spPr bwMode="auto">
                        <a:xfrm>
                          <a:off x="4831080" y="3809998"/>
                          <a:ext cx="660399" cy="203980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93" name="Rectangle 92"/>
                        <p:cNvSpPr/>
                        <p:nvPr/>
                      </p:nvSpPr>
                      <p:spPr bwMode="auto">
                        <a:xfrm>
                          <a:off x="5487568" y="4826488"/>
                          <a:ext cx="660399" cy="102526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 bwMode="auto">
                        <a:xfrm>
                          <a:off x="6147967" y="5533292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95" name="Rectangle 94"/>
                        <p:cNvSpPr/>
                        <p:nvPr/>
                      </p:nvSpPr>
                      <p:spPr bwMode="auto">
                        <a:xfrm>
                          <a:off x="3510282" y="3809999"/>
                          <a:ext cx="660399" cy="203298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96" name="Rectangle 95"/>
                        <p:cNvSpPr/>
                        <p:nvPr/>
                      </p:nvSpPr>
                      <p:spPr bwMode="auto">
                        <a:xfrm>
                          <a:off x="2849883" y="4826489"/>
                          <a:ext cx="660399" cy="101844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97" name="Rectangle 96"/>
                        <p:cNvSpPr/>
                        <p:nvPr/>
                      </p:nvSpPr>
                      <p:spPr bwMode="auto">
                        <a:xfrm>
                          <a:off x="2189484" y="5514750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98" name="Rectangle 97"/>
                        <p:cNvSpPr/>
                        <p:nvPr/>
                      </p:nvSpPr>
                      <p:spPr bwMode="auto">
                        <a:xfrm>
                          <a:off x="4170681" y="2896325"/>
                          <a:ext cx="660399" cy="295935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cxnSp>
                    <p:nvCxnSpPr>
                      <p:cNvPr id="90" name="Straight Connector 89"/>
                      <p:cNvCxnSpPr/>
                      <p:nvPr/>
                    </p:nvCxnSpPr>
                    <p:spPr bwMode="auto">
                      <a:xfrm flipV="1">
                        <a:off x="4495800" y="2705100"/>
                        <a:ext cx="5080" cy="313299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>
                            <a:alpha val="3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91" name="Straight Connector 90"/>
                      <p:cNvCxnSpPr/>
                      <p:nvPr/>
                    </p:nvCxnSpPr>
                    <p:spPr bwMode="auto">
                      <a:xfrm>
                        <a:off x="1180460" y="5856633"/>
                        <a:ext cx="6617892" cy="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triangl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7" name="Rectangle 86"/>
                    <p:cNvSpPr/>
                    <p:nvPr/>
                  </p:nvSpPr>
                  <p:spPr bwMode="auto">
                    <a:xfrm>
                      <a:off x="1529085" y="5694962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 bwMode="auto">
                    <a:xfrm>
                      <a:off x="6808366" y="5708628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82" name="Chart 81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889564759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8"/>
                    </a:graphicData>
                  </a:graphic>
                </p:graphicFrame>
              </mc:Choice>
              <mc:Fallback xmlns="">
                <p:graphicFrame>
                  <p:nvGraphicFramePr>
                    <p:cNvPr id="6" name="Chart 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95513001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9"/>
                    </a:graphicData>
                  </a:graphic>
                </p:graphicFrame>
              </mc:Fallback>
            </mc:AlternateContent>
          </p:grpSp>
          <p:pic>
            <p:nvPicPr>
              <p:cNvPr id="77" name="Picture 2" descr="\preceq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4645" y="31146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\preceq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4645" y="31146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643845" y="3887472"/>
                    <a:ext cx="1274437" cy="802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a14:m>
                    <a:r>
                      <a:rPr lang="en-US" sz="3600" dirty="0" smtClean="0">
                        <a:solidFill>
                          <a:schemeClr val="bg1"/>
                        </a:solidFill>
                      </a:rPr>
                      <a:t> </a:t>
                    </a:r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845" y="3887472"/>
                    <a:ext cx="1274437" cy="802046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77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4544515" y="1962268"/>
              <a:ext cx="4037121" cy="2832290"/>
              <a:chOff x="4809744" y="1924463"/>
              <a:chExt cx="4037121" cy="283229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8" name="Chart 57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80459495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3"/>
                  </a:graphicData>
                </a:graphic>
              </p:graphicFrame>
            </mc:Choice>
            <mc:Fallback xmlns="">
              <p:graphicFrame>
                <p:nvGraphicFramePr>
                  <p:cNvPr id="40" name="Chart 3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44470037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4"/>
                  </a:graphicData>
                </a:graphic>
              </p:graphicFrame>
            </mc:Fallback>
          </mc:AlternateContent>
          <p:grpSp>
            <p:nvGrpSpPr>
              <p:cNvPr id="59" name="Group 58"/>
              <p:cNvGrpSpPr/>
              <p:nvPr/>
            </p:nvGrpSpPr>
            <p:grpSpPr>
              <a:xfrm>
                <a:off x="4811048" y="1924463"/>
                <a:ext cx="4035817" cy="2440145"/>
                <a:chOff x="4811048" y="1924463"/>
                <a:chExt cx="4035817" cy="24401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61" name="Chart 60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5282867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5"/>
                    </a:graphicData>
                  </a:graphic>
                </p:graphicFrame>
              </mc:Choice>
              <mc:Fallback xmlns="">
                <p:graphicFrame>
                  <p:nvGraphicFramePr>
                    <p:cNvPr id="44" name="Chart 4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42902968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6"/>
                    </a:graphicData>
                  </a:graphic>
                </p:graphicFrame>
              </mc:Fallback>
            </mc:AlternateContent>
            <p:grpSp>
              <p:nvGrpSpPr>
                <p:cNvPr id="62" name="Group 61"/>
                <p:cNvGrpSpPr/>
                <p:nvPr/>
              </p:nvGrpSpPr>
              <p:grpSpPr>
                <a:xfrm>
                  <a:off x="5315841" y="2044987"/>
                  <a:ext cx="3008123" cy="2001534"/>
                  <a:chOff x="1180460" y="2705100"/>
                  <a:chExt cx="6617892" cy="3151533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180460" y="2705100"/>
                    <a:ext cx="6617892" cy="3151533"/>
                    <a:chOff x="1180460" y="2705100"/>
                    <a:chExt cx="6617892" cy="3151533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2189484" y="2896325"/>
                      <a:ext cx="4618882" cy="2960308"/>
                      <a:chOff x="2189484" y="2896325"/>
                      <a:chExt cx="4618882" cy="2960308"/>
                    </a:xfrm>
                  </p:grpSpPr>
                  <p:sp>
                    <p:nvSpPr>
                      <p:cNvPr id="69" name="Rectangle 68"/>
                      <p:cNvSpPr/>
                      <p:nvPr/>
                    </p:nvSpPr>
                    <p:spPr bwMode="auto">
                      <a:xfrm>
                        <a:off x="4831080" y="3809998"/>
                        <a:ext cx="660399" cy="203980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70" name="Rectangle 69"/>
                      <p:cNvSpPr/>
                      <p:nvPr/>
                    </p:nvSpPr>
                    <p:spPr bwMode="auto">
                      <a:xfrm>
                        <a:off x="5487568" y="4826488"/>
                        <a:ext cx="660399" cy="102526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 bwMode="auto">
                      <a:xfrm>
                        <a:off x="6147967" y="5533292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 bwMode="auto">
                      <a:xfrm>
                        <a:off x="3510282" y="3809999"/>
                        <a:ext cx="660399" cy="203298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73" name="Rectangle 72"/>
                      <p:cNvSpPr/>
                      <p:nvPr/>
                    </p:nvSpPr>
                    <p:spPr bwMode="auto">
                      <a:xfrm>
                        <a:off x="2849883" y="4826489"/>
                        <a:ext cx="660399" cy="101844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 bwMode="auto">
                      <a:xfrm>
                        <a:off x="2189484" y="5514750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75" name="Rectangle 74"/>
                      <p:cNvSpPr/>
                      <p:nvPr/>
                    </p:nvSpPr>
                    <p:spPr bwMode="auto">
                      <a:xfrm>
                        <a:off x="4170681" y="2896325"/>
                        <a:ext cx="660399" cy="295935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cxnSp>
                  <p:nvCxnSpPr>
                    <p:cNvPr id="67" name="Straight Connector 66"/>
                    <p:cNvCxnSpPr/>
                    <p:nvPr/>
                  </p:nvCxnSpPr>
                  <p:spPr bwMode="auto">
                    <a:xfrm flipV="1">
                      <a:off x="4495800" y="2705100"/>
                      <a:ext cx="5080" cy="313299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>
                          <a:alpha val="38000"/>
                        </a:schemeClr>
                      </a:solidFill>
                      <a:prstDash val="solid"/>
                      <a:round/>
                      <a:headEnd type="non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8" name="Straight Connector 67"/>
                    <p:cNvCxnSpPr/>
                    <p:nvPr/>
                  </p:nvCxnSpPr>
                  <p:spPr bwMode="auto">
                    <a:xfrm>
                      <a:off x="1180460" y="5856633"/>
                      <a:ext cx="6617892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triangl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64" name="Rectangle 63"/>
                  <p:cNvSpPr/>
                  <p:nvPr/>
                </p:nvSpPr>
                <p:spPr bwMode="auto">
                  <a:xfrm>
                    <a:off x="1529085" y="5694962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6808366" y="5708628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141595" y="3887472"/>
                    <a:ext cx="1473736" cy="869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1595" y="3887472"/>
                    <a:ext cx="1473736" cy="86928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7" name="Picture 2" descr="\preceq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476" y="3143978"/>
              <a:ext cx="876300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>
            <a:off x="719209" y="1765300"/>
            <a:ext cx="7904091" cy="2286790"/>
            <a:chOff x="-4765687" y="1956831"/>
            <a:chExt cx="13732515" cy="2837727"/>
          </a:xfrm>
        </p:grpSpPr>
        <p:grpSp>
          <p:nvGrpSpPr>
            <p:cNvPr id="100" name="Group 99"/>
            <p:cNvGrpSpPr/>
            <p:nvPr/>
          </p:nvGrpSpPr>
          <p:grpSpPr>
            <a:xfrm>
              <a:off x="-4765687" y="1956831"/>
              <a:ext cx="8976025" cy="2765055"/>
              <a:chOff x="256032" y="1924463"/>
              <a:chExt cx="8976025" cy="2765055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56032" y="1924463"/>
                <a:ext cx="8586216" cy="2502407"/>
                <a:chOff x="256032" y="2445163"/>
                <a:chExt cx="8586216" cy="2502407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256032" y="2445163"/>
                  <a:ext cx="4037121" cy="2441222"/>
                  <a:chOff x="4812691" y="2445163"/>
                  <a:chExt cx="4037121" cy="244122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42" name="Chart 141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672662012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8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7" name="Chart 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3287056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5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43" name="Chart 1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871239003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9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8" name="Chart 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05697488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7"/>
                      </a:graphicData>
                    </a:graphic>
                  </p:graphicFrame>
                </mc:Fallback>
              </mc:AlternateContent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5113582" y="2896303"/>
                    <a:ext cx="3397479" cy="1670917"/>
                    <a:chOff x="1180460" y="2705100"/>
                    <a:chExt cx="6617892" cy="3151533"/>
                  </a:xfrm>
                </p:grpSpPr>
                <p:grpSp>
                  <p:nvGrpSpPr>
                    <p:cNvPr id="145" name="Group 144"/>
                    <p:cNvGrpSpPr/>
                    <p:nvPr/>
                  </p:nvGrpSpPr>
                  <p:grpSpPr>
                    <a:xfrm>
                      <a:off x="1180460" y="2705100"/>
                      <a:ext cx="6617892" cy="3151533"/>
                      <a:chOff x="1180460" y="2705100"/>
                      <a:chExt cx="6617892" cy="3151533"/>
                    </a:xfrm>
                  </p:grpSpPr>
                  <p:grpSp>
                    <p:nvGrpSpPr>
                      <p:cNvPr id="148" name="Group 147"/>
                      <p:cNvGrpSpPr/>
                      <p:nvPr/>
                    </p:nvGrpSpPr>
                    <p:grpSpPr>
                      <a:xfrm>
                        <a:off x="2189484" y="2896325"/>
                        <a:ext cx="4618882" cy="2960308"/>
                        <a:chOff x="2189484" y="2896325"/>
                        <a:chExt cx="4618882" cy="2960308"/>
                      </a:xfrm>
                    </p:grpSpPr>
                    <p:sp>
                      <p:nvSpPr>
                        <p:cNvPr id="151" name="Rectangle 150"/>
                        <p:cNvSpPr/>
                        <p:nvPr/>
                      </p:nvSpPr>
                      <p:spPr bwMode="auto">
                        <a:xfrm>
                          <a:off x="4831080" y="3809998"/>
                          <a:ext cx="660399" cy="203980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52" name="Rectangle 151"/>
                        <p:cNvSpPr/>
                        <p:nvPr/>
                      </p:nvSpPr>
                      <p:spPr bwMode="auto">
                        <a:xfrm>
                          <a:off x="5487568" y="4826488"/>
                          <a:ext cx="660399" cy="102526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53" name="Rectangle 152"/>
                        <p:cNvSpPr/>
                        <p:nvPr/>
                      </p:nvSpPr>
                      <p:spPr bwMode="auto">
                        <a:xfrm>
                          <a:off x="6147967" y="5533292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54" name="Rectangle 153"/>
                        <p:cNvSpPr/>
                        <p:nvPr/>
                      </p:nvSpPr>
                      <p:spPr bwMode="auto">
                        <a:xfrm>
                          <a:off x="3510282" y="3809999"/>
                          <a:ext cx="660399" cy="203298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 bwMode="auto">
                        <a:xfrm>
                          <a:off x="2849883" y="4826489"/>
                          <a:ext cx="660399" cy="101844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56" name="Rectangle 155"/>
                        <p:cNvSpPr/>
                        <p:nvPr/>
                      </p:nvSpPr>
                      <p:spPr bwMode="auto">
                        <a:xfrm>
                          <a:off x="2189484" y="5514750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57" name="Rectangle 156"/>
                        <p:cNvSpPr/>
                        <p:nvPr/>
                      </p:nvSpPr>
                      <p:spPr bwMode="auto">
                        <a:xfrm>
                          <a:off x="4170681" y="2896325"/>
                          <a:ext cx="660399" cy="295935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cxnSp>
                    <p:nvCxnSpPr>
                      <p:cNvPr id="149" name="Straight Connector 148"/>
                      <p:cNvCxnSpPr/>
                      <p:nvPr/>
                    </p:nvCxnSpPr>
                    <p:spPr bwMode="auto">
                      <a:xfrm flipV="1">
                        <a:off x="4495800" y="2705100"/>
                        <a:ext cx="5080" cy="313299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>
                            <a:alpha val="3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0" name="Straight Connector 149"/>
                      <p:cNvCxnSpPr/>
                      <p:nvPr/>
                    </p:nvCxnSpPr>
                    <p:spPr bwMode="auto">
                      <a:xfrm>
                        <a:off x="1180460" y="5856633"/>
                        <a:ext cx="6617892" cy="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triangl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46" name="Rectangle 145"/>
                    <p:cNvSpPr/>
                    <p:nvPr/>
                  </p:nvSpPr>
                  <p:spPr bwMode="auto">
                    <a:xfrm>
                      <a:off x="1529085" y="5694962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 bwMode="auto">
                    <a:xfrm>
                      <a:off x="6808366" y="5708628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41" name="Chart 140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54171644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20"/>
                    </a:graphicData>
                  </a:graphic>
                </p:graphicFrame>
              </mc:Choice>
              <mc:Fallback xmlns="">
                <p:graphicFrame>
                  <p:nvGraphicFramePr>
                    <p:cNvPr id="6" name="Chart 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95513001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9"/>
                    </a:graphicData>
                  </a:graphic>
                </p:graphicFrame>
              </mc:Fallback>
            </mc:AlternateContent>
          </p:grpSp>
          <p:grpSp>
            <p:nvGrpSpPr>
              <p:cNvPr id="126" name="Group 125"/>
              <p:cNvGrpSpPr/>
              <p:nvPr/>
            </p:nvGrpSpPr>
            <p:grpSpPr>
              <a:xfrm>
                <a:off x="540296" y="2108442"/>
                <a:ext cx="8691761" cy="2259034"/>
                <a:chOff x="540296" y="2108442"/>
                <a:chExt cx="8691761" cy="2259034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540296" y="2108442"/>
                  <a:ext cx="8691761" cy="2259034"/>
                  <a:chOff x="540296" y="2108442"/>
                  <a:chExt cx="8691761" cy="2259034"/>
                </a:xfrm>
              </p:grpSpPr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540296" y="2114009"/>
                    <a:ext cx="4115012" cy="2253467"/>
                    <a:chOff x="540296" y="2114009"/>
                    <a:chExt cx="4115012" cy="2253467"/>
                  </a:xfrm>
                </p:grpSpPr>
                <p:sp>
                  <p:nvSpPr>
                    <p:cNvPr id="137" name="Left Bracket 136"/>
                    <p:cNvSpPr/>
                    <p:nvPr/>
                  </p:nvSpPr>
                  <p:spPr bwMode="auto">
                    <a:xfrm>
                      <a:off x="540296" y="2464503"/>
                      <a:ext cx="360680" cy="1893377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38" name="Left Bracket 137"/>
                    <p:cNvSpPr/>
                    <p:nvPr/>
                  </p:nvSpPr>
                  <p:spPr bwMode="auto">
                    <a:xfrm rot="10800000">
                      <a:off x="3603537" y="2464503"/>
                      <a:ext cx="360680" cy="1902973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TextBox 138"/>
                        <p:cNvSpPr txBox="1"/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rgbClr val="FFFF00"/>
                            </a:solidFill>
                            <a:latin typeface="Cambria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blipFill rotWithShape="1"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5117045" y="2108442"/>
                    <a:ext cx="4115012" cy="2253467"/>
                    <a:chOff x="540296" y="2114009"/>
                    <a:chExt cx="4115012" cy="2253467"/>
                  </a:xfrm>
                </p:grpSpPr>
                <p:sp>
                  <p:nvSpPr>
                    <p:cNvPr id="134" name="Left Bracket 133"/>
                    <p:cNvSpPr/>
                    <p:nvPr/>
                  </p:nvSpPr>
                  <p:spPr bwMode="auto">
                    <a:xfrm>
                      <a:off x="540296" y="2464503"/>
                      <a:ext cx="360680" cy="1893377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35" name="Left Bracket 134"/>
                    <p:cNvSpPr/>
                    <p:nvPr/>
                  </p:nvSpPr>
                  <p:spPr bwMode="auto">
                    <a:xfrm rot="10800000">
                      <a:off x="3603537" y="2464503"/>
                      <a:ext cx="360680" cy="1902973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6" name="TextBox 135"/>
                        <p:cNvSpPr txBox="1"/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rgbClr val="FFFF00"/>
                            </a:solidFill>
                            <a:latin typeface="Cambria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blipFill rotWithShape="1"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pic>
              <p:nvPicPr>
                <p:cNvPr id="131" name="Picture 2" descr="\preceq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4645" y="3114675"/>
                  <a:ext cx="876300" cy="714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27" name="Picture 2" descr="\preceq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4645" y="31146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643844" y="3887472"/>
                    <a:ext cx="1274437" cy="802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a14:m>
                    <a:r>
                      <a:rPr lang="en-US" sz="3600" dirty="0" smtClean="0">
                        <a:solidFill>
                          <a:schemeClr val="bg1"/>
                        </a:solidFill>
                      </a:rPr>
                      <a:t> </a:t>
                    </a:r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844" y="3887472"/>
                    <a:ext cx="1274437" cy="80204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77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4544515" y="1962268"/>
              <a:ext cx="4422313" cy="2832290"/>
              <a:chOff x="4809744" y="1924463"/>
              <a:chExt cx="4422313" cy="283229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3" name="Chart 102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95833734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5"/>
                  </a:graphicData>
                </a:graphic>
              </p:graphicFrame>
            </mc:Choice>
            <mc:Fallback xmlns="">
              <p:graphicFrame>
                <p:nvGraphicFramePr>
                  <p:cNvPr id="40" name="Chart 3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44470037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4"/>
                  </a:graphicData>
                </a:graphic>
              </p:graphicFrame>
            </mc:Fallback>
          </mc:AlternateContent>
          <p:grpSp>
            <p:nvGrpSpPr>
              <p:cNvPr id="104" name="Group 103"/>
              <p:cNvGrpSpPr/>
              <p:nvPr/>
            </p:nvGrpSpPr>
            <p:grpSpPr>
              <a:xfrm>
                <a:off x="4811048" y="1924463"/>
                <a:ext cx="4035817" cy="2440145"/>
                <a:chOff x="4811048" y="1924463"/>
                <a:chExt cx="4035817" cy="24401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10" name="Chart 109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433871138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26"/>
                    </a:graphicData>
                  </a:graphic>
                </p:graphicFrame>
              </mc:Choice>
              <mc:Fallback xmlns="">
                <p:graphicFrame>
                  <p:nvGraphicFramePr>
                    <p:cNvPr id="44" name="Chart 4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42902968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6"/>
                    </a:graphicData>
                  </a:graphic>
                </p:graphicFrame>
              </mc:Fallback>
            </mc:AlternateContent>
            <p:grpSp>
              <p:nvGrpSpPr>
                <p:cNvPr id="111" name="Group 110"/>
                <p:cNvGrpSpPr/>
                <p:nvPr/>
              </p:nvGrpSpPr>
              <p:grpSpPr>
                <a:xfrm>
                  <a:off x="5315841" y="2044987"/>
                  <a:ext cx="3008123" cy="2001534"/>
                  <a:chOff x="1180460" y="2705100"/>
                  <a:chExt cx="6617892" cy="3151533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1180460" y="2705100"/>
                    <a:ext cx="6617892" cy="3151533"/>
                    <a:chOff x="1180460" y="2705100"/>
                    <a:chExt cx="6617892" cy="3151533"/>
                  </a:xfrm>
                </p:grpSpPr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189484" y="2896325"/>
                      <a:ext cx="4618882" cy="2960308"/>
                      <a:chOff x="2189484" y="2896325"/>
                      <a:chExt cx="4618882" cy="2960308"/>
                    </a:xfrm>
                  </p:grpSpPr>
                  <p:sp>
                    <p:nvSpPr>
                      <p:cNvPr id="118" name="Rectangle 117"/>
                      <p:cNvSpPr/>
                      <p:nvPr/>
                    </p:nvSpPr>
                    <p:spPr bwMode="auto">
                      <a:xfrm>
                        <a:off x="4831080" y="3809998"/>
                        <a:ext cx="660399" cy="203980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 bwMode="auto">
                      <a:xfrm>
                        <a:off x="5487568" y="4826488"/>
                        <a:ext cx="660399" cy="102526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20" name="Rectangle 119"/>
                      <p:cNvSpPr/>
                      <p:nvPr/>
                    </p:nvSpPr>
                    <p:spPr bwMode="auto">
                      <a:xfrm>
                        <a:off x="6147967" y="5533292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21" name="Rectangle 120"/>
                      <p:cNvSpPr/>
                      <p:nvPr/>
                    </p:nvSpPr>
                    <p:spPr bwMode="auto">
                      <a:xfrm>
                        <a:off x="3510282" y="3809999"/>
                        <a:ext cx="660399" cy="203298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 bwMode="auto">
                      <a:xfrm>
                        <a:off x="2849883" y="4826489"/>
                        <a:ext cx="660399" cy="101844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23" name="Rectangle 122"/>
                      <p:cNvSpPr/>
                      <p:nvPr/>
                    </p:nvSpPr>
                    <p:spPr bwMode="auto">
                      <a:xfrm>
                        <a:off x="2189484" y="5514750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24" name="Rectangle 123"/>
                      <p:cNvSpPr/>
                      <p:nvPr/>
                    </p:nvSpPr>
                    <p:spPr bwMode="auto">
                      <a:xfrm>
                        <a:off x="4170681" y="2896325"/>
                        <a:ext cx="660399" cy="295935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 flipV="1">
                      <a:off x="4495800" y="2705100"/>
                      <a:ext cx="5080" cy="313299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>
                          <a:alpha val="38000"/>
                        </a:schemeClr>
                      </a:solidFill>
                      <a:prstDash val="solid"/>
                      <a:round/>
                      <a:headEnd type="non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>
                      <a:off x="1180460" y="5856633"/>
                      <a:ext cx="6617892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triangl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13" name="Rectangle 112"/>
                  <p:cNvSpPr/>
                  <p:nvPr/>
                </p:nvSpPr>
                <p:spPr bwMode="auto">
                  <a:xfrm>
                    <a:off x="1529085" y="5694962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 bwMode="auto">
                  <a:xfrm>
                    <a:off x="6808366" y="5708628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5117045" y="2108442"/>
                <a:ext cx="4115012" cy="2253467"/>
                <a:chOff x="540296" y="2114009"/>
                <a:chExt cx="4115012" cy="2253467"/>
              </a:xfrm>
            </p:grpSpPr>
            <p:sp>
              <p:nvSpPr>
                <p:cNvPr id="107" name="Left Bracket 106"/>
                <p:cNvSpPr/>
                <p:nvPr/>
              </p:nvSpPr>
              <p:spPr bwMode="auto">
                <a:xfrm>
                  <a:off x="540296" y="2464503"/>
                  <a:ext cx="360680" cy="1893377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8" name="Left Bracket 107"/>
                <p:cNvSpPr/>
                <p:nvPr/>
              </p:nvSpPr>
              <p:spPr bwMode="auto">
                <a:xfrm rot="10800000">
                  <a:off x="3603537" y="2464503"/>
                  <a:ext cx="360680" cy="1902973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4162802" y="2114009"/>
                      <a:ext cx="4925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3000" dirty="0">
                        <a:solidFill>
                          <a:srgbClr val="FFFF00"/>
                        </a:solidFill>
                        <a:latin typeface="Cambria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62802" y="2114009"/>
                      <a:ext cx="492506" cy="553998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6141595" y="3887472"/>
                    <a:ext cx="1473735" cy="869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1595" y="3887472"/>
                    <a:ext cx="1473735" cy="86928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2" name="Picture 2" descr="\preceq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476" y="3143978"/>
              <a:ext cx="876300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512213" y="4297680"/>
            <a:ext cx="8101128" cy="1760537"/>
            <a:chOff x="474113" y="4652962"/>
            <a:chExt cx="8101128" cy="176053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66284" y="4652962"/>
              <a:ext cx="7944777" cy="1760537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4113" y="4737100"/>
              <a:ext cx="81011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Gill Sans"/>
                </a:rPr>
                <a:t>Kanter’s Lemma(77):            and </a:t>
              </a:r>
              <a:r>
                <a:rPr lang="en-US" sz="3200" i="1" dirty="0" err="1" smtClean="0">
                  <a:solidFill>
                    <a:schemeClr val="bg1"/>
                  </a:solidFill>
                  <a:latin typeface="Gill Sans"/>
                </a:rPr>
                <a:t>unimodal</a:t>
              </a:r>
              <a:r>
                <a:rPr lang="en-US" sz="3200" i="1" dirty="0">
                  <a:solidFill>
                    <a:schemeClr val="bg1"/>
                  </a:solidFill>
                  <a:latin typeface="Gill Sans"/>
                </a:rPr>
                <a:t>,</a:t>
              </a:r>
              <a:endParaRPr lang="en-US" sz="3200" i="1" dirty="0" smtClean="0">
                <a:solidFill>
                  <a:schemeClr val="bg1"/>
                </a:solidFill>
                <a:latin typeface="Gill Sans"/>
              </a:endParaRPr>
            </a:p>
            <a:p>
              <a:pPr algn="l"/>
              <a:r>
                <a:rPr lang="en-US" sz="3200" dirty="0" smtClean="0">
                  <a:solidFill>
                    <a:schemeClr val="bg1"/>
                  </a:solidFill>
                  <a:latin typeface="Gill Sans"/>
                </a:rPr>
                <a:t>                 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77846" y="4868168"/>
              <a:ext cx="107839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79148" y="5520530"/>
              <a:ext cx="237067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to Multivariate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05313"/>
            <a:ext cx="7772400" cy="17795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Gill Sans"/>
              </a:rPr>
              <a:t>Key for </a:t>
            </a:r>
            <a:r>
              <a:rPr lang="en-US" dirty="0" err="1" smtClean="0">
                <a:latin typeface="Gill Sans"/>
              </a:rPr>
              <a:t>univariate</a:t>
            </a:r>
            <a:r>
              <a:rPr lang="en-US" dirty="0" smtClean="0">
                <a:latin typeface="Gill Sans"/>
              </a:rPr>
              <a:t>: “</a:t>
            </a:r>
            <a:r>
              <a:rPr lang="en-US" dirty="0" err="1" smtClean="0">
                <a:latin typeface="Gill Sans"/>
              </a:rPr>
              <a:t>peakedness</a:t>
            </a:r>
            <a:r>
              <a:rPr lang="en-US" dirty="0" smtClean="0">
                <a:latin typeface="Gill Sans"/>
              </a:rPr>
              <a:t>”</a:t>
            </a:r>
          </a:p>
          <a:p>
            <a:pPr marL="0" indent="0" algn="ctr">
              <a:buNone/>
            </a:pPr>
            <a:r>
              <a:rPr lang="en-US" dirty="0" smtClean="0">
                <a:latin typeface="Gill Sans"/>
              </a:rPr>
              <a:t>Dimension free!</a:t>
            </a:r>
            <a:endParaRPr lang="en-US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37721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Method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4521200" cy="4114800"/>
          </a:xfrm>
        </p:spPr>
        <p:txBody>
          <a:bodyPr/>
          <a:lstStyle/>
          <a:p>
            <a:r>
              <a:rPr lang="en-US" dirty="0" smtClean="0"/>
              <a:t>Ramsey graphs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Erdos</a:t>
            </a:r>
            <a:endParaRPr lang="en-US" dirty="0"/>
          </a:p>
          <a:p>
            <a:r>
              <a:rPr lang="en-US" dirty="0" smtClean="0"/>
              <a:t>Coding theory</a:t>
            </a:r>
          </a:p>
          <a:p>
            <a:pPr lvl="1"/>
            <a:r>
              <a:rPr lang="en-US" dirty="0" smtClean="0"/>
              <a:t> Shannon</a:t>
            </a:r>
            <a:endParaRPr lang="en-US" dirty="0"/>
          </a:p>
          <a:p>
            <a:r>
              <a:rPr lang="en-US" dirty="0" smtClean="0"/>
              <a:t>Metric </a:t>
            </a:r>
            <a:r>
              <a:rPr lang="en-US" dirty="0" err="1" smtClean="0"/>
              <a:t>embeddings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sz="2400" dirty="0" smtClean="0"/>
              <a:t>Johnson-</a:t>
            </a:r>
            <a:r>
              <a:rPr lang="en-US" sz="2400" dirty="0" err="1" smtClean="0"/>
              <a:t>Lindenstrauss</a:t>
            </a:r>
            <a:endParaRPr lang="en-US" sz="2800" dirty="0"/>
          </a:p>
          <a:p>
            <a:r>
              <a:rPr lang="en-US" sz="2800" dirty="0" smtClean="0"/>
              <a:t>…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2019300"/>
            <a:ext cx="228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7856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to Multivariate Case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8731250" y="5345270"/>
            <a:ext cx="292100" cy="284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ounded Rectangular Callout 15"/>
          <p:cNvSpPr>
            <a:spLocks noChangeArrowheads="1"/>
          </p:cNvSpPr>
          <p:nvPr/>
        </p:nvSpPr>
        <p:spPr bwMode="auto">
          <a:xfrm>
            <a:off x="914400" y="5402260"/>
            <a:ext cx="4622010" cy="960440"/>
          </a:xfrm>
          <a:prstGeom prst="wedgeRoundRectCallout">
            <a:avLst>
              <a:gd name="adj1" fmla="val 52208"/>
              <a:gd name="adj2" fmla="val -89105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600" dirty="0" smtClean="0">
                <a:latin typeface="Gill Sans" charset="0"/>
              </a:rPr>
              <a:t>Dimension free: key point that beats union bound!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19209" y="1765300"/>
            <a:ext cx="7904091" cy="2286790"/>
            <a:chOff x="-4765687" y="1956831"/>
            <a:chExt cx="13732515" cy="2837727"/>
          </a:xfrm>
        </p:grpSpPr>
        <p:grpSp>
          <p:nvGrpSpPr>
            <p:cNvPr id="75" name="Group 74"/>
            <p:cNvGrpSpPr/>
            <p:nvPr/>
          </p:nvGrpSpPr>
          <p:grpSpPr>
            <a:xfrm>
              <a:off x="-4765687" y="1956831"/>
              <a:ext cx="8976025" cy="2765055"/>
              <a:chOff x="256032" y="1924463"/>
              <a:chExt cx="8976025" cy="2765055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256032" y="1924463"/>
                <a:ext cx="8586216" cy="2502407"/>
                <a:chOff x="256032" y="2445163"/>
                <a:chExt cx="8586216" cy="2502407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256032" y="2445163"/>
                  <a:ext cx="4037121" cy="2441222"/>
                  <a:chOff x="4812691" y="2445163"/>
                  <a:chExt cx="4037121" cy="244122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68" name="Chart 16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661166112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2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7" name="Chart 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3287056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5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69" name="Chart 168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115003055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6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8" name="Chart 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05697488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7"/>
                      </a:graphicData>
                    </a:graphic>
                  </p:graphicFrame>
                </mc:Fallback>
              </mc:AlternateContent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5113582" y="2896303"/>
                    <a:ext cx="3397479" cy="1670917"/>
                    <a:chOff x="1180460" y="2705100"/>
                    <a:chExt cx="6617892" cy="3151533"/>
                  </a:xfrm>
                </p:grpSpPr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1180460" y="2705100"/>
                      <a:ext cx="6617892" cy="3151533"/>
                      <a:chOff x="1180460" y="2705100"/>
                      <a:chExt cx="6617892" cy="3151533"/>
                    </a:xfrm>
                  </p:grpSpPr>
                  <p:grpSp>
                    <p:nvGrpSpPr>
                      <p:cNvPr id="174" name="Group 173"/>
                      <p:cNvGrpSpPr/>
                      <p:nvPr/>
                    </p:nvGrpSpPr>
                    <p:grpSpPr>
                      <a:xfrm>
                        <a:off x="2189484" y="2896325"/>
                        <a:ext cx="4618882" cy="2960308"/>
                        <a:chOff x="2189484" y="2896325"/>
                        <a:chExt cx="4618882" cy="2960308"/>
                      </a:xfrm>
                    </p:grpSpPr>
                    <p:sp>
                      <p:nvSpPr>
                        <p:cNvPr id="177" name="Rectangle 176"/>
                        <p:cNvSpPr/>
                        <p:nvPr/>
                      </p:nvSpPr>
                      <p:spPr bwMode="auto">
                        <a:xfrm>
                          <a:off x="4831080" y="3809998"/>
                          <a:ext cx="660399" cy="203980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78" name="Rectangle 177"/>
                        <p:cNvSpPr/>
                        <p:nvPr/>
                      </p:nvSpPr>
                      <p:spPr bwMode="auto">
                        <a:xfrm>
                          <a:off x="5487568" y="4826488"/>
                          <a:ext cx="660399" cy="102526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 bwMode="auto">
                        <a:xfrm>
                          <a:off x="6147967" y="5533292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80" name="Rectangle 179"/>
                        <p:cNvSpPr/>
                        <p:nvPr/>
                      </p:nvSpPr>
                      <p:spPr bwMode="auto">
                        <a:xfrm>
                          <a:off x="3510282" y="3809999"/>
                          <a:ext cx="660399" cy="203298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81" name="Rectangle 180"/>
                        <p:cNvSpPr/>
                        <p:nvPr/>
                      </p:nvSpPr>
                      <p:spPr bwMode="auto">
                        <a:xfrm>
                          <a:off x="2849883" y="4826489"/>
                          <a:ext cx="660399" cy="101844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82" name="Rectangle 181"/>
                        <p:cNvSpPr/>
                        <p:nvPr/>
                      </p:nvSpPr>
                      <p:spPr bwMode="auto">
                        <a:xfrm>
                          <a:off x="2189484" y="5514750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83" name="Rectangle 182"/>
                        <p:cNvSpPr/>
                        <p:nvPr/>
                      </p:nvSpPr>
                      <p:spPr bwMode="auto">
                        <a:xfrm>
                          <a:off x="4170681" y="2896325"/>
                          <a:ext cx="660399" cy="295935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cxnSp>
                    <p:nvCxnSpPr>
                      <p:cNvPr id="175" name="Straight Connector 174"/>
                      <p:cNvCxnSpPr/>
                      <p:nvPr/>
                    </p:nvCxnSpPr>
                    <p:spPr bwMode="auto">
                      <a:xfrm flipV="1">
                        <a:off x="4495800" y="2705100"/>
                        <a:ext cx="5080" cy="313299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>
                            <a:alpha val="3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6" name="Straight Connector 175"/>
                      <p:cNvCxnSpPr/>
                      <p:nvPr/>
                    </p:nvCxnSpPr>
                    <p:spPr bwMode="auto">
                      <a:xfrm>
                        <a:off x="1180460" y="5856633"/>
                        <a:ext cx="6617892" cy="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triangl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72" name="Rectangle 171"/>
                    <p:cNvSpPr/>
                    <p:nvPr/>
                  </p:nvSpPr>
                  <p:spPr bwMode="auto">
                    <a:xfrm>
                      <a:off x="1529085" y="5694962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73" name="Rectangle 172"/>
                    <p:cNvSpPr/>
                    <p:nvPr/>
                  </p:nvSpPr>
                  <p:spPr bwMode="auto">
                    <a:xfrm>
                      <a:off x="6808366" y="5708628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7" name="Chart 166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88426093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8"/>
                    </a:graphicData>
                  </a:graphic>
                </p:graphicFrame>
              </mc:Choice>
              <mc:Fallback xmlns="">
                <p:graphicFrame>
                  <p:nvGraphicFramePr>
                    <p:cNvPr id="6" name="Chart 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95513001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9"/>
                    </a:graphicData>
                  </a:graphic>
                </p:graphicFrame>
              </mc:Fallback>
            </mc:AlternateContent>
          </p:grpSp>
          <p:grpSp>
            <p:nvGrpSpPr>
              <p:cNvPr id="152" name="Group 151"/>
              <p:cNvGrpSpPr/>
              <p:nvPr/>
            </p:nvGrpSpPr>
            <p:grpSpPr>
              <a:xfrm>
                <a:off x="540296" y="2108442"/>
                <a:ext cx="8691761" cy="2259034"/>
                <a:chOff x="540296" y="2108442"/>
                <a:chExt cx="8691761" cy="225903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540296" y="2108442"/>
                  <a:ext cx="8691761" cy="2259034"/>
                  <a:chOff x="540296" y="2108442"/>
                  <a:chExt cx="8691761" cy="2259034"/>
                </a:xfrm>
              </p:grpSpPr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540296" y="2114009"/>
                    <a:ext cx="4115012" cy="2253467"/>
                    <a:chOff x="540296" y="2114009"/>
                    <a:chExt cx="4115012" cy="2253467"/>
                  </a:xfrm>
                </p:grpSpPr>
                <p:sp>
                  <p:nvSpPr>
                    <p:cNvPr id="163" name="Left Bracket 162"/>
                    <p:cNvSpPr/>
                    <p:nvPr/>
                  </p:nvSpPr>
                  <p:spPr bwMode="auto">
                    <a:xfrm>
                      <a:off x="540296" y="2464503"/>
                      <a:ext cx="360680" cy="1893377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64" name="Left Bracket 163"/>
                    <p:cNvSpPr/>
                    <p:nvPr/>
                  </p:nvSpPr>
                  <p:spPr bwMode="auto">
                    <a:xfrm rot="10800000">
                      <a:off x="3603537" y="2464503"/>
                      <a:ext cx="360680" cy="1902973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/>
                        <p:cNvSpPr txBox="1"/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rgbClr val="FFFF00"/>
                            </a:solidFill>
                            <a:latin typeface="Cambria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blipFill rotWithShape="1"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5117045" y="2108442"/>
                    <a:ext cx="4115012" cy="2253467"/>
                    <a:chOff x="540296" y="2114009"/>
                    <a:chExt cx="4115012" cy="2253467"/>
                  </a:xfrm>
                </p:grpSpPr>
                <p:sp>
                  <p:nvSpPr>
                    <p:cNvPr id="160" name="Left Bracket 159"/>
                    <p:cNvSpPr/>
                    <p:nvPr/>
                  </p:nvSpPr>
                  <p:spPr bwMode="auto">
                    <a:xfrm>
                      <a:off x="540296" y="2464503"/>
                      <a:ext cx="360680" cy="1893377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61" name="Left Bracket 160"/>
                    <p:cNvSpPr/>
                    <p:nvPr/>
                  </p:nvSpPr>
                  <p:spPr bwMode="auto">
                    <a:xfrm rot="10800000">
                      <a:off x="3603537" y="2464503"/>
                      <a:ext cx="360680" cy="1902973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2" name="TextBox 161"/>
                        <p:cNvSpPr txBox="1"/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rgbClr val="FFFF00"/>
                            </a:solidFill>
                            <a:latin typeface="Cambria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blipFill rotWithShape="1"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pic>
              <p:nvPicPr>
                <p:cNvPr id="157" name="Picture 2" descr="\preceq"/>
                <p:cNvPicPr>
                  <a:picLocks noChangeAspect="1" noChangeArrowheads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4645" y="3114675"/>
                  <a:ext cx="876300" cy="714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53" name="Picture 2" descr="\preceq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4645" y="31146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643844" y="3887472"/>
                    <a:ext cx="1274437" cy="802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a14:m>
                    <a:r>
                      <a:rPr lang="en-US" sz="3600" dirty="0" smtClean="0">
                        <a:solidFill>
                          <a:schemeClr val="bg1"/>
                        </a:solidFill>
                      </a:rPr>
                      <a:t> </a:t>
                    </a:r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844" y="3887472"/>
                    <a:ext cx="1274437" cy="802046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77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/>
            <p:cNvGrpSpPr/>
            <p:nvPr/>
          </p:nvGrpSpPr>
          <p:grpSpPr>
            <a:xfrm>
              <a:off x="4544515" y="1962268"/>
              <a:ext cx="4422313" cy="2832290"/>
              <a:chOff x="4809744" y="1924463"/>
              <a:chExt cx="4422313" cy="283229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8" name="Chart 77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10966126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6"/>
                  </a:graphicData>
                </a:graphic>
              </p:graphicFrame>
            </mc:Choice>
            <mc:Fallback xmlns="">
              <p:graphicFrame>
                <p:nvGraphicFramePr>
                  <p:cNvPr id="40" name="Chart 3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44470037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4"/>
                  </a:graphicData>
                </a:graphic>
              </p:graphicFrame>
            </mc:Fallback>
          </mc:AlternateContent>
          <p:grpSp>
            <p:nvGrpSpPr>
              <p:cNvPr id="82" name="Group 81"/>
              <p:cNvGrpSpPr/>
              <p:nvPr/>
            </p:nvGrpSpPr>
            <p:grpSpPr>
              <a:xfrm>
                <a:off x="4811048" y="1924463"/>
                <a:ext cx="4035817" cy="2440145"/>
                <a:chOff x="4811048" y="1924463"/>
                <a:chExt cx="4035817" cy="24401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36" name="Chart 13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66779508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27"/>
                    </a:graphicData>
                  </a:graphic>
                </p:graphicFrame>
              </mc:Choice>
              <mc:Fallback xmlns="">
                <p:graphicFrame>
                  <p:nvGraphicFramePr>
                    <p:cNvPr id="44" name="Chart 4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42902968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6"/>
                    </a:graphicData>
                  </a:graphic>
                </p:graphicFrame>
              </mc:Fallback>
            </mc:AlternateContent>
            <p:grpSp>
              <p:nvGrpSpPr>
                <p:cNvPr id="137" name="Group 136"/>
                <p:cNvGrpSpPr/>
                <p:nvPr/>
              </p:nvGrpSpPr>
              <p:grpSpPr>
                <a:xfrm>
                  <a:off x="5315841" y="2044987"/>
                  <a:ext cx="3008123" cy="2001534"/>
                  <a:chOff x="1180460" y="2705100"/>
                  <a:chExt cx="6617892" cy="315153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180460" y="2705100"/>
                    <a:ext cx="6617892" cy="3151533"/>
                    <a:chOff x="1180460" y="2705100"/>
                    <a:chExt cx="6617892" cy="3151533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2189484" y="2896325"/>
                      <a:ext cx="4618882" cy="2960308"/>
                      <a:chOff x="2189484" y="2896325"/>
                      <a:chExt cx="4618882" cy="2960308"/>
                    </a:xfrm>
                  </p:grpSpPr>
                  <p:sp>
                    <p:nvSpPr>
                      <p:cNvPr id="144" name="Rectangle 143"/>
                      <p:cNvSpPr/>
                      <p:nvPr/>
                    </p:nvSpPr>
                    <p:spPr bwMode="auto">
                      <a:xfrm>
                        <a:off x="4831080" y="3809998"/>
                        <a:ext cx="660399" cy="203980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45" name="Rectangle 144"/>
                      <p:cNvSpPr/>
                      <p:nvPr/>
                    </p:nvSpPr>
                    <p:spPr bwMode="auto">
                      <a:xfrm>
                        <a:off x="5487568" y="4826488"/>
                        <a:ext cx="660399" cy="102526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46" name="Rectangle 145"/>
                      <p:cNvSpPr/>
                      <p:nvPr/>
                    </p:nvSpPr>
                    <p:spPr bwMode="auto">
                      <a:xfrm>
                        <a:off x="6147967" y="5533292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47" name="Rectangle 146"/>
                      <p:cNvSpPr/>
                      <p:nvPr/>
                    </p:nvSpPr>
                    <p:spPr bwMode="auto">
                      <a:xfrm>
                        <a:off x="3510282" y="3809999"/>
                        <a:ext cx="660399" cy="203298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48" name="Rectangle 147"/>
                      <p:cNvSpPr/>
                      <p:nvPr/>
                    </p:nvSpPr>
                    <p:spPr bwMode="auto">
                      <a:xfrm>
                        <a:off x="2849883" y="4826489"/>
                        <a:ext cx="660399" cy="101844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49" name="Rectangle 148"/>
                      <p:cNvSpPr/>
                      <p:nvPr/>
                    </p:nvSpPr>
                    <p:spPr bwMode="auto">
                      <a:xfrm>
                        <a:off x="2189484" y="5514750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50" name="Rectangle 149"/>
                      <p:cNvSpPr/>
                      <p:nvPr/>
                    </p:nvSpPr>
                    <p:spPr bwMode="auto">
                      <a:xfrm>
                        <a:off x="4170681" y="2896325"/>
                        <a:ext cx="660399" cy="295935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cxnSp>
                  <p:nvCxnSpPr>
                    <p:cNvPr id="142" name="Straight Connector 141"/>
                    <p:cNvCxnSpPr/>
                    <p:nvPr/>
                  </p:nvCxnSpPr>
                  <p:spPr bwMode="auto">
                    <a:xfrm flipV="1">
                      <a:off x="4495800" y="2705100"/>
                      <a:ext cx="5080" cy="313299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>
                          <a:alpha val="38000"/>
                        </a:schemeClr>
                      </a:solidFill>
                      <a:prstDash val="solid"/>
                      <a:round/>
                      <a:headEnd type="non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3" name="Straight Connector 142"/>
                    <p:cNvCxnSpPr/>
                    <p:nvPr/>
                  </p:nvCxnSpPr>
                  <p:spPr bwMode="auto">
                    <a:xfrm>
                      <a:off x="1180460" y="5856633"/>
                      <a:ext cx="6617892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triangl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1529085" y="5694962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 bwMode="auto">
                  <a:xfrm>
                    <a:off x="6808366" y="5708628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31" name="Group 130"/>
              <p:cNvGrpSpPr/>
              <p:nvPr/>
            </p:nvGrpSpPr>
            <p:grpSpPr>
              <a:xfrm>
                <a:off x="5117045" y="2108442"/>
                <a:ext cx="4115012" cy="2253467"/>
                <a:chOff x="540296" y="2114009"/>
                <a:chExt cx="4115012" cy="2253467"/>
              </a:xfrm>
            </p:grpSpPr>
            <p:sp>
              <p:nvSpPr>
                <p:cNvPr id="133" name="Left Bracket 132"/>
                <p:cNvSpPr/>
                <p:nvPr/>
              </p:nvSpPr>
              <p:spPr bwMode="auto">
                <a:xfrm>
                  <a:off x="540296" y="2464503"/>
                  <a:ext cx="360680" cy="1893377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Left Bracket 133"/>
                <p:cNvSpPr/>
                <p:nvPr/>
              </p:nvSpPr>
              <p:spPr bwMode="auto">
                <a:xfrm rot="10800000">
                  <a:off x="3603537" y="2464503"/>
                  <a:ext cx="360680" cy="1902973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4162802" y="2114009"/>
                      <a:ext cx="4925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3000" dirty="0">
                        <a:solidFill>
                          <a:srgbClr val="FFFF00"/>
                        </a:solidFill>
                        <a:latin typeface="Cambria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62802" y="2114009"/>
                      <a:ext cx="492506" cy="553998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141595" y="3887472"/>
                    <a:ext cx="1473735" cy="869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1595" y="3887472"/>
                    <a:ext cx="1473735" cy="86928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7" name="Picture 2" descr="\preceq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476" y="3143978"/>
              <a:ext cx="876300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\ex_{\gamma_\ell^k}[\phi(X)] \geq \ex_{\gamma^k}[\phi(X)] \geq \ex_{\gamma_u^k}[\phi(X)]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02" y="4316570"/>
            <a:ext cx="647745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= (1-\epsilon) \ex_{\gamma_\ell^k}[\phi(X)].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73" y="5218270"/>
            <a:ext cx="3257893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81482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Summary of Net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Box 6"/>
              <p:cNvSpPr txBox="1">
                <a:spLocks noChangeArrowheads="1"/>
              </p:cNvSpPr>
              <p:nvPr/>
            </p:nvSpPr>
            <p:spPr bwMode="auto">
              <a:xfrm>
                <a:off x="196850" y="2490788"/>
                <a:ext cx="6191250" cy="185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514350" indent="-5143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>
                  <a:buFont typeface="Times New Roman" charset="0"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</a:rPr>
                  <a:t>Granularity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enough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l" eaLnBrk="1" hangingPunct="1">
                  <a:buFont typeface="Times New Roman" charset="0"/>
                  <a:buAutoNum type="arabicPeriod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algn="l" eaLnBrk="1" hangingPunct="1">
                  <a:buFont typeface="Times New Roman" charset="0"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</a:rPr>
                  <a:t>Cut points outside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-ball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l" eaLnBrk="1" hangingPunct="1">
                  <a:buFont typeface="Times New Roman" charset="0"/>
                  <a:buAutoNum type="arabicPeriod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79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850" y="2490788"/>
                <a:ext cx="6191250" cy="1852880"/>
              </a:xfrm>
              <a:prstGeom prst="rect">
                <a:avLst/>
              </a:prstGeom>
              <a:blipFill rotWithShape="1">
                <a:blip r:embed="rId2"/>
                <a:stretch>
                  <a:fillRect l="-1673" t="-29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16576" y="2435225"/>
            <a:ext cx="3315019" cy="1660531"/>
            <a:chOff x="5615930" y="1888955"/>
            <a:chExt cx="3316075" cy="1660359"/>
          </a:xfrm>
        </p:grpSpPr>
        <p:sp>
          <p:nvSpPr>
            <p:cNvPr id="33797" name="Right Brace 3"/>
            <p:cNvSpPr>
              <a:spLocks/>
            </p:cNvSpPr>
            <p:nvPr/>
          </p:nvSpPr>
          <p:spPr bwMode="auto">
            <a:xfrm>
              <a:off x="5615930" y="1888955"/>
              <a:ext cx="459051" cy="1660359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98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5981053" y="2431751"/>
                  <a:ext cx="2950952" cy="523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dirty="0" smtClean="0">
                      <a:solidFill>
                        <a:schemeClr val="bg1"/>
                      </a:solidFill>
                    </a:rPr>
                    <a:t>Optimal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-net</a:t>
                  </a:r>
                </a:p>
              </p:txBody>
            </p:sp>
          </mc:Choice>
          <mc:Fallback xmlns="">
            <p:sp>
              <p:nvSpPr>
                <p:cNvPr id="33798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81053" y="2431751"/>
                  <a:ext cx="2950952" cy="52316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765" b="-329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2016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9800" y="1890713"/>
                <a:ext cx="7239000" cy="4114800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en-US" dirty="0" smtClean="0"/>
                  <a:t>Optimal, explicit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-nets for Gaussians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err="1" smtClean="0">
                    <a:latin typeface="Gill Sans"/>
                  </a:rPr>
                  <a:t>Kanter’s</a:t>
                </a:r>
                <a:r>
                  <a:rPr lang="en-US" dirty="0" smtClean="0">
                    <a:latin typeface="Gill Sans"/>
                  </a:rPr>
                  <a:t> lemma, convex geometry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dirty="0" smtClean="0"/>
                  <a:t>Constructive Discrepancy Minimization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err="1" smtClean="0">
                    <a:latin typeface="Gill Sans"/>
                  </a:rPr>
                  <a:t>EdgeWalk</a:t>
                </a:r>
                <a:r>
                  <a:rPr lang="en-US" dirty="0" smtClean="0">
                    <a:latin typeface="Gill Sans"/>
                  </a:rPr>
                  <a:t>: New LP rounding method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0" y="1890713"/>
                <a:ext cx="7239000" cy="4114800"/>
              </a:xfrm>
              <a:blipFill rotWithShape="1">
                <a:blip r:embed="rId2"/>
                <a:stretch>
                  <a:fillRect l="-1936" t="-1926" r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254000" y="3644900"/>
            <a:ext cx="617934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95204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359783" y="2573635"/>
            <a:ext cx="308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1      2     3      4      5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Discrepancy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7741"/>
                <a:ext cx="7772400" cy="1263566"/>
              </a:xfrm>
            </p:spPr>
            <p:txBody>
              <a:bodyPr/>
              <a:lstStyle/>
              <a:p>
                <a:r>
                  <a:rPr lang="en-US" sz="2800" dirty="0" smtClean="0">
                    <a:latin typeface="Gill Sans MT" charset="0"/>
                  </a:rPr>
                  <a:t>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⊆[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Gill Sans MT" charset="0"/>
                  </a:rPr>
                  <a:t> </a:t>
                </a:r>
                <a:endParaRPr lang="en-US" sz="2800" dirty="0">
                  <a:latin typeface="Gill Sans MT" charset="0"/>
                </a:endParaRPr>
              </a:p>
              <a:p>
                <a:r>
                  <a:rPr lang="en-US" sz="2800" dirty="0">
                    <a:latin typeface="Gill Sans MT" charset="0"/>
                  </a:rPr>
                  <a:t>Color </a:t>
                </a:r>
                <a:r>
                  <a:rPr lang="en-US" sz="2800" dirty="0" smtClean="0">
                    <a:latin typeface="Gill Sans MT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FF00"/>
                        </a:solidFill>
                        <a:latin typeface="Cambria Math"/>
                      </a:rPr>
                      <m:t>1</m:t>
                    </m:r>
                    <m:r>
                      <a:rPr lang="en-US" sz="2800">
                        <a:solidFill>
                          <a:srgbClr val="00FF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Gill Sans MT" charset="0"/>
                  </a:rPr>
                  <a:t>or</a:t>
                </a:r>
                <a:r>
                  <a:rPr lang="en-US" sz="2800" dirty="0">
                    <a:solidFill>
                      <a:srgbClr val="FF00FF"/>
                    </a:solidFill>
                    <a:latin typeface="Gill Sans MT" charset="0"/>
                  </a:rPr>
                  <a:t> -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FF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>
                    <a:latin typeface="Gill Sans MT" charset="0"/>
                  </a:rPr>
                  <a:t> </a:t>
                </a:r>
                <a:r>
                  <a:rPr lang="en-US" sz="2800" dirty="0" smtClean="0">
                    <a:latin typeface="Gill Sans MT" charset="0"/>
                  </a:rPr>
                  <a:t>to minimize imbalance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7741"/>
                <a:ext cx="7772400" cy="1263566"/>
              </a:xfrm>
              <a:blipFill rotWithShape="1">
                <a:blip r:embed="rId2"/>
                <a:stretch>
                  <a:fillRect l="-1490" t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10544"/>
              </p:ext>
            </p:extLst>
          </p:nvPr>
        </p:nvGraphicFramePr>
        <p:xfrm>
          <a:off x="1223222" y="2959800"/>
          <a:ext cx="3228473" cy="31161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957"/>
                <a:gridCol w="645129"/>
                <a:gridCol w="645129"/>
                <a:gridCol w="636640"/>
                <a:gridCol w="653618"/>
              </a:tblGrid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3083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4904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922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44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40868" y="3117396"/>
            <a:ext cx="449364" cy="2948344"/>
            <a:chOff x="620548" y="3045204"/>
            <a:chExt cx="449364" cy="2948344"/>
          </a:xfrm>
        </p:grpSpPr>
        <p:pic>
          <p:nvPicPr>
            <p:cNvPr id="57" name="Picture 2" descr="S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38" y="3045204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_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8" y="3641438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_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39" y="4340810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_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8" y="4958030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_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38" y="5627788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1359784" y="2578213"/>
            <a:ext cx="308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FF00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en-US" sz="2400" dirty="0" smtClean="0">
                <a:solidFill>
                  <a:srgbClr val="FF00FF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smtClean="0">
                <a:solidFill>
                  <a:srgbClr val="00FF00"/>
                </a:solidFill>
              </a:rPr>
              <a:t>3      4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en-US" sz="2400" dirty="0" smtClean="0">
                <a:solidFill>
                  <a:srgbClr val="FF00FF"/>
                </a:solidFill>
              </a:rPr>
              <a:t>5</a:t>
            </a:r>
            <a:endParaRPr lang="en-US" sz="2400" dirty="0">
              <a:solidFill>
                <a:srgbClr val="FF00FF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36926"/>
              </p:ext>
            </p:extLst>
          </p:nvPr>
        </p:nvGraphicFramePr>
        <p:xfrm>
          <a:off x="1225296" y="2962656"/>
          <a:ext cx="3228473" cy="31161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957"/>
                <a:gridCol w="645129"/>
                <a:gridCol w="645129"/>
                <a:gridCol w="636640"/>
                <a:gridCol w="653618"/>
              </a:tblGrid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3083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4904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922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44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374850" y="3003783"/>
            <a:ext cx="1474116" cy="3491662"/>
            <a:chOff x="3374850" y="3003783"/>
            <a:chExt cx="1474116" cy="3491662"/>
          </a:xfrm>
        </p:grpSpPr>
        <p:grpSp>
          <p:nvGrpSpPr>
            <p:cNvPr id="16" name="Group 15"/>
            <p:cNvGrpSpPr/>
            <p:nvPr/>
          </p:nvGrpSpPr>
          <p:grpSpPr>
            <a:xfrm>
              <a:off x="4447749" y="3003783"/>
              <a:ext cx="401217" cy="3032493"/>
              <a:chOff x="5265925" y="3003783"/>
              <a:chExt cx="401217" cy="303249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265925" y="300378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282100" y="3641438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82100" y="423296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265925" y="4921934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282100" y="551305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40" name="Picture 16" descr="\chi(\mathcal{S}) =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850" y="6083965"/>
              <a:ext cx="144018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2" name="Picture 18" descr="\;\;\;\;disc(\mathcal{S}) := \;\;\;\;\;\;\\&#10;\min_{\chi \in \dpm^n} \max_S \left|\sum_{i \in S}\chi_i\right|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18" y="3690626"/>
            <a:ext cx="343795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8440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Discrepancy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746250"/>
            <a:ext cx="7772400" cy="4114800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Fundamental combinatorial concept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685800" y="25781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Arithmetic Progressions</a:t>
            </a:r>
            <a:endParaRPr lang="en-US" dirty="0">
              <a:solidFill>
                <a:srgbClr val="FFFF00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74557" y="4478549"/>
            <a:ext cx="3348790" cy="158001"/>
            <a:chOff x="384989" y="4659029"/>
            <a:chExt cx="3348790" cy="158001"/>
          </a:xfrm>
        </p:grpSpPr>
        <p:grpSp>
          <p:nvGrpSpPr>
            <p:cNvPr id="10" name="Group 9"/>
            <p:cNvGrpSpPr/>
            <p:nvPr/>
          </p:nvGrpSpPr>
          <p:grpSpPr>
            <a:xfrm>
              <a:off x="384989" y="4667838"/>
              <a:ext cx="3348790" cy="149192"/>
              <a:chOff x="866269" y="4655806"/>
              <a:chExt cx="3348790" cy="149192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>
                <a:off x="914397" y="4716379"/>
                <a:ext cx="3300662" cy="1203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Oval 11"/>
              <p:cNvSpPr/>
              <p:nvPr/>
            </p:nvSpPr>
            <p:spPr bwMode="auto">
              <a:xfrm>
                <a:off x="866269" y="466783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788690" y="465580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2678226" y="465983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588615" y="465582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3596619" y="46590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654145" y="466705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759797" y="466304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853418" y="466705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3"/>
              <p:cNvSpPr txBox="1">
                <a:spLocks/>
              </p:cNvSpPr>
              <p:nvPr/>
            </p:nvSpPr>
            <p:spPr bwMode="auto">
              <a:xfrm>
                <a:off x="4852088" y="4087368"/>
                <a:ext cx="4137252" cy="1181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>
                  <a:spcBef>
                    <a:spcPct val="20000"/>
                  </a:spcBef>
                </a:pPr>
                <a:r>
                  <a:rPr lang="en-US" sz="2600" dirty="0" smtClean="0">
                    <a:solidFill>
                      <a:srgbClr val="FFFF00"/>
                    </a:solidFill>
                    <a:latin typeface="Gill Sans MT" charset="0"/>
                  </a:rPr>
                  <a:t>Roth 64: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FFFF00"/>
                        </a:solidFill>
                        <a:latin typeface="Cambria Math"/>
                      </a:rPr>
                      <m:t>Ω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6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1/4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FFFF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600" b="0" dirty="0" smtClean="0">
                  <a:solidFill>
                    <a:srgbClr val="FFFF00"/>
                  </a:solidFill>
                  <a:latin typeface="Gill Sans MT" charset="0"/>
                </a:endParaRPr>
              </a:p>
              <a:p>
                <a:pPr algn="l">
                  <a:spcBef>
                    <a:spcPct val="20000"/>
                  </a:spcBef>
                </a:pPr>
                <a:r>
                  <a:rPr lang="en-US" sz="2400" dirty="0" err="1" smtClean="0">
                    <a:solidFill>
                      <a:srgbClr val="FFFF00"/>
                    </a:solidFill>
                    <a:latin typeface="Gill Sans MT" charset="0"/>
                  </a:rPr>
                  <a:t>Matousek</a:t>
                </a:r>
                <a:r>
                  <a:rPr lang="en-US" sz="2400" dirty="0" smtClean="0">
                    <a:solidFill>
                      <a:srgbClr val="FFFF00"/>
                    </a:solidFill>
                    <a:latin typeface="Gill Sans MT" charset="0"/>
                  </a:rPr>
                  <a:t>, Spencer 96: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FF00"/>
                        </a:solidFill>
                        <a:latin typeface="Cambria Math"/>
                      </a:rPr>
                      <m:t>Θ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1/4</m:t>
                        </m:r>
                      </m:sup>
                    </m:sSup>
                    <m:r>
                      <a:rPr lang="en-US" sz="2400" i="1">
                        <a:solidFill>
                          <a:srgbClr val="FFFF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FF00"/>
                  </a:solidFill>
                  <a:latin typeface="Gill Sans MT" charset="0"/>
                </a:endParaRPr>
              </a:p>
            </p:txBody>
          </p:sp>
        </mc:Choice>
        <mc:Fallback xmlns="">
          <p:sp>
            <p:nvSpPr>
              <p:cNvPr id="2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2088" y="4087368"/>
                <a:ext cx="4137252" cy="1181172"/>
              </a:xfrm>
              <a:prstGeom prst="rect">
                <a:avLst/>
              </a:prstGeom>
              <a:blipFill rotWithShape="1">
                <a:blip r:embed="rId2"/>
                <a:stretch>
                  <a:fillRect l="-2651" t="-31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90341" y="4388899"/>
            <a:ext cx="3045990" cy="327472"/>
            <a:chOff x="745957" y="4569379"/>
            <a:chExt cx="3045990" cy="32747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45957" y="4586837"/>
              <a:ext cx="317632" cy="310014"/>
            </a:xfrm>
            <a:prstGeom prst="rect">
              <a:avLst/>
            </a:prstGeom>
            <a:solidFill>
              <a:srgbClr val="FF00FF">
                <a:alpha val="7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662358" y="4572602"/>
              <a:ext cx="317632" cy="310014"/>
            </a:xfrm>
            <a:prstGeom prst="rect">
              <a:avLst/>
            </a:prstGeom>
            <a:solidFill>
              <a:srgbClr val="FF00FF">
                <a:alpha val="7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575958" y="4571332"/>
              <a:ext cx="317632" cy="310014"/>
            </a:xfrm>
            <a:prstGeom prst="rect">
              <a:avLst/>
            </a:prstGeom>
            <a:solidFill>
              <a:srgbClr val="FF00FF">
                <a:alpha val="7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474315" y="4569379"/>
              <a:ext cx="317632" cy="310014"/>
            </a:xfrm>
            <a:prstGeom prst="rect">
              <a:avLst/>
            </a:prstGeom>
            <a:solidFill>
              <a:srgbClr val="FF00FF">
                <a:alpha val="7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9858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974740" y="3342526"/>
            <a:ext cx="2514600" cy="2514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Triangle 1"/>
          <p:cNvSpPr/>
          <p:nvPr/>
        </p:nvSpPr>
        <p:spPr bwMode="auto">
          <a:xfrm rot="10800000">
            <a:off x="1347898" y="3330494"/>
            <a:ext cx="2131571" cy="2073256"/>
          </a:xfrm>
          <a:prstGeom prst="rtTriangle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Discrepancy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746250"/>
            <a:ext cx="7772400" cy="1514308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Fundamental combinatorial concept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685800" y="25781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FFFF00"/>
                </a:solidFill>
                <a:latin typeface="Gill Sans MT" charset="0"/>
              </a:rPr>
              <a:t>Halfspaces</a:t>
            </a:r>
            <a:endParaRPr lang="en-US" dirty="0">
              <a:solidFill>
                <a:srgbClr val="FFFF00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24" name="Content Placeholder 3"/>
          <p:cNvSpPr txBox="1">
            <a:spLocks/>
          </p:cNvSpPr>
          <p:nvPr/>
        </p:nvSpPr>
        <p:spPr bwMode="auto">
          <a:xfrm>
            <a:off x="4874404" y="4088662"/>
            <a:ext cx="413725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sz="2600" dirty="0" smtClean="0">
                <a:solidFill>
                  <a:srgbClr val="FFFF00"/>
                </a:solidFill>
                <a:latin typeface="Gill Sans MT" charset="0"/>
              </a:rPr>
              <a:t>Alexander 90: </a:t>
            </a:r>
          </a:p>
          <a:p>
            <a:pPr algn="l">
              <a:spcBef>
                <a:spcPct val="20000"/>
              </a:spcBef>
            </a:pPr>
            <a:r>
              <a:rPr lang="en-US" sz="2600" dirty="0" err="1" smtClean="0">
                <a:solidFill>
                  <a:srgbClr val="FFFF00"/>
                </a:solidFill>
                <a:latin typeface="Gill Sans MT" charset="0"/>
              </a:rPr>
              <a:t>Matousek</a:t>
            </a:r>
            <a:r>
              <a:rPr lang="en-US" sz="2600" dirty="0" smtClean="0">
                <a:solidFill>
                  <a:srgbClr val="FFFF00"/>
                </a:solidFill>
                <a:latin typeface="Gill Sans MT" charset="0"/>
              </a:rPr>
              <a:t> 95: </a:t>
            </a:r>
            <a:endParaRPr lang="en-US" sz="2600" b="0" dirty="0" smtClean="0">
              <a:solidFill>
                <a:srgbClr val="FFFF00"/>
              </a:solidFill>
              <a:latin typeface="Gill Sans MT" charset="0"/>
            </a:endParaRPr>
          </a:p>
        </p:txBody>
      </p:sp>
      <p:pic>
        <p:nvPicPr>
          <p:cNvPr id="2050" name="Picture 2" descr="\Omega(n^{1/2-1/2d}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030" y="4106124"/>
            <a:ext cx="20447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1241565" y="3481907"/>
            <a:ext cx="1920642" cy="2078656"/>
            <a:chOff x="3575685" y="2895187"/>
            <a:chExt cx="1920642" cy="2078656"/>
          </a:xfrm>
        </p:grpSpPr>
        <p:sp>
          <p:nvSpPr>
            <p:cNvPr id="69" name="Oval 68"/>
            <p:cNvSpPr/>
            <p:nvPr/>
          </p:nvSpPr>
          <p:spPr bwMode="auto">
            <a:xfrm>
              <a:off x="4271963" y="4836683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630278" y="346107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902995" y="296376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340543" y="296376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040155" y="34694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682018" y="390679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4040155" y="399221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72602" y="436344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340543" y="4351810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486075" y="35464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4941220" y="32035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5270183" y="319998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744403" y="289518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941220" y="373178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744403" y="402831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359167" y="3700098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175435" y="416547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834189" y="446129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3575685" y="4760482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222007" y="471195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098" name="Picture 2" descr="O(n^{1/2-1/2d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56" y="4557956"/>
            <a:ext cx="20447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77408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Discrepancy?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Complexity theory</a:t>
            </a: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Communication Complexity</a:t>
            </a: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Computational Geometry</a:t>
            </a:r>
          </a:p>
          <a:p>
            <a:pPr marL="0" indent="0">
              <a:buFontTx/>
              <a:buNone/>
            </a:pPr>
            <a:endParaRPr lang="en-US" sz="2800" dirty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err="1" smtClean="0">
                <a:solidFill>
                  <a:srgbClr val="FFFF00"/>
                </a:solidFill>
                <a:latin typeface="Gill Sans MT" charset="0"/>
              </a:rPr>
              <a:t>Pseudorandomness</a:t>
            </a: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endParaRPr lang="en-US" sz="2800" dirty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dirty="0" smtClean="0">
              <a:latin typeface="Gill Sans MT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51812" y="2070100"/>
            <a:ext cx="4164263" cy="4259577"/>
            <a:chOff x="4751812" y="1917700"/>
            <a:chExt cx="4164263" cy="4259577"/>
          </a:xfrm>
        </p:grpSpPr>
        <p:sp>
          <p:nvSpPr>
            <p:cNvPr id="5" name="Explosion 1 4"/>
            <p:cNvSpPr>
              <a:spLocks noChangeArrowheads="1"/>
            </p:cNvSpPr>
            <p:nvPr/>
          </p:nvSpPr>
          <p:spPr bwMode="auto">
            <a:xfrm>
              <a:off x="4751812" y="4724714"/>
              <a:ext cx="4164263" cy="1452563"/>
            </a:xfrm>
            <a:prstGeom prst="irregularSeal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Many more!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373" y="1927860"/>
              <a:ext cx="1727207" cy="263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077" y="1917700"/>
              <a:ext cx="1741866" cy="2651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22266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Spencer’s Six Sigma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20649"/>
            <a:ext cx="7772400" cy="1530159"/>
          </a:xfrm>
        </p:spPr>
        <p:txBody>
          <a:bodyPr/>
          <a:lstStyle/>
          <a:p>
            <a:r>
              <a:rPr lang="en-US" dirty="0" smtClean="0"/>
              <a:t>Central result in discrepancy theory.</a:t>
            </a:r>
          </a:p>
          <a:p>
            <a:r>
              <a:rPr lang="en-US" dirty="0" smtClean="0"/>
              <a:t>Tight: </a:t>
            </a:r>
            <a:r>
              <a:rPr lang="en-US" dirty="0" err="1" smtClean="0"/>
              <a:t>Hadamard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Beats union bound</a:t>
            </a:r>
            <a:r>
              <a:rPr lang="en-US" dirty="0" smtClean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125" y="2573362"/>
            <a:ext cx="7599363" cy="1311275"/>
            <a:chOff x="746125" y="3018546"/>
            <a:chExt cx="7599363" cy="131127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46125" y="3018546"/>
              <a:ext cx="7599363" cy="1311275"/>
              <a:chOff x="330027" y="1771650"/>
              <a:chExt cx="7598778" cy="1311454"/>
            </a:xfrm>
          </p:grpSpPr>
          <p:sp>
            <p:nvSpPr>
              <p:cNvPr id="7" name="TextBox 8"/>
              <p:cNvSpPr txBox="1">
                <a:spLocks noChangeArrowheads="1"/>
              </p:cNvSpPr>
              <p:nvPr/>
            </p:nvSpPr>
            <p:spPr bwMode="auto">
              <a:xfrm>
                <a:off x="330027" y="1795093"/>
                <a:ext cx="7598778" cy="1138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400" dirty="0" smtClean="0">
                    <a:solidFill>
                      <a:schemeClr val="bg1"/>
                    </a:solidFill>
                    <a:latin typeface="Gill Sans" charset="0"/>
                  </a:rPr>
                  <a:t>Spencer 85: System with n sets has discrepancy at most          . </a:t>
                </a:r>
                <a:endParaRPr lang="en-US" sz="3400" dirty="0">
                  <a:solidFill>
                    <a:schemeClr val="bg1"/>
                  </a:solidFill>
                  <a:latin typeface="Gill Sans" charset="0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70661" y="1771650"/>
                <a:ext cx="7129546" cy="13114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2" descr="6 \sqrt{n}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999" y="3629454"/>
              <a:ext cx="1053388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2082240" y="1862036"/>
            <a:ext cx="496826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“Six standard deviations suffice”</a:t>
            </a:r>
            <a:endParaRPr lang="en-US" sz="3200" dirty="0">
              <a:solidFill>
                <a:srgbClr val="FFFF00"/>
              </a:solidFill>
              <a:latin typeface="Gill Sans MT" charset="0"/>
            </a:endParaRPr>
          </a:p>
        </p:txBody>
      </p:sp>
      <p:pic>
        <p:nvPicPr>
          <p:cNvPr id="8194" name="Picture 2" descr="O(\sqrt{n \log n}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6" y="5302407"/>
            <a:ext cx="230710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7294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66173" y="4530562"/>
            <a:ext cx="7599363" cy="1311275"/>
            <a:chOff x="330027" y="1771650"/>
            <a:chExt cx="7598778" cy="1311454"/>
          </a:xfrm>
        </p:grpSpPr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Conjecture (</a:t>
              </a:r>
              <a:r>
                <a:rPr lang="en-US" sz="3400" dirty="0" err="1" smtClean="0">
                  <a:solidFill>
                    <a:schemeClr val="bg1"/>
                  </a:solidFill>
                  <a:latin typeface="Gill Sans" charset="0"/>
                </a:rPr>
                <a:t>Alon</a:t>
              </a:r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, Spencer): No efficient algorithm can find one.</a:t>
              </a:r>
              <a:endParaRPr lang="en-US" sz="34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58630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157" y="4538578"/>
            <a:ext cx="7599363" cy="1311275"/>
            <a:chOff x="766173" y="4855426"/>
            <a:chExt cx="7599363" cy="1311275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766173" y="4855426"/>
              <a:ext cx="7599363" cy="1311275"/>
              <a:chOff x="330027" y="1771650"/>
              <a:chExt cx="7598778" cy="1311454"/>
            </a:xfrm>
          </p:grpSpPr>
          <p:sp>
            <p:nvSpPr>
              <p:cNvPr id="18" name="TextBox 8"/>
              <p:cNvSpPr txBox="1">
                <a:spLocks noChangeArrowheads="1"/>
              </p:cNvSpPr>
              <p:nvPr/>
            </p:nvSpPr>
            <p:spPr bwMode="auto">
              <a:xfrm>
                <a:off x="330027" y="1795093"/>
                <a:ext cx="7598778" cy="1138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400" dirty="0" err="1" smtClean="0">
                    <a:solidFill>
                      <a:schemeClr val="bg1"/>
                    </a:solidFill>
                    <a:latin typeface="Gill Sans" charset="0"/>
                  </a:rPr>
                  <a:t>Bansal</a:t>
                </a:r>
                <a:r>
                  <a:rPr lang="en-US" sz="3400" dirty="0" smtClean="0">
                    <a:solidFill>
                      <a:schemeClr val="bg1"/>
                    </a:solidFill>
                    <a:latin typeface="Gill Sans" charset="0"/>
                  </a:rPr>
                  <a:t> 10: Can efficiently get discrepancy           .</a:t>
                </a:r>
                <a:endParaRPr lang="en-US" sz="3400" dirty="0">
                  <a:solidFill>
                    <a:schemeClr val="bg1"/>
                  </a:solidFill>
                  <a:latin typeface="Gill Sans" charset="0"/>
                </a:endParaRPr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58630" y="1771650"/>
                <a:ext cx="7129546" cy="13114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7" name="Picture 2" descr="O(\sqrt{n}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076" y="5499031"/>
              <a:ext cx="1342795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Conjecture and a Disproof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45374"/>
            <a:ext cx="7772400" cy="782240"/>
          </a:xfrm>
        </p:spPr>
        <p:txBody>
          <a:bodyPr/>
          <a:lstStyle/>
          <a:p>
            <a:r>
              <a:rPr lang="en-US" sz="2800" dirty="0" smtClean="0"/>
              <a:t>Non-constructive </a:t>
            </a:r>
            <a:r>
              <a:rPr lang="en-US" sz="2800" dirty="0" smtClean="0">
                <a:solidFill>
                  <a:srgbClr val="FFFF00"/>
                </a:solidFill>
              </a:rPr>
              <a:t>pigeon-hole</a:t>
            </a:r>
            <a:r>
              <a:rPr lang="en-US" sz="2800" dirty="0" smtClean="0"/>
              <a:t> proof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6125" y="2080050"/>
            <a:ext cx="7599363" cy="1311275"/>
            <a:chOff x="746125" y="3018546"/>
            <a:chExt cx="7599363" cy="131127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46125" y="3018546"/>
              <a:ext cx="7599363" cy="1311275"/>
              <a:chOff x="330027" y="1771650"/>
              <a:chExt cx="7598778" cy="1311454"/>
            </a:xfrm>
          </p:grpSpPr>
          <p:sp>
            <p:nvSpPr>
              <p:cNvPr id="7" name="TextBox 8"/>
              <p:cNvSpPr txBox="1">
                <a:spLocks noChangeArrowheads="1"/>
              </p:cNvSpPr>
              <p:nvPr/>
            </p:nvSpPr>
            <p:spPr bwMode="auto">
              <a:xfrm>
                <a:off x="330027" y="1795093"/>
                <a:ext cx="7598778" cy="1138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400" dirty="0" smtClean="0">
                    <a:solidFill>
                      <a:schemeClr val="bg1"/>
                    </a:solidFill>
                    <a:latin typeface="Gill Sans" charset="0"/>
                  </a:rPr>
                  <a:t>Spencer 85: System with n sets has discrepancy at most          . </a:t>
                </a:r>
                <a:endParaRPr lang="en-US" sz="3400" dirty="0">
                  <a:solidFill>
                    <a:schemeClr val="bg1"/>
                  </a:solidFill>
                  <a:latin typeface="Gill Sans" charset="0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70661" y="1771650"/>
                <a:ext cx="7129546" cy="13114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2" descr="6 \sqrt{n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999" y="3629454"/>
              <a:ext cx="1053388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46685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Sigma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58749"/>
            <a:ext cx="7772400" cy="153015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Truly</a:t>
            </a:r>
            <a:r>
              <a:rPr lang="en-US" dirty="0" smtClean="0"/>
              <a:t> constructive</a:t>
            </a:r>
          </a:p>
          <a:p>
            <a:r>
              <a:rPr lang="en-US" dirty="0" smtClean="0"/>
              <a:t>Algorithmic partial coloring lemma</a:t>
            </a:r>
          </a:p>
          <a:p>
            <a:r>
              <a:rPr lang="en-US" dirty="0" smtClean="0"/>
              <a:t>Extends to other settings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6125" y="2573362"/>
            <a:ext cx="7599363" cy="1311275"/>
            <a:chOff x="330027" y="1771650"/>
            <a:chExt cx="7598778" cy="13114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30027" y="1795093"/>
                  <a:ext cx="7598778" cy="1178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Main: Can efficiently find a coloring with discrepancy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a14:m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7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0027" y="1795093"/>
                  <a:ext cx="7598778" cy="11786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7254" b="-145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0661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505337" y="1862036"/>
            <a:ext cx="8104856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New elementary geometric proof of Spencer’s result</a:t>
            </a:r>
            <a:endParaRPr lang="en-US" sz="3200" dirty="0">
              <a:solidFill>
                <a:srgbClr val="FFFF00"/>
              </a:solidFill>
              <a:latin typeface="Gill Sans MT" charset="0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1495309" y="4229589"/>
            <a:ext cx="6327891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EDGE-WALK:  New </a:t>
            </a:r>
            <a:r>
              <a:rPr lang="en-US" i="1" dirty="0" smtClean="0">
                <a:solidFill>
                  <a:srgbClr val="FFFF00"/>
                </a:solidFill>
                <a:latin typeface="Gill Sans MT" charset="0"/>
              </a:rPr>
              <a:t>LP</a:t>
            </a: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 rounding method</a:t>
            </a:r>
            <a:endParaRPr lang="en-US" sz="3200" dirty="0">
              <a:solidFill>
                <a:srgbClr val="FFFF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7189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Beating the Union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1025784"/>
          </a:xfrm>
        </p:spPr>
        <p:txBody>
          <a:bodyPr/>
          <a:lstStyle/>
          <a:p>
            <a:r>
              <a:rPr lang="en-US" dirty="0" smtClean="0"/>
              <a:t>Not always enough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Constructive: Beck’91, …, </a:t>
            </a:r>
            <a:r>
              <a:rPr lang="en-US" dirty="0" smtClean="0"/>
              <a:t>Moser’09, 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825499" y="2854958"/>
            <a:ext cx="7467599" cy="1803407"/>
            <a:chOff x="787400" y="2535263"/>
            <a:chExt cx="7467599" cy="1803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1143001" y="2571402"/>
                  <a:ext cx="6781800" cy="16619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Lovasz Local Lemma:</a:t>
                  </a:r>
                </a:p>
                <a:p>
                  <a:pPr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3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dependent. </a:t>
                  </a:r>
                </a:p>
                <a:p>
                  <a:pPr eaLnBrk="1" hangingPunct="1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&lt;1/4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3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⇒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4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4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&lt;1. </m:t>
                      </m:r>
                    </m:oMath>
                  </a14:m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11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3001" y="2571402"/>
                  <a:ext cx="6781800" cy="166199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512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803407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787517" y="4925065"/>
            <a:ext cx="1554480" cy="1554480"/>
            <a:chOff x="3069590" y="305050"/>
            <a:chExt cx="2834640" cy="2834640"/>
          </a:xfrm>
        </p:grpSpPr>
        <p:grpSp>
          <p:nvGrpSpPr>
            <p:cNvPr id="21" name="Group 20"/>
            <p:cNvGrpSpPr/>
            <p:nvPr/>
          </p:nvGrpSpPr>
          <p:grpSpPr>
            <a:xfrm>
              <a:off x="3069590" y="305050"/>
              <a:ext cx="2834640" cy="2834640"/>
              <a:chOff x="3069590" y="305050"/>
              <a:chExt cx="3017520" cy="301752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 flipH="1">
                <a:off x="3505200" y="749300"/>
                <a:ext cx="2146300" cy="210820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Oval 23"/>
              <p:cNvSpPr/>
              <p:nvPr/>
            </p:nvSpPr>
            <p:spPr bwMode="auto">
              <a:xfrm>
                <a:off x="3069590" y="305050"/>
                <a:ext cx="3017520" cy="3017520"/>
              </a:xfrm>
              <a:prstGeom prst="ellipse">
                <a:avLst/>
              </a:prstGeom>
              <a:noFill/>
              <a:ln w="635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99" y="478151"/>
              <a:ext cx="1988820" cy="2651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24845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Outline of Algorithm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Partial coloring method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EDGE-WALK: 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eometric picture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17488" y="2235200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46362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Coloring Method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84799"/>
              </p:ext>
            </p:extLst>
          </p:nvPr>
        </p:nvGraphicFramePr>
        <p:xfrm>
          <a:off x="2979894" y="2863544"/>
          <a:ext cx="3082010" cy="29211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8562"/>
                <a:gridCol w="615862"/>
                <a:gridCol w="615862"/>
                <a:gridCol w="607758"/>
                <a:gridCol w="623966"/>
              </a:tblGrid>
              <a:tr h="583392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9117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08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96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477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97540" y="3021140"/>
            <a:ext cx="428978" cy="2762968"/>
            <a:chOff x="620548" y="3045204"/>
            <a:chExt cx="449364" cy="2948344"/>
          </a:xfrm>
        </p:grpSpPr>
        <p:pic>
          <p:nvPicPr>
            <p:cNvPr id="8" name="Picture 2" descr="S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38" y="3045204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S_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8" y="3641438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_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39" y="4340810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S_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8" y="4958030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S_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38" y="5627788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08365"/>
              </p:ext>
            </p:extLst>
          </p:nvPr>
        </p:nvGraphicFramePr>
        <p:xfrm>
          <a:off x="2981968" y="2866400"/>
          <a:ext cx="3082010" cy="29211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8562"/>
                <a:gridCol w="615862"/>
                <a:gridCol w="615862"/>
                <a:gridCol w="607758"/>
                <a:gridCol w="623966"/>
              </a:tblGrid>
              <a:tr h="583392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9117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08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96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477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 bwMode="auto">
              <a:xfrm>
                <a:off x="685800" y="1527741"/>
                <a:ext cx="7772400" cy="382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>
                    <a:latin typeface="Gill Sans MT" charset="0"/>
                  </a:rPr>
                  <a:t>Beck 80: find partial assignment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&lt;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/2 </m:t>
                    </m:r>
                  </m:oMath>
                </a14:m>
                <a:r>
                  <a:rPr lang="en-US" sz="2800" dirty="0" smtClean="0">
                    <a:latin typeface="Gill Sans MT" charset="0"/>
                  </a:rPr>
                  <a:t>zeros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7741"/>
                <a:ext cx="7772400" cy="382423"/>
              </a:xfrm>
              <a:prstGeom prst="rect">
                <a:avLst/>
              </a:prstGeom>
              <a:blipFill rotWithShape="1">
                <a:blip r:embed="rId7"/>
                <a:stretch>
                  <a:fillRect l="-1490" t="-16129" b="-822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056295" y="2154163"/>
            <a:ext cx="3087965" cy="736753"/>
            <a:chOff x="1299623" y="2250419"/>
            <a:chExt cx="3087965" cy="736753"/>
          </a:xfrm>
        </p:grpSpPr>
        <p:sp>
          <p:nvSpPr>
            <p:cNvPr id="5" name="TextBox 4"/>
            <p:cNvSpPr txBox="1"/>
            <p:nvPr/>
          </p:nvSpPr>
          <p:spPr>
            <a:xfrm>
              <a:off x="1299623" y="2525507"/>
              <a:ext cx="3087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FF00"/>
                  </a:solidFill>
                </a:rPr>
                <a:t>1</a:t>
              </a:r>
              <a:r>
                <a:rPr lang="en-US" sz="2400" dirty="0" smtClean="0">
                  <a:solidFill>
                    <a:schemeClr val="bg1"/>
                  </a:solidFill>
                </a:rPr>
                <a:t>     </a:t>
              </a:r>
              <a:r>
                <a:rPr lang="en-US" sz="2400" dirty="0" smtClean="0">
                  <a:solidFill>
                    <a:srgbClr val="FF00FF"/>
                  </a:solidFill>
                </a:rPr>
                <a:t>-1</a:t>
              </a:r>
              <a:r>
                <a:rPr lang="en-US" sz="2400" dirty="0" smtClean="0">
                  <a:solidFill>
                    <a:schemeClr val="bg1"/>
                  </a:solidFill>
                </a:rPr>
                <a:t>     </a:t>
              </a:r>
              <a:r>
                <a:rPr lang="en-US" sz="2400" dirty="0" smtClean="0">
                  <a:solidFill>
                    <a:srgbClr val="00FF00"/>
                  </a:solidFill>
                </a:rPr>
                <a:t>1</a:t>
              </a:r>
              <a:r>
                <a:rPr lang="en-US" sz="2400" dirty="0" smtClean="0">
                  <a:solidFill>
                    <a:schemeClr val="bg1"/>
                  </a:solidFill>
                </a:rPr>
                <a:t>     </a:t>
              </a:r>
              <a:r>
                <a:rPr lang="en-US" sz="2400" dirty="0" smtClean="0">
                  <a:solidFill>
                    <a:srgbClr val="00FF00"/>
                  </a:solidFill>
                </a:rPr>
                <a:t>1</a:t>
              </a:r>
              <a:r>
                <a:rPr lang="en-US" sz="2400" dirty="0" smtClean="0">
                  <a:solidFill>
                    <a:schemeClr val="bg1"/>
                  </a:solidFill>
                </a:rPr>
                <a:t>     </a:t>
              </a:r>
              <a:r>
                <a:rPr lang="en-US" sz="2400" dirty="0" smtClean="0">
                  <a:solidFill>
                    <a:srgbClr val="FF00FF"/>
                  </a:solidFill>
                </a:rPr>
                <a:t>-1</a:t>
              </a:r>
              <a:endParaRPr lang="en-US" sz="2400" dirty="0">
                <a:solidFill>
                  <a:srgbClr val="FF00FF"/>
                </a:solidFill>
              </a:endParaRPr>
            </a:p>
          </p:txBody>
        </p:sp>
        <p:pic>
          <p:nvPicPr>
            <p:cNvPr id="2050" name="Picture 2" descr="\chi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852" y="2250419"/>
              <a:ext cx="453106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3611"/>
              </p:ext>
            </p:extLst>
          </p:nvPr>
        </p:nvGraphicFramePr>
        <p:xfrm>
          <a:off x="2972824" y="2866400"/>
          <a:ext cx="3082010" cy="29211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8562"/>
                <a:gridCol w="615862"/>
                <a:gridCol w="615862"/>
                <a:gridCol w="607758"/>
                <a:gridCol w="623966"/>
              </a:tblGrid>
              <a:tr h="583392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9117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08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96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477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058534" y="2248652"/>
            <a:ext cx="3087965" cy="642264"/>
            <a:chOff x="1301862" y="2344908"/>
            <a:chExt cx="3087965" cy="642264"/>
          </a:xfrm>
        </p:grpSpPr>
        <p:sp>
          <p:nvSpPr>
            <p:cNvPr id="26" name="TextBox 25"/>
            <p:cNvSpPr txBox="1"/>
            <p:nvPr/>
          </p:nvSpPr>
          <p:spPr>
            <a:xfrm>
              <a:off x="1301862" y="2525507"/>
              <a:ext cx="3087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FF00"/>
                  </a:solidFill>
                </a:rPr>
                <a:t>1</a:t>
              </a:r>
              <a:r>
                <a:rPr lang="en-US" sz="2400" dirty="0" smtClean="0">
                  <a:solidFill>
                    <a:schemeClr val="bg1"/>
                  </a:solidFill>
                </a:rPr>
                <a:t>     </a:t>
              </a:r>
              <a:r>
                <a:rPr lang="en-US" sz="2400" dirty="0" smtClean="0">
                  <a:solidFill>
                    <a:srgbClr val="FF00FF"/>
                  </a:solidFill>
                </a:rPr>
                <a:t>-1</a:t>
              </a:r>
              <a:r>
                <a:rPr lang="en-US" sz="2400" dirty="0" smtClean="0">
                  <a:solidFill>
                    <a:schemeClr val="bg1"/>
                  </a:solidFill>
                </a:rPr>
                <a:t>    </a:t>
              </a:r>
              <a:r>
                <a:rPr lang="en-US" sz="2400" dirty="0">
                  <a:solidFill>
                    <a:schemeClr val="bg1"/>
                  </a:solidFill>
                </a:rPr>
                <a:t>0</a:t>
              </a:r>
              <a:r>
                <a:rPr lang="en-US" sz="2400" dirty="0" smtClean="0">
                  <a:solidFill>
                    <a:schemeClr val="bg1"/>
                  </a:solidFill>
                </a:rPr>
                <a:t>     0      0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052" name="Picture 4" descr="\chi_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448" y="2344908"/>
              <a:ext cx="460857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91344"/>
              </p:ext>
            </p:extLst>
          </p:nvPr>
        </p:nvGraphicFramePr>
        <p:xfrm>
          <a:off x="2972824" y="2866400"/>
          <a:ext cx="3082010" cy="29211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8562"/>
                <a:gridCol w="615862"/>
                <a:gridCol w="615862"/>
                <a:gridCol w="607758"/>
                <a:gridCol w="623966"/>
              </a:tblGrid>
              <a:tr h="583392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9117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08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96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477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72845"/>
              </p:ext>
            </p:extLst>
          </p:nvPr>
        </p:nvGraphicFramePr>
        <p:xfrm>
          <a:off x="2972824" y="2866400"/>
          <a:ext cx="3082010" cy="29211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8562"/>
                <a:gridCol w="615862"/>
                <a:gridCol w="615862"/>
                <a:gridCol w="607758"/>
                <a:gridCol w="623966"/>
              </a:tblGrid>
              <a:tr h="583392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9117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08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96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477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2974310" y="2864724"/>
            <a:ext cx="1237830" cy="2922456"/>
          </a:xfrm>
          <a:prstGeom prst="rect">
            <a:avLst/>
          </a:prstGeom>
          <a:solidFill>
            <a:schemeClr val="bg2">
              <a:alpha val="5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212140" y="2864724"/>
            <a:ext cx="1225296" cy="2922456"/>
          </a:xfrm>
          <a:prstGeom prst="rect">
            <a:avLst/>
          </a:prstGeom>
          <a:solidFill>
            <a:schemeClr val="bg2">
              <a:alpha val="5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31081" y="2864724"/>
            <a:ext cx="621792" cy="2922456"/>
          </a:xfrm>
          <a:prstGeom prst="rect">
            <a:avLst/>
          </a:prstGeom>
          <a:solidFill>
            <a:schemeClr val="bg2">
              <a:alpha val="5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12140" y="2239533"/>
            <a:ext cx="2116532" cy="653607"/>
            <a:chOff x="2455468" y="2335789"/>
            <a:chExt cx="2116532" cy="653607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455468" y="2575810"/>
              <a:ext cx="1679392" cy="36105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587694" y="2335789"/>
              <a:ext cx="1984306" cy="653607"/>
              <a:chOff x="2587694" y="2335789"/>
              <a:chExt cx="1984306" cy="65360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587694" y="2527731"/>
                <a:ext cx="1984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 smtClean="0">
                    <a:solidFill>
                      <a:srgbClr val="00FF00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  </a:t>
                </a:r>
                <a:r>
                  <a:rPr lang="en-US" sz="2400" dirty="0">
                    <a:solidFill>
                      <a:srgbClr val="FF00FF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FF00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   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54" name="Picture 6" descr="\chi_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317" y="2335789"/>
                <a:ext cx="460857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3" name="Group 42"/>
          <p:cNvGrpSpPr/>
          <p:nvPr/>
        </p:nvGrpSpPr>
        <p:grpSpPr>
          <a:xfrm>
            <a:off x="5431081" y="2239533"/>
            <a:ext cx="810920" cy="658006"/>
            <a:chOff x="3674409" y="2335789"/>
            <a:chExt cx="810920" cy="658006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674409" y="2629358"/>
              <a:ext cx="565484" cy="30751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782119" y="2335789"/>
              <a:ext cx="703210" cy="658006"/>
              <a:chOff x="3782119" y="2335789"/>
              <a:chExt cx="703210" cy="65800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784391" y="2532130"/>
                <a:ext cx="700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 smtClean="0">
                    <a:solidFill>
                      <a:srgbClr val="FF00FF"/>
                    </a:solidFill>
                  </a:rPr>
                  <a:t>-1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pic>
            <p:nvPicPr>
              <p:cNvPr id="2056" name="Picture 8" descr="\chi_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2119" y="2335789"/>
                <a:ext cx="460857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Group 56"/>
          <p:cNvGrpSpPr/>
          <p:nvPr/>
        </p:nvGrpSpPr>
        <p:grpSpPr>
          <a:xfrm>
            <a:off x="1699804" y="5832224"/>
            <a:ext cx="5919795" cy="517360"/>
            <a:chOff x="1699804" y="5832224"/>
            <a:chExt cx="5919795" cy="517360"/>
          </a:xfrm>
        </p:grpSpPr>
        <p:pic>
          <p:nvPicPr>
            <p:cNvPr id="2068" name="Picture 20" descr="+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817" y="5965625"/>
              <a:ext cx="303581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6" name="Group 55"/>
            <p:cNvGrpSpPr/>
            <p:nvPr/>
          </p:nvGrpSpPr>
          <p:grpSpPr>
            <a:xfrm>
              <a:off x="1699804" y="5832224"/>
              <a:ext cx="5919795" cy="517360"/>
              <a:chOff x="1699804" y="5832224"/>
              <a:chExt cx="5919795" cy="517360"/>
            </a:xfrm>
          </p:grpSpPr>
          <p:pic>
            <p:nvPicPr>
              <p:cNvPr id="2064" name="Picture 16" descr="\chi(\mathcal{S}) \sim 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9804" y="5845460"/>
                <a:ext cx="1293877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6" name="Picture 18" descr="\sqrt{n}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9031" y="5846664"/>
                <a:ext cx="839876" cy="502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\sqrt{n/2}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6415" y="5832224"/>
                <a:ext cx="910493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+ \cdots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905" y="5960964"/>
                <a:ext cx="731520" cy="274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" name="Picture 26" descr="= O(\sqrt{n})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6499" y="5855084"/>
                <a:ext cx="1473100" cy="41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1286613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27305" y="2054984"/>
            <a:ext cx="5079155" cy="2846694"/>
            <a:chOff x="2687465" y="2283592"/>
            <a:chExt cx="5079155" cy="2846694"/>
          </a:xfrm>
        </p:grpSpPr>
        <p:pic>
          <p:nvPicPr>
            <p:cNvPr id="4110" name="Picture 14" descr="\text{Sets }S_1, S_2, \ldots, S_n \subseteq [n]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592" y="2283592"/>
              <a:ext cx="5031028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disc(\mathcal{S}) = O(\sqrt{n})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465" y="4627366"/>
              <a:ext cx="3354475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769621" y="5221704"/>
            <a:ext cx="7599363" cy="1311275"/>
            <a:chOff x="330027" y="1771650"/>
            <a:chExt cx="7598778" cy="1311454"/>
          </a:xfrm>
        </p:grpSpPr>
        <p:sp>
          <p:nvSpPr>
            <p:cNvPr id="20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Lemma: Can do this in randomized         </a:t>
              </a:r>
            </a:p>
            <a:p>
              <a:pPr eaLnBrk="1" hangingPunct="1"/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         time.</a:t>
              </a:r>
              <a:endParaRPr lang="en-US" sz="34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70661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Coloring Method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93544" y="1791301"/>
            <a:ext cx="7130095" cy="3249923"/>
          </a:xfrm>
          <a:prstGeom prst="rect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4302" y="1946696"/>
            <a:ext cx="185980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400" dirty="0" smtClean="0">
                <a:solidFill>
                  <a:srgbClr val="FFFF00"/>
                </a:solidFill>
              </a:rPr>
              <a:t>Input: </a:t>
            </a:r>
            <a:endParaRPr lang="en-US" sz="3400" dirty="0" smtClean="0">
              <a:solidFill>
                <a:schemeClr val="bg1"/>
              </a:solidFill>
            </a:endParaRPr>
          </a:p>
          <a:p>
            <a:pPr algn="l"/>
            <a:endParaRPr lang="en-US" sz="3400" dirty="0">
              <a:solidFill>
                <a:schemeClr val="bg1"/>
              </a:solidFill>
            </a:endParaRPr>
          </a:p>
          <a:p>
            <a:pPr algn="l"/>
            <a:r>
              <a:rPr lang="en-US" sz="3400" dirty="0" smtClean="0">
                <a:solidFill>
                  <a:schemeClr val="bg1"/>
                </a:solidFill>
              </a:rPr>
              <a:t>Output:  </a:t>
            </a:r>
            <a:endParaRPr lang="en-US" sz="3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79668" y="2963793"/>
            <a:ext cx="5031028" cy="1253696"/>
            <a:chOff x="2739828" y="3192401"/>
            <a:chExt cx="5031028" cy="1253696"/>
          </a:xfrm>
        </p:grpSpPr>
        <p:pic>
          <p:nvPicPr>
            <p:cNvPr id="4102" name="Picture 6" descr="\chi \in \{1,0,-1\}^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828" y="3192401"/>
              <a:ext cx="3110788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|\chi_i| = 1, \text{ for $n/2$ indices,}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828" y="3897457"/>
              <a:ext cx="5031028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14" name="Picture 18" descr="\tilde{O}(n^3)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71" y="5782874"/>
            <a:ext cx="118364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6542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Outline of Algorithm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Partial coloring Method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EDGE-WALK: Geometric picture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217488" y="2235200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217487" y="3077597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013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7176"/>
              </p:ext>
            </p:extLst>
          </p:nvPr>
        </p:nvGraphicFramePr>
        <p:xfrm>
          <a:off x="1766736" y="2962656"/>
          <a:ext cx="2818474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5670"/>
                <a:gridCol w="563201"/>
                <a:gridCol w="563201"/>
                <a:gridCol w="555790"/>
                <a:gridCol w="570612"/>
              </a:tblGrid>
              <a:tr h="5044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116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92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98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361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937463" y="5776398"/>
            <a:ext cx="5953684" cy="420852"/>
            <a:chOff x="3936119" y="5776398"/>
            <a:chExt cx="5953684" cy="420852"/>
          </a:xfrm>
        </p:grpSpPr>
        <p:pic>
          <p:nvPicPr>
            <p:cNvPr id="5126" name="Picture 6" descr="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119" y="5785770"/>
              <a:ext cx="50475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\ch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728" y="5785770"/>
              <a:ext cx="453106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\chi(\mathcal{S}) = \|A\chi\|_\inft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683" y="5776398"/>
              <a:ext cx="210312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Discrepancy: Geometric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7741"/>
                <a:ext cx="7772400" cy="1263566"/>
              </a:xfrm>
            </p:spPr>
            <p:txBody>
              <a:bodyPr/>
              <a:lstStyle/>
              <a:p>
                <a:r>
                  <a:rPr lang="en-US" sz="2800" dirty="0" smtClean="0">
                    <a:latin typeface="Gill Sans MT" charset="0"/>
                  </a:rPr>
                  <a:t>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⊆[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Gill Sans MT" charset="0"/>
                  </a:rPr>
                  <a:t> </a:t>
                </a:r>
                <a:endParaRPr lang="en-US" sz="2800" dirty="0">
                  <a:latin typeface="Gill Sans MT" charset="0"/>
                </a:endParaRPr>
              </a:p>
              <a:p>
                <a:r>
                  <a:rPr lang="en-US" sz="2800" dirty="0">
                    <a:latin typeface="Gill Sans MT" charset="0"/>
                  </a:rPr>
                  <a:t>Color </a:t>
                </a:r>
                <a:r>
                  <a:rPr lang="en-US" sz="2800" dirty="0" smtClean="0">
                    <a:latin typeface="Gill Sans MT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FF00"/>
                        </a:solidFill>
                        <a:latin typeface="Cambria Math"/>
                      </a:rPr>
                      <m:t>1</m:t>
                    </m:r>
                    <m:r>
                      <a:rPr lang="en-US" sz="2800">
                        <a:solidFill>
                          <a:srgbClr val="00FF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Gill Sans MT" charset="0"/>
                  </a:rPr>
                  <a:t>or</a:t>
                </a:r>
                <a:r>
                  <a:rPr lang="en-US" sz="2800" dirty="0">
                    <a:solidFill>
                      <a:srgbClr val="FF00FF"/>
                    </a:solidFill>
                    <a:latin typeface="Gill Sans MT" charset="0"/>
                  </a:rPr>
                  <a:t> -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FF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>
                    <a:latin typeface="Gill Sans MT" charset="0"/>
                  </a:rPr>
                  <a:t> </a:t>
                </a:r>
                <a:r>
                  <a:rPr lang="en-US" sz="2800" dirty="0" smtClean="0">
                    <a:latin typeface="Gill Sans MT" charset="0"/>
                  </a:rPr>
                  <a:t>to minimize imbalance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7741"/>
                <a:ext cx="7772400" cy="1263566"/>
              </a:xfrm>
              <a:blipFill rotWithShape="1">
                <a:blip r:embed="rId5"/>
                <a:stretch>
                  <a:fillRect l="-1490" t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282308" y="3117396"/>
            <a:ext cx="392297" cy="2389051"/>
            <a:chOff x="620548" y="3045204"/>
            <a:chExt cx="449364" cy="2948344"/>
          </a:xfrm>
        </p:grpSpPr>
        <p:pic>
          <p:nvPicPr>
            <p:cNvPr id="57" name="Picture 2" descr="S_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38" y="3045204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_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8" y="3641438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_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39" y="4340810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_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8" y="4958030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_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38" y="5627788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03899"/>
              </p:ext>
            </p:extLst>
          </p:nvPr>
        </p:nvGraphicFramePr>
        <p:xfrm>
          <a:off x="5331316" y="2985706"/>
          <a:ext cx="565670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5670"/>
              </a:tblGrid>
              <a:tr h="5044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116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-1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92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98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361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-1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543299" y="2967687"/>
            <a:ext cx="1395197" cy="3126343"/>
            <a:chOff x="3250812" y="2959236"/>
            <a:chExt cx="1598154" cy="3858246"/>
          </a:xfrm>
        </p:grpSpPr>
        <p:grpSp>
          <p:nvGrpSpPr>
            <p:cNvPr id="28" name="Group 27"/>
            <p:cNvGrpSpPr/>
            <p:nvPr/>
          </p:nvGrpSpPr>
          <p:grpSpPr>
            <a:xfrm>
              <a:off x="4447749" y="2959236"/>
              <a:ext cx="401217" cy="3255225"/>
              <a:chOff x="5265925" y="2959236"/>
              <a:chExt cx="401217" cy="32552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265925" y="2959236"/>
                <a:ext cx="385042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82100" y="3671136"/>
                <a:ext cx="385042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2100" y="4336902"/>
                <a:ext cx="385042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265925" y="5025876"/>
                <a:ext cx="385042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82100" y="569124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16" descr="\chi(\mathcal{S}) =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812" y="6366095"/>
              <a:ext cx="1579858" cy="45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767853" y="4190080"/>
            <a:ext cx="1820208" cy="370470"/>
            <a:chOff x="4635496" y="4322432"/>
            <a:chExt cx="2084989" cy="457200"/>
          </a:xfrm>
        </p:grpSpPr>
        <p:pic>
          <p:nvPicPr>
            <p:cNvPr id="5122" name="Picture 2" descr="\time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496" y="4322432"/>
              <a:ext cx="56083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=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8026" y="4392283"/>
              <a:ext cx="632459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93825"/>
              </p:ext>
            </p:extLst>
          </p:nvPr>
        </p:nvGraphicFramePr>
        <p:xfrm>
          <a:off x="6773595" y="2920146"/>
          <a:ext cx="565670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5670"/>
              </a:tblGrid>
              <a:tr h="5044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116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92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98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361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732776" y="2518053"/>
            <a:ext cx="308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FF00"/>
                </a:solidFill>
              </a:rPr>
              <a:t> 1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en-US" sz="2400" dirty="0" smtClean="0">
                <a:solidFill>
                  <a:srgbClr val="FF00FF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rgbClr val="00FF00"/>
                </a:solidFill>
              </a:rPr>
              <a:t>3    4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smtClean="0">
                <a:solidFill>
                  <a:srgbClr val="FF00FF"/>
                </a:solidFill>
              </a:rPr>
              <a:t>5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0764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96152"/>
              </p:ext>
            </p:extLst>
          </p:nvPr>
        </p:nvGraphicFramePr>
        <p:xfrm>
          <a:off x="1766736" y="2962656"/>
          <a:ext cx="2818474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5670"/>
                <a:gridCol w="563201"/>
                <a:gridCol w="563201"/>
                <a:gridCol w="555790"/>
                <a:gridCol w="570612"/>
              </a:tblGrid>
              <a:tr h="5044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116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92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98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361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*</a:t>
                      </a:r>
                      <a:endParaRPr lang="en-US" sz="3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Discrepancy: Geometric View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82308" y="3117396"/>
            <a:ext cx="392297" cy="2389051"/>
            <a:chOff x="620548" y="3045204"/>
            <a:chExt cx="449364" cy="2948344"/>
          </a:xfrm>
        </p:grpSpPr>
        <p:pic>
          <p:nvPicPr>
            <p:cNvPr id="57" name="Picture 2" descr="S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38" y="3045204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_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8" y="3641438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_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39" y="4340810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_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8" y="4958030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_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38" y="5627788"/>
              <a:ext cx="44067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3179"/>
              </p:ext>
            </p:extLst>
          </p:nvPr>
        </p:nvGraphicFramePr>
        <p:xfrm>
          <a:off x="5331316" y="2985706"/>
          <a:ext cx="565670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5670"/>
              </a:tblGrid>
              <a:tr h="5044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116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-1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92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98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361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FF"/>
                          </a:solidFill>
                        </a:rPr>
                        <a:t>-1</a:t>
                      </a:r>
                      <a:endParaRPr lang="en-US" sz="30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767853" y="4190080"/>
            <a:ext cx="1820208" cy="370470"/>
            <a:chOff x="4635496" y="4322432"/>
            <a:chExt cx="2084989" cy="457200"/>
          </a:xfrm>
        </p:grpSpPr>
        <p:pic>
          <p:nvPicPr>
            <p:cNvPr id="5122" name="Picture 2" descr="\tim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496" y="4322432"/>
              <a:ext cx="56083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=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8026" y="4392283"/>
              <a:ext cx="632459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34416"/>
              </p:ext>
            </p:extLst>
          </p:nvPr>
        </p:nvGraphicFramePr>
        <p:xfrm>
          <a:off x="6773595" y="2920146"/>
          <a:ext cx="565670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5670"/>
              </a:tblGrid>
              <a:tr h="5044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116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92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98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361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732776" y="2518053"/>
            <a:ext cx="308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FF00"/>
                </a:solidFill>
              </a:rPr>
              <a:t> 1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en-US" sz="2400" dirty="0" smtClean="0">
                <a:solidFill>
                  <a:srgbClr val="FF00FF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rgbClr val="00FF00"/>
                </a:solidFill>
              </a:rPr>
              <a:t>3    4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smtClean="0">
                <a:solidFill>
                  <a:srgbClr val="FF00FF"/>
                </a:solidFill>
              </a:rPr>
              <a:t>5</a:t>
            </a:r>
            <a:endParaRPr lang="en-US" sz="2400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 txBox="1">
                <a:spLocks/>
              </p:cNvSpPr>
              <p:nvPr/>
            </p:nvSpPr>
            <p:spPr bwMode="auto">
              <a:xfrm>
                <a:off x="685800" y="1527741"/>
                <a:ext cx="7772400" cy="1263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>
                    <a:latin typeface="Gill Sans MT" charset="0"/>
                  </a:rPr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Gill Sans MT" charset="0"/>
                </a:endParaRPr>
              </a:p>
              <a:p>
                <a:r>
                  <a:rPr lang="en-US" sz="2800" dirty="0" smtClean="0">
                    <a:latin typeface="Gill Sans MT" charset="0"/>
                  </a:rPr>
                  <a:t>Want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7741"/>
                <a:ext cx="7772400" cy="1263566"/>
              </a:xfrm>
              <a:prstGeom prst="rect">
                <a:avLst/>
              </a:prstGeom>
              <a:blipFill rotWithShape="1">
                <a:blip r:embed="rId13"/>
                <a:stretch>
                  <a:fillRect l="-1490" t="-4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2" descr="\chi \text{ s.~t.~} |\iprod{v_j}{\chi}| &lt; c\sqrt{n}, \forall j.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28" y="2119253"/>
            <a:ext cx="402166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2937463" y="5776398"/>
            <a:ext cx="5953684" cy="420852"/>
            <a:chOff x="3936119" y="5776398"/>
            <a:chExt cx="5953684" cy="420852"/>
          </a:xfrm>
        </p:grpSpPr>
        <p:pic>
          <p:nvPicPr>
            <p:cNvPr id="63" name="Picture 6" descr="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119" y="5785770"/>
              <a:ext cx="50475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\chi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728" y="5785770"/>
              <a:ext cx="453106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2" descr="\chi(\mathcal{S}) = \|A\chi\|_\infty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683" y="5776398"/>
              <a:ext cx="210312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65702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Discrepancy: Geometric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 txBox="1">
                <a:spLocks/>
              </p:cNvSpPr>
              <p:nvPr/>
            </p:nvSpPr>
            <p:spPr bwMode="auto">
              <a:xfrm>
                <a:off x="685800" y="1527741"/>
                <a:ext cx="7772400" cy="1263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>
                    <a:latin typeface="Gill Sans MT" charset="0"/>
                  </a:rPr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Gill Sans MT" charset="0"/>
                </a:endParaRPr>
              </a:p>
              <a:p>
                <a:r>
                  <a:rPr lang="en-US" sz="2800" dirty="0" smtClean="0">
                    <a:latin typeface="Gill Sans MT" charset="0"/>
                  </a:rPr>
                  <a:t>Want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7741"/>
                <a:ext cx="7772400" cy="1263566"/>
              </a:xfrm>
              <a:prstGeom prst="rect">
                <a:avLst/>
              </a:prstGeom>
              <a:blipFill rotWithShape="1">
                <a:blip r:embed="rId13"/>
                <a:stretch>
                  <a:fillRect l="-1490" t="-4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/>
          <p:cNvSpPr/>
          <p:nvPr/>
        </p:nvSpPr>
        <p:spPr bwMode="auto">
          <a:xfrm>
            <a:off x="565420" y="2731176"/>
            <a:ext cx="3080084" cy="2755232"/>
          </a:xfrm>
          <a:custGeom>
            <a:avLst/>
            <a:gdLst>
              <a:gd name="connsiteX0" fmla="*/ 2165684 w 3080084"/>
              <a:gd name="connsiteY0" fmla="*/ 0 h 2755232"/>
              <a:gd name="connsiteX1" fmla="*/ 3080084 w 3080084"/>
              <a:gd name="connsiteY1" fmla="*/ 0 h 2755232"/>
              <a:gd name="connsiteX2" fmla="*/ 3080084 w 3080084"/>
              <a:gd name="connsiteY2" fmla="*/ 2755232 h 2755232"/>
              <a:gd name="connsiteX3" fmla="*/ 300789 w 3080084"/>
              <a:gd name="connsiteY3" fmla="*/ 2743200 h 2755232"/>
              <a:gd name="connsiteX4" fmla="*/ 0 w 3080084"/>
              <a:gd name="connsiteY4" fmla="*/ 2213811 h 2755232"/>
              <a:gd name="connsiteX5" fmla="*/ 661737 w 3080084"/>
              <a:gd name="connsiteY5" fmla="*/ 601579 h 2755232"/>
              <a:gd name="connsiteX6" fmla="*/ 2165684 w 3080084"/>
              <a:gd name="connsiteY6" fmla="*/ 0 h 275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084" h="2755232">
                <a:moveTo>
                  <a:pt x="2165684" y="0"/>
                </a:moveTo>
                <a:lnTo>
                  <a:pt x="3080084" y="0"/>
                </a:lnTo>
                <a:lnTo>
                  <a:pt x="3080084" y="2755232"/>
                </a:lnTo>
                <a:lnTo>
                  <a:pt x="300789" y="2743200"/>
                </a:lnTo>
                <a:lnTo>
                  <a:pt x="0" y="2213811"/>
                </a:lnTo>
                <a:lnTo>
                  <a:pt x="661737" y="601579"/>
                </a:lnTo>
                <a:lnTo>
                  <a:pt x="2165684" y="0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Connector 40"/>
          <p:cNvCxnSpPr>
            <a:stCxn id="40" idx="5"/>
            <a:endCxn id="45" idx="5"/>
          </p:cNvCxnSpPr>
          <p:nvPr/>
        </p:nvCxnSpPr>
        <p:spPr bwMode="auto">
          <a:xfrm>
            <a:off x="1227157" y="3332755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40" idx="4"/>
            <a:endCxn id="45" idx="4"/>
          </p:cNvCxnSpPr>
          <p:nvPr/>
        </p:nvCxnSpPr>
        <p:spPr bwMode="auto">
          <a:xfrm>
            <a:off x="565420" y="4944987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898294" y="548640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3645504" y="5474376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1499873" y="3052018"/>
            <a:ext cx="3080084" cy="2755232"/>
          </a:xfrm>
          <a:custGeom>
            <a:avLst/>
            <a:gdLst>
              <a:gd name="connsiteX0" fmla="*/ 2165684 w 3080084"/>
              <a:gd name="connsiteY0" fmla="*/ 0 h 2755232"/>
              <a:gd name="connsiteX1" fmla="*/ 3080084 w 3080084"/>
              <a:gd name="connsiteY1" fmla="*/ 0 h 2755232"/>
              <a:gd name="connsiteX2" fmla="*/ 3080084 w 3080084"/>
              <a:gd name="connsiteY2" fmla="*/ 2755232 h 2755232"/>
              <a:gd name="connsiteX3" fmla="*/ 300789 w 3080084"/>
              <a:gd name="connsiteY3" fmla="*/ 2743200 h 2755232"/>
              <a:gd name="connsiteX4" fmla="*/ 0 w 3080084"/>
              <a:gd name="connsiteY4" fmla="*/ 2213811 h 2755232"/>
              <a:gd name="connsiteX5" fmla="*/ 661737 w 3080084"/>
              <a:gd name="connsiteY5" fmla="*/ 601579 h 2755232"/>
              <a:gd name="connsiteX6" fmla="*/ 2165684 w 3080084"/>
              <a:gd name="connsiteY6" fmla="*/ 0 h 275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084" h="2755232">
                <a:moveTo>
                  <a:pt x="2165684" y="0"/>
                </a:moveTo>
                <a:lnTo>
                  <a:pt x="3080084" y="0"/>
                </a:lnTo>
                <a:lnTo>
                  <a:pt x="3080084" y="2755232"/>
                </a:lnTo>
                <a:lnTo>
                  <a:pt x="300789" y="2743200"/>
                </a:lnTo>
                <a:lnTo>
                  <a:pt x="0" y="2213811"/>
                </a:lnTo>
                <a:lnTo>
                  <a:pt x="661737" y="601579"/>
                </a:lnTo>
                <a:lnTo>
                  <a:pt x="2165684" y="0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878241" y="5474376"/>
            <a:ext cx="926431" cy="324853"/>
          </a:xfrm>
          <a:custGeom>
            <a:avLst/>
            <a:gdLst>
              <a:gd name="connsiteX0" fmla="*/ 0 w 926431"/>
              <a:gd name="connsiteY0" fmla="*/ 12032 h 324853"/>
              <a:gd name="connsiteX1" fmla="*/ 733926 w 926431"/>
              <a:gd name="connsiteY1" fmla="*/ 0 h 324853"/>
              <a:gd name="connsiteX2" fmla="*/ 926431 w 926431"/>
              <a:gd name="connsiteY2" fmla="*/ 324853 h 324853"/>
              <a:gd name="connsiteX3" fmla="*/ 0 w 926431"/>
              <a:gd name="connsiteY3" fmla="*/ 12032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431" h="324853">
                <a:moveTo>
                  <a:pt x="0" y="12032"/>
                </a:moveTo>
                <a:lnTo>
                  <a:pt x="733926" y="0"/>
                </a:lnTo>
                <a:lnTo>
                  <a:pt x="926431" y="324853"/>
                </a:lnTo>
                <a:lnTo>
                  <a:pt x="0" y="12032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2743136" y="2719145"/>
            <a:ext cx="1840831" cy="336884"/>
          </a:xfrm>
          <a:custGeom>
            <a:avLst/>
            <a:gdLst>
              <a:gd name="connsiteX0" fmla="*/ 0 w 1840831"/>
              <a:gd name="connsiteY0" fmla="*/ 24063 h 336884"/>
              <a:gd name="connsiteX1" fmla="*/ 914400 w 1840831"/>
              <a:gd name="connsiteY1" fmla="*/ 0 h 336884"/>
              <a:gd name="connsiteX2" fmla="*/ 1840831 w 1840831"/>
              <a:gd name="connsiteY2" fmla="*/ 336884 h 336884"/>
              <a:gd name="connsiteX3" fmla="*/ 914400 w 1840831"/>
              <a:gd name="connsiteY3" fmla="*/ 336884 h 336884"/>
              <a:gd name="connsiteX4" fmla="*/ 0 w 1840831"/>
              <a:gd name="connsiteY4" fmla="*/ 24063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831" h="336884">
                <a:moveTo>
                  <a:pt x="0" y="24063"/>
                </a:moveTo>
                <a:lnTo>
                  <a:pt x="914400" y="0"/>
                </a:lnTo>
                <a:lnTo>
                  <a:pt x="1840831" y="336884"/>
                </a:lnTo>
                <a:lnTo>
                  <a:pt x="914400" y="336884"/>
                </a:lnTo>
                <a:lnTo>
                  <a:pt x="0" y="24063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98294" y="2634921"/>
            <a:ext cx="3681663" cy="3172329"/>
            <a:chOff x="898294" y="2695081"/>
            <a:chExt cx="3681663" cy="3172329"/>
          </a:xfrm>
        </p:grpSpPr>
        <p:cxnSp>
          <p:nvCxnSpPr>
            <p:cNvPr id="49" name="Straight Connector 48"/>
            <p:cNvCxnSpPr/>
            <p:nvPr/>
          </p:nvCxnSpPr>
          <p:spPr bwMode="auto">
            <a:xfrm flipH="1">
              <a:off x="3645506" y="2695081"/>
              <a:ext cx="12030" cy="27552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898294" y="5486408"/>
              <a:ext cx="27472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endCxn id="45" idx="2"/>
            </p:cNvCxnSpPr>
            <p:nvPr/>
          </p:nvCxnSpPr>
          <p:spPr bwMode="auto">
            <a:xfrm>
              <a:off x="3645504" y="5486408"/>
              <a:ext cx="934453" cy="3810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" name="Freeform 51"/>
          <p:cNvSpPr/>
          <p:nvPr/>
        </p:nvSpPr>
        <p:spPr bwMode="auto">
          <a:xfrm>
            <a:off x="589483" y="4957019"/>
            <a:ext cx="1215189" cy="838199"/>
          </a:xfrm>
          <a:custGeom>
            <a:avLst/>
            <a:gdLst>
              <a:gd name="connsiteX0" fmla="*/ 0 w 1239253"/>
              <a:gd name="connsiteY0" fmla="*/ 0 h 878305"/>
              <a:gd name="connsiteX1" fmla="*/ 926432 w 1239253"/>
              <a:gd name="connsiteY1" fmla="*/ 324852 h 878305"/>
              <a:gd name="connsiteX2" fmla="*/ 1239253 w 1239253"/>
              <a:gd name="connsiteY2" fmla="*/ 878305 h 878305"/>
              <a:gd name="connsiteX3" fmla="*/ 288758 w 1239253"/>
              <a:gd name="connsiteY3" fmla="*/ 529389 h 878305"/>
              <a:gd name="connsiteX4" fmla="*/ 0 w 1239253"/>
              <a:gd name="connsiteY4" fmla="*/ 0 h 8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3" h="878305">
                <a:moveTo>
                  <a:pt x="0" y="0"/>
                </a:moveTo>
                <a:lnTo>
                  <a:pt x="926432" y="324852"/>
                </a:lnTo>
                <a:lnTo>
                  <a:pt x="1239253" y="878305"/>
                </a:lnTo>
                <a:lnTo>
                  <a:pt x="288758" y="52938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7157" y="5885748"/>
            <a:ext cx="7154843" cy="805525"/>
            <a:chOff x="2418359" y="5873716"/>
            <a:chExt cx="5380065" cy="805525"/>
          </a:xfrm>
        </p:grpSpPr>
        <p:sp>
          <p:nvSpPr>
            <p:cNvPr id="59" name="Content Placeholder 3"/>
            <p:cNvSpPr txBox="1">
              <a:spLocks/>
            </p:cNvSpPr>
            <p:nvPr/>
          </p:nvSpPr>
          <p:spPr bwMode="auto">
            <a:xfrm>
              <a:off x="2418359" y="5873716"/>
              <a:ext cx="5351417" cy="80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en-US" sz="3200" b="0" dirty="0" smtClean="0">
                  <a:solidFill>
                    <a:schemeClr val="bg1"/>
                  </a:solidFill>
                  <a:latin typeface="Gill Sans MT" charset="0"/>
                </a:rPr>
                <a:t>Goal: Find non-zero lattice point inside</a:t>
              </a:r>
            </a:p>
          </p:txBody>
        </p:sp>
        <p:pic>
          <p:nvPicPr>
            <p:cNvPr id="60" name="Picture 10" descr="\mathcal{P}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674" y="5921844"/>
              <a:ext cx="50475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\chi \text{ s.~t.~} |\iprod{v_j}{\chi}| &lt; c\sqrt{n}, \forall j.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28" y="2119253"/>
            <a:ext cx="402166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674939" y="3061777"/>
            <a:ext cx="4420933" cy="1161409"/>
            <a:chOff x="4674939" y="3379277"/>
            <a:chExt cx="4420933" cy="1161409"/>
          </a:xfrm>
        </p:grpSpPr>
        <p:pic>
          <p:nvPicPr>
            <p:cNvPr id="54" name="Picture 6" descr="\mathcal{P} = \{x: |x_i| \leq 1,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939" y="3379277"/>
              <a:ext cx="356616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|\iprod{v_j}{x}| \leq c\sqrt{n}\}.&#10;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873" y="3992046"/>
              <a:ext cx="3174999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ounded Rectangular Callout 15"/>
          <p:cNvSpPr>
            <a:spLocks noChangeArrowheads="1"/>
          </p:cNvSpPr>
          <p:nvPr/>
        </p:nvSpPr>
        <p:spPr bwMode="auto">
          <a:xfrm>
            <a:off x="5042506" y="4625188"/>
            <a:ext cx="3910994" cy="960440"/>
          </a:xfrm>
          <a:prstGeom prst="wedgeRoundRectCallout">
            <a:avLst>
              <a:gd name="adj1" fmla="val -61121"/>
              <a:gd name="adj2" fmla="val -36213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latin typeface="Gill Sans" charset="0"/>
              </a:rPr>
              <a:t>Gluskin</a:t>
            </a:r>
            <a:r>
              <a:rPr lang="en-US" dirty="0" smtClean="0">
                <a:latin typeface="Gill Sans" charset="0"/>
              </a:rPr>
              <a:t> 88: </a:t>
            </a:r>
            <a:r>
              <a:rPr lang="en-US" dirty="0" err="1" smtClean="0">
                <a:latin typeface="Gill Sans" charset="0"/>
              </a:rPr>
              <a:t>Polytopes</a:t>
            </a:r>
            <a:r>
              <a:rPr lang="en-US" dirty="0" smtClean="0">
                <a:latin typeface="Gill Sans" charset="0"/>
              </a:rPr>
              <a:t>, </a:t>
            </a:r>
            <a:r>
              <a:rPr lang="en-US" dirty="0" err="1" smtClean="0">
                <a:latin typeface="Gill Sans" charset="0"/>
              </a:rPr>
              <a:t>Kanter’s</a:t>
            </a:r>
            <a:r>
              <a:rPr lang="en-US" dirty="0" smtClean="0">
                <a:latin typeface="Gill Sans" charset="0"/>
              </a:rPr>
              <a:t> lemma, ... !</a:t>
            </a:r>
          </a:p>
        </p:txBody>
      </p:sp>
    </p:spTree>
    <p:extLst>
      <p:ext uri="{BB962C8B-B14F-4D97-AF65-F5344CB8AC3E}">
        <p14:creationId xmlns:p14="http://schemas.microsoft.com/office/powerpoint/2010/main" val="211029541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85"/>
                                      </p:to>
                                    </p:set>
                                    <p:animEffect filter="image" prLst="opacity: 0.85">
                                      <p:cBhvr rctx="IE">
                                        <p:cTn id="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>
            <a:grpSpLocks/>
          </p:cNvGrpSpPr>
          <p:nvPr/>
        </p:nvGrpSpPr>
        <p:grpSpPr bwMode="auto">
          <a:xfrm>
            <a:off x="799559" y="1710237"/>
            <a:ext cx="7599363" cy="584775"/>
            <a:chOff x="330027" y="1756987"/>
            <a:chExt cx="7598778" cy="584855"/>
          </a:xfrm>
        </p:grpSpPr>
        <p:sp>
          <p:nvSpPr>
            <p:cNvPr id="141" name="TextBox 8"/>
            <p:cNvSpPr txBox="1">
              <a:spLocks noChangeArrowheads="1"/>
            </p:cNvSpPr>
            <p:nvPr/>
          </p:nvSpPr>
          <p:spPr bwMode="auto">
            <a:xfrm>
              <a:off x="330027" y="1756987"/>
              <a:ext cx="7598778" cy="58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200" dirty="0" smtClean="0">
                  <a:solidFill>
                    <a:schemeClr val="bg1"/>
                  </a:solidFill>
                  <a:latin typeface="Gill Sans" charset="0"/>
                </a:rPr>
                <a:t>Claim: Will find good partial coloring.</a:t>
              </a:r>
              <a:endParaRPr lang="en-US" sz="32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142" name="Rectangle 6"/>
            <p:cNvSpPr>
              <a:spLocks noChangeArrowheads="1"/>
            </p:cNvSpPr>
            <p:nvPr/>
          </p:nvSpPr>
          <p:spPr bwMode="auto">
            <a:xfrm>
              <a:off x="570661" y="1795093"/>
              <a:ext cx="7129546" cy="49594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498" y="2919169"/>
            <a:ext cx="3898226" cy="2625398"/>
          </a:xfrm>
        </p:spPr>
        <p:txBody>
          <a:bodyPr/>
          <a:lstStyle/>
          <a:p>
            <a:r>
              <a:rPr lang="en-US" sz="2800" dirty="0" smtClean="0"/>
              <a:t>Start at origin</a:t>
            </a:r>
          </a:p>
          <a:p>
            <a:r>
              <a:rPr lang="en-US" sz="2800" dirty="0" smtClean="0"/>
              <a:t>Brownian motion till you hit a face</a:t>
            </a:r>
          </a:p>
          <a:p>
            <a:r>
              <a:rPr lang="en-US" sz="2800" dirty="0" smtClean="0"/>
              <a:t>Brownian motion </a:t>
            </a:r>
            <a:r>
              <a:rPr lang="en-US" sz="2800" dirty="0" smtClean="0">
                <a:solidFill>
                  <a:srgbClr val="FFFF00"/>
                </a:solidFill>
              </a:rPr>
              <a:t>within</a:t>
            </a:r>
            <a:r>
              <a:rPr lang="en-US" sz="2800" dirty="0" smtClean="0"/>
              <a:t> the face</a:t>
            </a:r>
          </a:p>
          <a:p>
            <a:endParaRPr lang="en-US" sz="28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499748" y="5784274"/>
            <a:ext cx="5057777" cy="469100"/>
            <a:chOff x="4674939" y="3379277"/>
            <a:chExt cx="5057777" cy="469100"/>
          </a:xfrm>
        </p:grpSpPr>
        <p:pic>
          <p:nvPicPr>
            <p:cNvPr id="135" name="Picture 6" descr="\mathcal{P} = \{x: |x_i| \leq 1,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939" y="3379277"/>
              <a:ext cx="267462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|\iprod{v_j}{x}| \leq c\sqrt{n}\}.&#10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467" y="3436897"/>
              <a:ext cx="238124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Group 136"/>
          <p:cNvGrpSpPr/>
          <p:nvPr/>
        </p:nvGrpSpPr>
        <p:grpSpPr>
          <a:xfrm>
            <a:off x="1376280" y="1710128"/>
            <a:ext cx="6379309" cy="805525"/>
            <a:chOff x="1082715" y="5873716"/>
            <a:chExt cx="6379309" cy="805525"/>
          </a:xfrm>
        </p:grpSpPr>
        <p:sp>
          <p:nvSpPr>
            <p:cNvPr id="138" name="Content Placeholder 3"/>
            <p:cNvSpPr txBox="1">
              <a:spLocks/>
            </p:cNvSpPr>
            <p:nvPr/>
          </p:nvSpPr>
          <p:spPr bwMode="auto">
            <a:xfrm>
              <a:off x="1082715" y="5873716"/>
              <a:ext cx="6379309" cy="80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en-US" sz="3200" b="0" dirty="0" smtClean="0">
                  <a:solidFill>
                    <a:schemeClr val="bg1"/>
                  </a:solidFill>
                  <a:latin typeface="Gill Sans MT" charset="0"/>
                </a:rPr>
                <a:t>Goal: Find non-zero lattice point in</a:t>
              </a:r>
            </a:p>
          </p:txBody>
        </p:sp>
        <p:pic>
          <p:nvPicPr>
            <p:cNvPr id="139" name="Picture 10" descr="\mathcal{P}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7274" y="5947244"/>
              <a:ext cx="50475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Freeform 54"/>
          <p:cNvSpPr/>
          <p:nvPr/>
        </p:nvSpPr>
        <p:spPr bwMode="auto">
          <a:xfrm>
            <a:off x="488616" y="2502568"/>
            <a:ext cx="3080084" cy="2755232"/>
          </a:xfrm>
          <a:custGeom>
            <a:avLst/>
            <a:gdLst>
              <a:gd name="connsiteX0" fmla="*/ 2165684 w 3080084"/>
              <a:gd name="connsiteY0" fmla="*/ 0 h 2755232"/>
              <a:gd name="connsiteX1" fmla="*/ 3080084 w 3080084"/>
              <a:gd name="connsiteY1" fmla="*/ 0 h 2755232"/>
              <a:gd name="connsiteX2" fmla="*/ 3080084 w 3080084"/>
              <a:gd name="connsiteY2" fmla="*/ 2755232 h 2755232"/>
              <a:gd name="connsiteX3" fmla="*/ 300789 w 3080084"/>
              <a:gd name="connsiteY3" fmla="*/ 2743200 h 2755232"/>
              <a:gd name="connsiteX4" fmla="*/ 0 w 3080084"/>
              <a:gd name="connsiteY4" fmla="*/ 2213811 h 2755232"/>
              <a:gd name="connsiteX5" fmla="*/ 661737 w 3080084"/>
              <a:gd name="connsiteY5" fmla="*/ 601579 h 2755232"/>
              <a:gd name="connsiteX6" fmla="*/ 2165684 w 3080084"/>
              <a:gd name="connsiteY6" fmla="*/ 0 h 275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084" h="2755232">
                <a:moveTo>
                  <a:pt x="2165684" y="0"/>
                </a:moveTo>
                <a:lnTo>
                  <a:pt x="3080084" y="0"/>
                </a:lnTo>
                <a:lnTo>
                  <a:pt x="3080084" y="2755232"/>
                </a:lnTo>
                <a:lnTo>
                  <a:pt x="300789" y="2743200"/>
                </a:lnTo>
                <a:lnTo>
                  <a:pt x="0" y="2213811"/>
                </a:lnTo>
                <a:lnTo>
                  <a:pt x="661737" y="601579"/>
                </a:lnTo>
                <a:lnTo>
                  <a:pt x="2165684" y="0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6" name="Straight Connector 55"/>
          <p:cNvCxnSpPr>
            <a:stCxn id="55" idx="1"/>
          </p:cNvCxnSpPr>
          <p:nvPr/>
        </p:nvCxnSpPr>
        <p:spPr bwMode="auto">
          <a:xfrm>
            <a:off x="3568700" y="25025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2634247" y="25025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55" idx="5"/>
            <a:endCxn id="62" idx="5"/>
          </p:cNvCxnSpPr>
          <p:nvPr/>
        </p:nvCxnSpPr>
        <p:spPr bwMode="auto">
          <a:xfrm>
            <a:off x="1150353" y="3104147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5" idx="4"/>
            <a:endCxn id="62" idx="4"/>
          </p:cNvCxnSpPr>
          <p:nvPr/>
        </p:nvCxnSpPr>
        <p:spPr bwMode="auto">
          <a:xfrm>
            <a:off x="488616" y="4716379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821490" y="5257800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3568700" y="52457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Freeform 61"/>
          <p:cNvSpPr/>
          <p:nvPr/>
        </p:nvSpPr>
        <p:spPr bwMode="auto">
          <a:xfrm>
            <a:off x="1423069" y="2823410"/>
            <a:ext cx="3080084" cy="2755232"/>
          </a:xfrm>
          <a:custGeom>
            <a:avLst/>
            <a:gdLst>
              <a:gd name="connsiteX0" fmla="*/ 2165684 w 3080084"/>
              <a:gd name="connsiteY0" fmla="*/ 0 h 2755232"/>
              <a:gd name="connsiteX1" fmla="*/ 3080084 w 3080084"/>
              <a:gd name="connsiteY1" fmla="*/ 0 h 2755232"/>
              <a:gd name="connsiteX2" fmla="*/ 3080084 w 3080084"/>
              <a:gd name="connsiteY2" fmla="*/ 2755232 h 2755232"/>
              <a:gd name="connsiteX3" fmla="*/ 300789 w 3080084"/>
              <a:gd name="connsiteY3" fmla="*/ 2743200 h 2755232"/>
              <a:gd name="connsiteX4" fmla="*/ 0 w 3080084"/>
              <a:gd name="connsiteY4" fmla="*/ 2213811 h 2755232"/>
              <a:gd name="connsiteX5" fmla="*/ 661737 w 3080084"/>
              <a:gd name="connsiteY5" fmla="*/ 601579 h 2755232"/>
              <a:gd name="connsiteX6" fmla="*/ 2165684 w 3080084"/>
              <a:gd name="connsiteY6" fmla="*/ 0 h 275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084" h="2755232">
                <a:moveTo>
                  <a:pt x="2165684" y="0"/>
                </a:moveTo>
                <a:lnTo>
                  <a:pt x="3080084" y="0"/>
                </a:lnTo>
                <a:lnTo>
                  <a:pt x="3080084" y="2755232"/>
                </a:lnTo>
                <a:lnTo>
                  <a:pt x="300789" y="2743200"/>
                </a:lnTo>
                <a:lnTo>
                  <a:pt x="0" y="2213811"/>
                </a:lnTo>
                <a:lnTo>
                  <a:pt x="661737" y="601579"/>
                </a:lnTo>
                <a:lnTo>
                  <a:pt x="2165684" y="0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801437" y="5245768"/>
            <a:ext cx="926431" cy="324853"/>
          </a:xfrm>
          <a:custGeom>
            <a:avLst/>
            <a:gdLst>
              <a:gd name="connsiteX0" fmla="*/ 0 w 926431"/>
              <a:gd name="connsiteY0" fmla="*/ 12032 h 324853"/>
              <a:gd name="connsiteX1" fmla="*/ 733926 w 926431"/>
              <a:gd name="connsiteY1" fmla="*/ 0 h 324853"/>
              <a:gd name="connsiteX2" fmla="*/ 926431 w 926431"/>
              <a:gd name="connsiteY2" fmla="*/ 324853 h 324853"/>
              <a:gd name="connsiteX3" fmla="*/ 0 w 926431"/>
              <a:gd name="connsiteY3" fmla="*/ 12032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431" h="324853">
                <a:moveTo>
                  <a:pt x="0" y="12032"/>
                </a:moveTo>
                <a:lnTo>
                  <a:pt x="733926" y="0"/>
                </a:lnTo>
                <a:lnTo>
                  <a:pt x="926431" y="324853"/>
                </a:lnTo>
                <a:lnTo>
                  <a:pt x="0" y="12032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2666332" y="2490537"/>
            <a:ext cx="1840831" cy="336884"/>
          </a:xfrm>
          <a:custGeom>
            <a:avLst/>
            <a:gdLst>
              <a:gd name="connsiteX0" fmla="*/ 0 w 1840831"/>
              <a:gd name="connsiteY0" fmla="*/ 24063 h 336884"/>
              <a:gd name="connsiteX1" fmla="*/ 914400 w 1840831"/>
              <a:gd name="connsiteY1" fmla="*/ 0 h 336884"/>
              <a:gd name="connsiteX2" fmla="*/ 1840831 w 1840831"/>
              <a:gd name="connsiteY2" fmla="*/ 336884 h 336884"/>
              <a:gd name="connsiteX3" fmla="*/ 914400 w 1840831"/>
              <a:gd name="connsiteY3" fmla="*/ 336884 h 336884"/>
              <a:gd name="connsiteX4" fmla="*/ 0 w 1840831"/>
              <a:gd name="connsiteY4" fmla="*/ 24063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831" h="336884">
                <a:moveTo>
                  <a:pt x="0" y="24063"/>
                </a:moveTo>
                <a:lnTo>
                  <a:pt x="914400" y="0"/>
                </a:lnTo>
                <a:lnTo>
                  <a:pt x="1840831" y="336884"/>
                </a:lnTo>
                <a:lnTo>
                  <a:pt x="914400" y="336884"/>
                </a:lnTo>
                <a:lnTo>
                  <a:pt x="0" y="24063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01437" y="2490537"/>
            <a:ext cx="3701716" cy="3088105"/>
            <a:chOff x="801437" y="2490537"/>
            <a:chExt cx="3701716" cy="3088105"/>
          </a:xfrm>
        </p:grpSpPr>
        <p:cxnSp>
          <p:nvCxnSpPr>
            <p:cNvPr id="66" name="Straight Connector 65"/>
            <p:cNvCxnSpPr>
              <a:stCxn id="64" idx="1"/>
            </p:cNvCxnSpPr>
            <p:nvPr/>
          </p:nvCxnSpPr>
          <p:spPr bwMode="auto">
            <a:xfrm flipH="1">
              <a:off x="3568702" y="2490537"/>
              <a:ext cx="12030" cy="27552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>
              <a:stCxn id="63" idx="0"/>
            </p:cNvCxnSpPr>
            <p:nvPr/>
          </p:nvCxnSpPr>
          <p:spPr bwMode="auto">
            <a:xfrm flipV="1">
              <a:off x="801437" y="5245768"/>
              <a:ext cx="2767263" cy="12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>
              <a:endCxn id="62" idx="2"/>
            </p:cNvCxnSpPr>
            <p:nvPr/>
          </p:nvCxnSpPr>
          <p:spPr bwMode="auto">
            <a:xfrm>
              <a:off x="3568700" y="5257800"/>
              <a:ext cx="934453" cy="320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Freeform 68"/>
          <p:cNvSpPr/>
          <p:nvPr/>
        </p:nvSpPr>
        <p:spPr bwMode="auto">
          <a:xfrm>
            <a:off x="512679" y="4728411"/>
            <a:ext cx="1215189" cy="838199"/>
          </a:xfrm>
          <a:custGeom>
            <a:avLst/>
            <a:gdLst>
              <a:gd name="connsiteX0" fmla="*/ 0 w 1239253"/>
              <a:gd name="connsiteY0" fmla="*/ 0 h 878305"/>
              <a:gd name="connsiteX1" fmla="*/ 926432 w 1239253"/>
              <a:gd name="connsiteY1" fmla="*/ 324852 h 878305"/>
              <a:gd name="connsiteX2" fmla="*/ 1239253 w 1239253"/>
              <a:gd name="connsiteY2" fmla="*/ 878305 h 878305"/>
              <a:gd name="connsiteX3" fmla="*/ 288758 w 1239253"/>
              <a:gd name="connsiteY3" fmla="*/ 529389 h 878305"/>
              <a:gd name="connsiteX4" fmla="*/ 0 w 1239253"/>
              <a:gd name="connsiteY4" fmla="*/ 0 h 8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3" h="878305">
                <a:moveTo>
                  <a:pt x="0" y="0"/>
                </a:moveTo>
                <a:lnTo>
                  <a:pt x="926432" y="324852"/>
                </a:lnTo>
                <a:lnTo>
                  <a:pt x="1239253" y="878305"/>
                </a:lnTo>
                <a:lnTo>
                  <a:pt x="288758" y="52938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3604795" y="3272589"/>
            <a:ext cx="577516" cy="866274"/>
          </a:xfrm>
          <a:custGeom>
            <a:avLst/>
            <a:gdLst>
              <a:gd name="connsiteX0" fmla="*/ 360947 w 577516"/>
              <a:gd name="connsiteY0" fmla="*/ 866274 h 866274"/>
              <a:gd name="connsiteX1" fmla="*/ 505326 w 577516"/>
              <a:gd name="connsiteY1" fmla="*/ 601579 h 866274"/>
              <a:gd name="connsiteX2" fmla="*/ 156410 w 577516"/>
              <a:gd name="connsiteY2" fmla="*/ 661737 h 866274"/>
              <a:gd name="connsiteX3" fmla="*/ 445168 w 577516"/>
              <a:gd name="connsiteY3" fmla="*/ 312822 h 866274"/>
              <a:gd name="connsiteX4" fmla="*/ 577516 w 577516"/>
              <a:gd name="connsiteY4" fmla="*/ 0 h 866274"/>
              <a:gd name="connsiteX5" fmla="*/ 204537 w 577516"/>
              <a:gd name="connsiteY5" fmla="*/ 48127 h 866274"/>
              <a:gd name="connsiteX6" fmla="*/ 0 w 577516"/>
              <a:gd name="connsiteY6" fmla="*/ 84222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516" h="866274">
                <a:moveTo>
                  <a:pt x="360947" y="866274"/>
                </a:moveTo>
                <a:lnTo>
                  <a:pt x="505326" y="601579"/>
                </a:lnTo>
                <a:lnTo>
                  <a:pt x="156410" y="661737"/>
                </a:lnTo>
                <a:lnTo>
                  <a:pt x="445168" y="312822"/>
                </a:lnTo>
                <a:lnTo>
                  <a:pt x="577516" y="0"/>
                </a:lnTo>
                <a:lnTo>
                  <a:pt x="204537" y="48127"/>
                </a:lnTo>
                <a:lnTo>
                  <a:pt x="0" y="84222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572889" y="3389429"/>
            <a:ext cx="1471058" cy="981910"/>
            <a:chOff x="4490589" y="3389429"/>
            <a:chExt cx="1471058" cy="981910"/>
          </a:xfrm>
        </p:grpSpPr>
        <p:sp>
          <p:nvSpPr>
            <p:cNvPr id="74" name="Oval 73"/>
            <p:cNvSpPr/>
            <p:nvPr/>
          </p:nvSpPr>
          <p:spPr bwMode="auto">
            <a:xfrm>
              <a:off x="4515452" y="421238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4926130" y="383686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490589" y="360118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751674" y="33894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5148313" y="352658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5277452" y="403659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5525704" y="423417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5824487" y="40752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4559968" y="3453063"/>
              <a:ext cx="1335506" cy="854242"/>
            </a:xfrm>
            <a:custGeom>
              <a:avLst/>
              <a:gdLst>
                <a:gd name="connsiteX0" fmla="*/ 24064 w 1335506"/>
                <a:gd name="connsiteY0" fmla="*/ 830179 h 854242"/>
                <a:gd name="connsiteX1" fmla="*/ 445169 w 1335506"/>
                <a:gd name="connsiteY1" fmla="*/ 445169 h 854242"/>
                <a:gd name="connsiteX2" fmla="*/ 0 w 1335506"/>
                <a:gd name="connsiteY2" fmla="*/ 216569 h 854242"/>
                <a:gd name="connsiteX3" fmla="*/ 264695 w 1335506"/>
                <a:gd name="connsiteY3" fmla="*/ 0 h 854242"/>
                <a:gd name="connsiteX4" fmla="*/ 661737 w 1335506"/>
                <a:gd name="connsiteY4" fmla="*/ 144379 h 854242"/>
                <a:gd name="connsiteX5" fmla="*/ 782053 w 1335506"/>
                <a:gd name="connsiteY5" fmla="*/ 649705 h 854242"/>
                <a:gd name="connsiteX6" fmla="*/ 1046748 w 1335506"/>
                <a:gd name="connsiteY6" fmla="*/ 854242 h 854242"/>
                <a:gd name="connsiteX7" fmla="*/ 1335506 w 1335506"/>
                <a:gd name="connsiteY7" fmla="*/ 685800 h 85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06" h="854242">
                  <a:moveTo>
                    <a:pt x="24064" y="830179"/>
                  </a:moveTo>
                  <a:lnTo>
                    <a:pt x="445169" y="445169"/>
                  </a:lnTo>
                  <a:lnTo>
                    <a:pt x="0" y="216569"/>
                  </a:lnTo>
                  <a:lnTo>
                    <a:pt x="264695" y="0"/>
                  </a:lnTo>
                  <a:lnTo>
                    <a:pt x="661737" y="144379"/>
                  </a:lnTo>
                  <a:lnTo>
                    <a:pt x="782053" y="649705"/>
                  </a:lnTo>
                  <a:lnTo>
                    <a:pt x="1046748" y="854242"/>
                  </a:lnTo>
                  <a:lnTo>
                    <a:pt x="1335506" y="68580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4" t="8772" r="7097" b="9795"/>
          <a:stretch/>
        </p:blipFill>
        <p:spPr>
          <a:xfrm>
            <a:off x="3436352" y="2319688"/>
            <a:ext cx="300790" cy="365760"/>
          </a:xfrm>
          <a:prstGeom prst="rect">
            <a:avLst/>
          </a:prstGeom>
          <a:effectLst/>
        </p:spPr>
      </p:pic>
      <p:grpSp>
        <p:nvGrpSpPr>
          <p:cNvPr id="83" name="Group 82"/>
          <p:cNvGrpSpPr/>
          <p:nvPr/>
        </p:nvGrpSpPr>
        <p:grpSpPr>
          <a:xfrm>
            <a:off x="3526189" y="3195988"/>
            <a:ext cx="715477" cy="780046"/>
            <a:chOff x="5443889" y="3195988"/>
            <a:chExt cx="715477" cy="780046"/>
          </a:xfrm>
        </p:grpSpPr>
        <p:sp>
          <p:nvSpPr>
            <p:cNvPr id="84" name="Oval 83"/>
            <p:cNvSpPr/>
            <p:nvPr/>
          </p:nvSpPr>
          <p:spPr bwMode="auto">
            <a:xfrm>
              <a:off x="6022206" y="3195988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662864" y="3264568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443889" y="3295983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962851" y="381160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594284" y="383887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895073" y="3520572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1" name="Content Placeholder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046" y="4105174"/>
            <a:ext cx="48691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Oval 89"/>
          <p:cNvSpPr/>
          <p:nvPr/>
        </p:nvSpPr>
        <p:spPr bwMode="auto">
          <a:xfrm>
            <a:off x="2585320" y="4214394"/>
            <a:ext cx="137160" cy="13716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515360" y="2457398"/>
            <a:ext cx="149192" cy="1212367"/>
            <a:chOff x="5433060" y="2457398"/>
            <a:chExt cx="149192" cy="1212367"/>
          </a:xfrm>
        </p:grpSpPr>
        <p:grpSp>
          <p:nvGrpSpPr>
            <p:cNvPr id="143" name="Group 142"/>
            <p:cNvGrpSpPr/>
            <p:nvPr/>
          </p:nvGrpSpPr>
          <p:grpSpPr>
            <a:xfrm>
              <a:off x="5433060" y="2457398"/>
              <a:ext cx="149192" cy="1212367"/>
              <a:chOff x="5433060" y="2457398"/>
              <a:chExt cx="149192" cy="1212367"/>
            </a:xfrm>
          </p:grpSpPr>
          <p:sp>
            <p:nvSpPr>
              <p:cNvPr id="145" name="Oval 144"/>
              <p:cNvSpPr/>
              <p:nvPr/>
            </p:nvSpPr>
            <p:spPr bwMode="auto">
              <a:xfrm>
                <a:off x="5433060" y="353260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5445092" y="307179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5433060" y="245739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144" name="Straight Connector 143"/>
            <p:cNvCxnSpPr>
              <a:stCxn id="145" idx="0"/>
            </p:cNvCxnSpPr>
            <p:nvPr/>
          </p:nvCxnSpPr>
          <p:spPr bwMode="auto">
            <a:xfrm flipH="1" flipV="1">
              <a:off x="5498432" y="2643329"/>
              <a:ext cx="3208" cy="8892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4674828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85"/>
                                      </p:to>
                                    </p:set>
                                    <p:animEffect filter="image" prLst="opacity: 0.85">
                                      <p:cBhvr rctx="IE">
                                        <p:cTn id="11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8.67362E-19 L 0.0474 -0.06481 L -0.0026 -0.1 L 0.03021 -0.12801 L 0.06979 -0.10509 L 0.08559 -0.03148 L 0.11441 -0.00162 L 0.1434 -0.02616 " pathEditMode="relative" ptsTypes="AAAAAAAA">
                                      <p:cBhvr>
                                        <p:cTn id="27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-0.02616 L 0.1592 -0.06644 L 0.12101 -0.05602 L 0.15139 -0.10671 L 0.16719 -0.15602 L 0.125 -0.14537 L 0.10139 -0.1419 " pathEditMode="relative" ptsTypes="AAAAAAA">
                                      <p:cBhvr>
                                        <p:cTn id="37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39 -0.1419 L 0.10139 -0.08797 L 0.10816 -0.18982 L 0.10816 -0.25996 " pathEditMode="relative" rAng="0" ptsTypes="AAAA">
                                      <p:cBhvr>
                                        <p:cTn id="45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2" grpId="0" animBg="1"/>
      <p:bldP spid="72" grpId="0" animBg="1"/>
      <p:bldP spid="9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Edge-Walk: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992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Gaussian random walk in subspaces 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 bwMode="auto">
          <a:xfrm>
            <a:off x="647700" y="3746500"/>
            <a:ext cx="3822700" cy="1460500"/>
          </a:xfrm>
          <a:custGeom>
            <a:avLst/>
            <a:gdLst>
              <a:gd name="connsiteX0" fmla="*/ 0 w 3822700"/>
              <a:gd name="connsiteY0" fmla="*/ 952500 h 1460500"/>
              <a:gd name="connsiteX1" fmla="*/ 2273300 w 3822700"/>
              <a:gd name="connsiteY1" fmla="*/ 1460500 h 1460500"/>
              <a:gd name="connsiteX2" fmla="*/ 3822700 w 38227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700" h="1460500">
                <a:moveTo>
                  <a:pt x="0" y="952500"/>
                </a:moveTo>
                <a:lnTo>
                  <a:pt x="2273300" y="1460500"/>
                </a:lnTo>
                <a:lnTo>
                  <a:pt x="382270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41300" y="3098800"/>
            <a:ext cx="4038600" cy="2471167"/>
          </a:xfrm>
          <a:custGeom>
            <a:avLst/>
            <a:gdLst>
              <a:gd name="connsiteX0" fmla="*/ 0 w 3073400"/>
              <a:gd name="connsiteY0" fmla="*/ 1803400 h 2667000"/>
              <a:gd name="connsiteX1" fmla="*/ 1295400 w 3073400"/>
              <a:gd name="connsiteY1" fmla="*/ 2667000 h 2667000"/>
              <a:gd name="connsiteX2" fmla="*/ 3073400 w 3073400"/>
              <a:gd name="connsiteY2" fmla="*/ 863600 h 2667000"/>
              <a:gd name="connsiteX3" fmla="*/ 1866900 w 3073400"/>
              <a:gd name="connsiteY3" fmla="*/ 0 h 2667000"/>
              <a:gd name="connsiteX4" fmla="*/ 0 w 3073400"/>
              <a:gd name="connsiteY4" fmla="*/ 18034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400" h="2667000">
                <a:moveTo>
                  <a:pt x="0" y="1803400"/>
                </a:moveTo>
                <a:lnTo>
                  <a:pt x="1295400" y="2667000"/>
                </a:lnTo>
                <a:lnTo>
                  <a:pt x="3073400" y="863600"/>
                </a:lnTo>
                <a:lnTo>
                  <a:pt x="1866900" y="0"/>
                </a:lnTo>
                <a:lnTo>
                  <a:pt x="0" y="1803400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950052" y="4453689"/>
            <a:ext cx="137160" cy="13716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054425" y="4078169"/>
            <a:ext cx="443465" cy="395607"/>
            <a:chOff x="3921325" y="4078169"/>
            <a:chExt cx="443465" cy="395607"/>
          </a:xfrm>
        </p:grpSpPr>
        <p:sp>
          <p:nvSpPr>
            <p:cNvPr id="9" name="Oval 8"/>
            <p:cNvSpPr/>
            <p:nvPr/>
          </p:nvSpPr>
          <p:spPr bwMode="auto">
            <a:xfrm>
              <a:off x="4227630" y="407816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Connector 17"/>
            <p:cNvCxnSpPr>
              <a:stCxn id="8" idx="7"/>
              <a:endCxn id="9" idx="3"/>
            </p:cNvCxnSpPr>
            <p:nvPr/>
          </p:nvCxnSpPr>
          <p:spPr bwMode="auto">
            <a:xfrm flipV="1">
              <a:off x="3921325" y="4195242"/>
              <a:ext cx="326392" cy="2785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/>
          <p:cNvGrpSpPr/>
          <p:nvPr/>
        </p:nvGrpSpPr>
        <p:grpSpPr>
          <a:xfrm>
            <a:off x="1925189" y="3842485"/>
            <a:ext cx="442928" cy="255771"/>
            <a:chOff x="3792089" y="3842485"/>
            <a:chExt cx="442928" cy="255771"/>
          </a:xfrm>
        </p:grpSpPr>
        <p:sp>
          <p:nvSpPr>
            <p:cNvPr id="10" name="Oval 9"/>
            <p:cNvSpPr/>
            <p:nvPr/>
          </p:nvSpPr>
          <p:spPr bwMode="auto">
            <a:xfrm>
              <a:off x="3792089" y="384248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>
              <a:stCxn id="10" idx="5"/>
              <a:endCxn id="9" idx="1"/>
            </p:cNvCxnSpPr>
            <p:nvPr/>
          </p:nvCxnSpPr>
          <p:spPr bwMode="auto">
            <a:xfrm>
              <a:off x="3909162" y="3959558"/>
              <a:ext cx="325855" cy="1386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2029562" y="3630729"/>
            <a:ext cx="293872" cy="231843"/>
            <a:chOff x="3896462" y="3630729"/>
            <a:chExt cx="293872" cy="231843"/>
          </a:xfrm>
        </p:grpSpPr>
        <p:sp>
          <p:nvSpPr>
            <p:cNvPr id="11" name="Oval 10"/>
            <p:cNvSpPr/>
            <p:nvPr/>
          </p:nvSpPr>
          <p:spPr bwMode="auto">
            <a:xfrm>
              <a:off x="4053174" y="36307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Connector 25"/>
            <p:cNvCxnSpPr>
              <a:stCxn id="10" idx="7"/>
              <a:endCxn id="11" idx="3"/>
            </p:cNvCxnSpPr>
            <p:nvPr/>
          </p:nvCxnSpPr>
          <p:spPr bwMode="auto">
            <a:xfrm flipV="1">
              <a:off x="3896462" y="3747802"/>
              <a:ext cx="176799" cy="11477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2310734" y="3699309"/>
            <a:ext cx="409339" cy="205740"/>
            <a:chOff x="4177634" y="3699309"/>
            <a:chExt cx="409339" cy="205740"/>
          </a:xfrm>
        </p:grpSpPr>
        <p:sp>
          <p:nvSpPr>
            <p:cNvPr id="12" name="Oval 11"/>
            <p:cNvSpPr/>
            <p:nvPr/>
          </p:nvSpPr>
          <p:spPr bwMode="auto">
            <a:xfrm>
              <a:off x="4449813" y="376788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>
              <a:stCxn id="12" idx="1"/>
              <a:endCxn id="11" idx="6"/>
            </p:cNvCxnSpPr>
            <p:nvPr/>
          </p:nvCxnSpPr>
          <p:spPr bwMode="auto">
            <a:xfrm flipH="1" flipV="1">
              <a:off x="4177634" y="3699309"/>
              <a:ext cx="292266" cy="886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2687286" y="3884962"/>
            <a:ext cx="161926" cy="530092"/>
            <a:chOff x="4554186" y="3884962"/>
            <a:chExt cx="161926" cy="530092"/>
          </a:xfrm>
        </p:grpSpPr>
        <p:sp>
          <p:nvSpPr>
            <p:cNvPr id="13" name="Oval 12"/>
            <p:cNvSpPr/>
            <p:nvPr/>
          </p:nvSpPr>
          <p:spPr bwMode="auto">
            <a:xfrm>
              <a:off x="4578952" y="427789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Connector 32"/>
            <p:cNvCxnSpPr>
              <a:stCxn id="13" idx="0"/>
              <a:endCxn id="12" idx="5"/>
            </p:cNvCxnSpPr>
            <p:nvPr/>
          </p:nvCxnSpPr>
          <p:spPr bwMode="auto">
            <a:xfrm flipH="1" flipV="1">
              <a:off x="4554186" y="3884962"/>
              <a:ext cx="93346" cy="3929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2816425" y="4394967"/>
            <a:ext cx="281039" cy="217672"/>
            <a:chOff x="4683325" y="4394967"/>
            <a:chExt cx="281039" cy="217672"/>
          </a:xfrm>
        </p:grpSpPr>
        <p:sp>
          <p:nvSpPr>
            <p:cNvPr id="14" name="Oval 13"/>
            <p:cNvSpPr/>
            <p:nvPr/>
          </p:nvSpPr>
          <p:spPr bwMode="auto">
            <a:xfrm>
              <a:off x="4827204" y="447547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" name="Straight Connector 36"/>
            <p:cNvCxnSpPr>
              <a:stCxn id="14" idx="1"/>
              <a:endCxn id="13" idx="5"/>
            </p:cNvCxnSpPr>
            <p:nvPr/>
          </p:nvCxnSpPr>
          <p:spPr bwMode="auto">
            <a:xfrm flipH="1" flipV="1">
              <a:off x="4683325" y="4394967"/>
              <a:ext cx="163966" cy="10059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3084764" y="4316529"/>
            <a:ext cx="311483" cy="227530"/>
            <a:chOff x="4951664" y="4316529"/>
            <a:chExt cx="311483" cy="227530"/>
          </a:xfrm>
        </p:grpSpPr>
        <p:sp>
          <p:nvSpPr>
            <p:cNvPr id="15" name="Oval 14"/>
            <p:cNvSpPr/>
            <p:nvPr/>
          </p:nvSpPr>
          <p:spPr bwMode="auto">
            <a:xfrm>
              <a:off x="5125987" y="43165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>
              <a:stCxn id="15" idx="3"/>
              <a:endCxn id="14" idx="6"/>
            </p:cNvCxnSpPr>
            <p:nvPr/>
          </p:nvCxnSpPr>
          <p:spPr bwMode="auto">
            <a:xfrm flipH="1">
              <a:off x="4951664" y="4433602"/>
              <a:ext cx="194410" cy="1104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/>
              <p:cNvSpPr txBox="1">
                <a:spLocks/>
              </p:cNvSpPr>
              <p:nvPr/>
            </p:nvSpPr>
            <p:spPr bwMode="auto">
              <a:xfrm>
                <a:off x="4540598" y="2919169"/>
                <a:ext cx="3898226" cy="1817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/>
                  <a:t>Subspace V,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𝛾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Gaussian walk in V</a:t>
                </a:r>
              </a:p>
              <a:p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598" y="2919169"/>
                <a:ext cx="3898226" cy="1817931"/>
              </a:xfrm>
              <a:prstGeom prst="rect">
                <a:avLst/>
              </a:prstGeom>
              <a:blipFill rotWithShape="1">
                <a:blip r:embed="rId2"/>
                <a:stretch>
                  <a:fillRect l="-2973" t="-33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X_{t+1} = X_t + \gamma \mathcal{N}(V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01" y="4015571"/>
            <a:ext cx="3156051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ular Callout 15"/>
          <p:cNvSpPr>
            <a:spLocks noChangeArrowheads="1"/>
          </p:cNvSpPr>
          <p:nvPr/>
        </p:nvSpPr>
        <p:spPr bwMode="auto">
          <a:xfrm>
            <a:off x="4330700" y="4648200"/>
            <a:ext cx="4641110" cy="1028700"/>
          </a:xfrm>
          <a:prstGeom prst="wedgeRoundRectCallout">
            <a:avLst>
              <a:gd name="adj1" fmla="val 32979"/>
              <a:gd name="adj2" fmla="val -71518"/>
              <a:gd name="adj3" fmla="val 16667"/>
            </a:avLst>
          </a:prstGeom>
          <a:solidFill>
            <a:srgbClr val="CCFFCC"/>
          </a:solidFill>
          <a:ln>
            <a:noFill/>
          </a:ln>
          <a:extLst/>
        </p:spPr>
        <p:txBody>
          <a:bodyPr/>
          <a:lstStyle/>
          <a:p>
            <a:r>
              <a:rPr lang="en-US" sz="2600" dirty="0" smtClean="0">
                <a:latin typeface="Gill Sans" charset="0"/>
              </a:rPr>
              <a:t>Standard normal in V:</a:t>
            </a:r>
          </a:p>
          <a:p>
            <a:r>
              <a:rPr lang="en-US" sz="2600" dirty="0" smtClean="0">
                <a:latin typeface="Gill Sans" charset="0"/>
              </a:rPr>
              <a:t>Orthonormal basis change</a:t>
            </a:r>
          </a:p>
        </p:txBody>
      </p:sp>
    </p:spTree>
    <p:extLst>
      <p:ext uri="{BB962C8B-B14F-4D97-AF65-F5344CB8AC3E}">
        <p14:creationId xmlns:p14="http://schemas.microsoft.com/office/powerpoint/2010/main" val="285831916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0" grpId="0" build="p"/>
      <p:bldP spid="52" grpId="0" animBg="1"/>
      <p:bldP spid="5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Edge-Walk Algorithm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084832"/>
            <a:ext cx="77724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Discretization issues: hitting faces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>
            <a:off x="298116" y="2858168"/>
            <a:ext cx="3080084" cy="2755232"/>
          </a:xfrm>
          <a:custGeom>
            <a:avLst/>
            <a:gdLst>
              <a:gd name="connsiteX0" fmla="*/ 2165684 w 3080084"/>
              <a:gd name="connsiteY0" fmla="*/ 0 h 2755232"/>
              <a:gd name="connsiteX1" fmla="*/ 3080084 w 3080084"/>
              <a:gd name="connsiteY1" fmla="*/ 0 h 2755232"/>
              <a:gd name="connsiteX2" fmla="*/ 3080084 w 3080084"/>
              <a:gd name="connsiteY2" fmla="*/ 2755232 h 2755232"/>
              <a:gd name="connsiteX3" fmla="*/ 300789 w 3080084"/>
              <a:gd name="connsiteY3" fmla="*/ 2743200 h 2755232"/>
              <a:gd name="connsiteX4" fmla="*/ 0 w 3080084"/>
              <a:gd name="connsiteY4" fmla="*/ 2213811 h 2755232"/>
              <a:gd name="connsiteX5" fmla="*/ 661737 w 3080084"/>
              <a:gd name="connsiteY5" fmla="*/ 601579 h 2755232"/>
              <a:gd name="connsiteX6" fmla="*/ 2165684 w 3080084"/>
              <a:gd name="connsiteY6" fmla="*/ 0 h 275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084" h="2755232">
                <a:moveTo>
                  <a:pt x="2165684" y="0"/>
                </a:moveTo>
                <a:lnTo>
                  <a:pt x="3080084" y="0"/>
                </a:lnTo>
                <a:lnTo>
                  <a:pt x="3080084" y="2755232"/>
                </a:lnTo>
                <a:lnTo>
                  <a:pt x="300789" y="2743200"/>
                </a:lnTo>
                <a:lnTo>
                  <a:pt x="0" y="2213811"/>
                </a:lnTo>
                <a:lnTo>
                  <a:pt x="661737" y="601579"/>
                </a:lnTo>
                <a:lnTo>
                  <a:pt x="2165684" y="0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5" idx="1"/>
          </p:cNvCxnSpPr>
          <p:nvPr/>
        </p:nvCxnSpPr>
        <p:spPr bwMode="auto">
          <a:xfrm>
            <a:off x="3378200" y="28581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443747" y="28581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stCxn id="5" idx="5"/>
            <a:endCxn id="12" idx="5"/>
          </p:cNvCxnSpPr>
          <p:nvPr/>
        </p:nvCxnSpPr>
        <p:spPr bwMode="auto">
          <a:xfrm>
            <a:off x="959853" y="3459747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4"/>
            <a:endCxn id="12" idx="4"/>
          </p:cNvCxnSpPr>
          <p:nvPr/>
        </p:nvCxnSpPr>
        <p:spPr bwMode="auto">
          <a:xfrm>
            <a:off x="298116" y="5071979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630990" y="5613400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3378200" y="56013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reeform 11"/>
          <p:cNvSpPr/>
          <p:nvPr/>
        </p:nvSpPr>
        <p:spPr bwMode="auto">
          <a:xfrm>
            <a:off x="1232569" y="3179010"/>
            <a:ext cx="3080084" cy="2755232"/>
          </a:xfrm>
          <a:custGeom>
            <a:avLst/>
            <a:gdLst>
              <a:gd name="connsiteX0" fmla="*/ 2165684 w 3080084"/>
              <a:gd name="connsiteY0" fmla="*/ 0 h 2755232"/>
              <a:gd name="connsiteX1" fmla="*/ 3080084 w 3080084"/>
              <a:gd name="connsiteY1" fmla="*/ 0 h 2755232"/>
              <a:gd name="connsiteX2" fmla="*/ 3080084 w 3080084"/>
              <a:gd name="connsiteY2" fmla="*/ 2755232 h 2755232"/>
              <a:gd name="connsiteX3" fmla="*/ 300789 w 3080084"/>
              <a:gd name="connsiteY3" fmla="*/ 2743200 h 2755232"/>
              <a:gd name="connsiteX4" fmla="*/ 0 w 3080084"/>
              <a:gd name="connsiteY4" fmla="*/ 2213811 h 2755232"/>
              <a:gd name="connsiteX5" fmla="*/ 661737 w 3080084"/>
              <a:gd name="connsiteY5" fmla="*/ 601579 h 2755232"/>
              <a:gd name="connsiteX6" fmla="*/ 2165684 w 3080084"/>
              <a:gd name="connsiteY6" fmla="*/ 0 h 275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084" h="2755232">
                <a:moveTo>
                  <a:pt x="2165684" y="0"/>
                </a:moveTo>
                <a:lnTo>
                  <a:pt x="3080084" y="0"/>
                </a:lnTo>
                <a:lnTo>
                  <a:pt x="3080084" y="2755232"/>
                </a:lnTo>
                <a:lnTo>
                  <a:pt x="300789" y="2743200"/>
                </a:lnTo>
                <a:lnTo>
                  <a:pt x="0" y="2213811"/>
                </a:lnTo>
                <a:lnTo>
                  <a:pt x="661737" y="601579"/>
                </a:lnTo>
                <a:lnTo>
                  <a:pt x="2165684" y="0"/>
                </a:lnTo>
                <a:close/>
              </a:path>
            </a:pathLst>
          </a:custGeom>
          <a:solidFill>
            <a:srgbClr val="FFFF00">
              <a:alpha val="85000"/>
            </a:srgb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610937" y="5601368"/>
            <a:ext cx="926431" cy="324853"/>
          </a:xfrm>
          <a:custGeom>
            <a:avLst/>
            <a:gdLst>
              <a:gd name="connsiteX0" fmla="*/ 0 w 926431"/>
              <a:gd name="connsiteY0" fmla="*/ 12032 h 324853"/>
              <a:gd name="connsiteX1" fmla="*/ 733926 w 926431"/>
              <a:gd name="connsiteY1" fmla="*/ 0 h 324853"/>
              <a:gd name="connsiteX2" fmla="*/ 926431 w 926431"/>
              <a:gd name="connsiteY2" fmla="*/ 324853 h 324853"/>
              <a:gd name="connsiteX3" fmla="*/ 0 w 926431"/>
              <a:gd name="connsiteY3" fmla="*/ 12032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431" h="324853">
                <a:moveTo>
                  <a:pt x="0" y="12032"/>
                </a:moveTo>
                <a:lnTo>
                  <a:pt x="733926" y="0"/>
                </a:lnTo>
                <a:lnTo>
                  <a:pt x="926431" y="324853"/>
                </a:lnTo>
                <a:lnTo>
                  <a:pt x="0" y="12032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2475832" y="2846137"/>
            <a:ext cx="1840831" cy="336884"/>
          </a:xfrm>
          <a:custGeom>
            <a:avLst/>
            <a:gdLst>
              <a:gd name="connsiteX0" fmla="*/ 0 w 1840831"/>
              <a:gd name="connsiteY0" fmla="*/ 24063 h 336884"/>
              <a:gd name="connsiteX1" fmla="*/ 914400 w 1840831"/>
              <a:gd name="connsiteY1" fmla="*/ 0 h 336884"/>
              <a:gd name="connsiteX2" fmla="*/ 1840831 w 1840831"/>
              <a:gd name="connsiteY2" fmla="*/ 336884 h 336884"/>
              <a:gd name="connsiteX3" fmla="*/ 914400 w 1840831"/>
              <a:gd name="connsiteY3" fmla="*/ 336884 h 336884"/>
              <a:gd name="connsiteX4" fmla="*/ 0 w 1840831"/>
              <a:gd name="connsiteY4" fmla="*/ 24063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831" h="336884">
                <a:moveTo>
                  <a:pt x="0" y="24063"/>
                </a:moveTo>
                <a:lnTo>
                  <a:pt x="914400" y="0"/>
                </a:lnTo>
                <a:lnTo>
                  <a:pt x="1840831" y="336884"/>
                </a:lnTo>
                <a:lnTo>
                  <a:pt x="914400" y="336884"/>
                </a:lnTo>
                <a:lnTo>
                  <a:pt x="0" y="24063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322179" y="5084011"/>
            <a:ext cx="1215189" cy="838199"/>
          </a:xfrm>
          <a:custGeom>
            <a:avLst/>
            <a:gdLst>
              <a:gd name="connsiteX0" fmla="*/ 0 w 1239253"/>
              <a:gd name="connsiteY0" fmla="*/ 0 h 878305"/>
              <a:gd name="connsiteX1" fmla="*/ 926432 w 1239253"/>
              <a:gd name="connsiteY1" fmla="*/ 324852 h 878305"/>
              <a:gd name="connsiteX2" fmla="*/ 1239253 w 1239253"/>
              <a:gd name="connsiteY2" fmla="*/ 878305 h 878305"/>
              <a:gd name="connsiteX3" fmla="*/ 288758 w 1239253"/>
              <a:gd name="connsiteY3" fmla="*/ 529389 h 878305"/>
              <a:gd name="connsiteX4" fmla="*/ 0 w 1239253"/>
              <a:gd name="connsiteY4" fmla="*/ 0 h 8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3" h="878305">
                <a:moveTo>
                  <a:pt x="0" y="0"/>
                </a:moveTo>
                <a:lnTo>
                  <a:pt x="926432" y="324852"/>
                </a:lnTo>
                <a:lnTo>
                  <a:pt x="1239253" y="878305"/>
                </a:lnTo>
                <a:lnTo>
                  <a:pt x="288758" y="52938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82389" y="3745029"/>
            <a:ext cx="1471058" cy="981910"/>
            <a:chOff x="4490589" y="3389429"/>
            <a:chExt cx="1471058" cy="981910"/>
          </a:xfrm>
        </p:grpSpPr>
        <p:sp>
          <p:nvSpPr>
            <p:cNvPr id="24" name="Oval 23"/>
            <p:cNvSpPr/>
            <p:nvPr/>
          </p:nvSpPr>
          <p:spPr bwMode="auto">
            <a:xfrm>
              <a:off x="4515452" y="421238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926130" y="383686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490589" y="360118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751674" y="33894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148313" y="352658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277452" y="403659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525704" y="423417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824487" y="40752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4559968" y="3453063"/>
              <a:ext cx="1335506" cy="854242"/>
            </a:xfrm>
            <a:custGeom>
              <a:avLst/>
              <a:gdLst>
                <a:gd name="connsiteX0" fmla="*/ 24064 w 1335506"/>
                <a:gd name="connsiteY0" fmla="*/ 830179 h 854242"/>
                <a:gd name="connsiteX1" fmla="*/ 445169 w 1335506"/>
                <a:gd name="connsiteY1" fmla="*/ 445169 h 854242"/>
                <a:gd name="connsiteX2" fmla="*/ 0 w 1335506"/>
                <a:gd name="connsiteY2" fmla="*/ 216569 h 854242"/>
                <a:gd name="connsiteX3" fmla="*/ 264695 w 1335506"/>
                <a:gd name="connsiteY3" fmla="*/ 0 h 854242"/>
                <a:gd name="connsiteX4" fmla="*/ 661737 w 1335506"/>
                <a:gd name="connsiteY4" fmla="*/ 144379 h 854242"/>
                <a:gd name="connsiteX5" fmla="*/ 782053 w 1335506"/>
                <a:gd name="connsiteY5" fmla="*/ 649705 h 854242"/>
                <a:gd name="connsiteX6" fmla="*/ 1046748 w 1335506"/>
                <a:gd name="connsiteY6" fmla="*/ 854242 h 854242"/>
                <a:gd name="connsiteX7" fmla="*/ 1335506 w 1335506"/>
                <a:gd name="connsiteY7" fmla="*/ 685800 h 85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06" h="854242">
                  <a:moveTo>
                    <a:pt x="24064" y="830179"/>
                  </a:moveTo>
                  <a:lnTo>
                    <a:pt x="445169" y="445169"/>
                  </a:lnTo>
                  <a:lnTo>
                    <a:pt x="0" y="216569"/>
                  </a:lnTo>
                  <a:lnTo>
                    <a:pt x="264695" y="0"/>
                  </a:lnTo>
                  <a:lnTo>
                    <a:pt x="661737" y="144379"/>
                  </a:lnTo>
                  <a:lnTo>
                    <a:pt x="782053" y="649705"/>
                  </a:lnTo>
                  <a:lnTo>
                    <a:pt x="1046748" y="854242"/>
                  </a:lnTo>
                  <a:lnTo>
                    <a:pt x="1335506" y="68580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540598" y="2919169"/>
            <a:ext cx="3898226" cy="181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Might not hit face</a:t>
            </a:r>
          </a:p>
          <a:p>
            <a:r>
              <a:rPr lang="en-US" sz="2800" dirty="0" smtClean="0"/>
              <a:t>Slack: face hit if close to it.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4" name="Freeform 53"/>
          <p:cNvSpPr/>
          <p:nvPr/>
        </p:nvSpPr>
        <p:spPr bwMode="auto">
          <a:xfrm>
            <a:off x="3210773" y="2864338"/>
            <a:ext cx="977296" cy="3057872"/>
          </a:xfrm>
          <a:custGeom>
            <a:avLst/>
            <a:gdLst>
              <a:gd name="connsiteX0" fmla="*/ 5862 w 926124"/>
              <a:gd name="connsiteY0" fmla="*/ 0 h 3077308"/>
              <a:gd name="connsiteX1" fmla="*/ 920262 w 926124"/>
              <a:gd name="connsiteY1" fmla="*/ 322385 h 3077308"/>
              <a:gd name="connsiteX2" fmla="*/ 926124 w 926124"/>
              <a:gd name="connsiteY2" fmla="*/ 3077308 h 3077308"/>
              <a:gd name="connsiteX3" fmla="*/ 0 w 926124"/>
              <a:gd name="connsiteY3" fmla="*/ 2743200 h 3077308"/>
              <a:gd name="connsiteX4" fmla="*/ 5862 w 926124"/>
              <a:gd name="connsiteY4" fmla="*/ 0 h 307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124" h="3077308">
                <a:moveTo>
                  <a:pt x="5862" y="0"/>
                </a:moveTo>
                <a:lnTo>
                  <a:pt x="920262" y="322385"/>
                </a:lnTo>
                <a:lnTo>
                  <a:pt x="926124" y="3077308"/>
                </a:lnTo>
                <a:lnTo>
                  <a:pt x="0" y="2743200"/>
                </a:lnTo>
                <a:lnTo>
                  <a:pt x="5862" y="0"/>
                </a:lnTo>
                <a:close/>
              </a:path>
            </a:pathLst>
          </a:custGeom>
          <a:solidFill>
            <a:srgbClr val="CC9900">
              <a:alpha val="6549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08397" y="2833437"/>
            <a:ext cx="3701716" cy="3088105"/>
            <a:chOff x="798897" y="2833437"/>
            <a:chExt cx="3701716" cy="3088105"/>
          </a:xfrm>
        </p:grpSpPr>
        <p:sp>
          <p:nvSpPr>
            <p:cNvPr id="40" name="Oval 39"/>
            <p:cNvSpPr/>
            <p:nvPr/>
          </p:nvSpPr>
          <p:spPr bwMode="auto">
            <a:xfrm>
              <a:off x="2585320" y="456999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98897" y="2833437"/>
              <a:ext cx="3701716" cy="3088105"/>
              <a:chOff x="2719137" y="2490537"/>
              <a:chExt cx="3701716" cy="3088105"/>
            </a:xfrm>
          </p:grpSpPr>
          <p:cxnSp>
            <p:nvCxnSpPr>
              <p:cNvPr id="34" name="Straight Connector 33"/>
              <p:cNvCxnSpPr/>
              <p:nvPr/>
            </p:nvCxnSpPr>
            <p:spPr bwMode="auto">
              <a:xfrm flipH="1">
                <a:off x="5486402" y="2490537"/>
                <a:ext cx="12030" cy="275523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2719137" y="5257800"/>
                <a:ext cx="277582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5486400" y="5257800"/>
                <a:ext cx="934453" cy="3208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40636036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Beating the 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9800" y="1890713"/>
                <a:ext cx="7239000" cy="4114800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en-US" dirty="0" smtClean="0"/>
                  <a:t>Optimal, explicit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-nets for Gaussians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err="1" smtClean="0">
                    <a:latin typeface="Gill Sans"/>
                  </a:rPr>
                  <a:t>Kanter’s</a:t>
                </a:r>
                <a:r>
                  <a:rPr lang="en-US" dirty="0" smtClean="0">
                    <a:latin typeface="Gill Sans"/>
                  </a:rPr>
                  <a:t> lemma, convex geometry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dirty="0" smtClean="0"/>
                  <a:t>Constructive Discrepancy Minimization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err="1" smtClean="0">
                    <a:latin typeface="Gill Sans"/>
                  </a:rPr>
                  <a:t>EdgeWalk</a:t>
                </a:r>
                <a:r>
                  <a:rPr lang="en-US" dirty="0" smtClean="0">
                    <a:latin typeface="Gill Sans"/>
                  </a:rPr>
                  <a:t>: New LP rounding method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0" y="1890713"/>
                <a:ext cx="7239000" cy="4114800"/>
              </a:xfrm>
              <a:blipFill rotWithShape="1">
                <a:blip r:embed="rId2"/>
                <a:stretch>
                  <a:fillRect l="-1936" t="-1926" r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165109" y="4915388"/>
            <a:ext cx="6810491" cy="125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400" i="1" dirty="0" smtClean="0">
                <a:solidFill>
                  <a:srgbClr val="FFFF00"/>
                </a:solidFill>
                <a:latin typeface="Gill Sans MT" charset="0"/>
              </a:rPr>
              <a:t>Geometric techniques</a:t>
            </a:r>
          </a:p>
          <a:p>
            <a:pPr>
              <a:spcBef>
                <a:spcPct val="20000"/>
              </a:spcBef>
            </a:pPr>
            <a:r>
              <a:rPr lang="en-US" sz="3400" i="1" dirty="0" smtClean="0">
                <a:solidFill>
                  <a:srgbClr val="FFFF00"/>
                </a:solidFill>
                <a:latin typeface="Gill Sans MT" charset="0"/>
              </a:rPr>
              <a:t>“Truly” constructive</a:t>
            </a:r>
            <a:endParaRPr lang="en-US" sz="3400" dirty="0">
              <a:solidFill>
                <a:srgbClr val="FFFF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3501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3544" y="2711403"/>
            <a:ext cx="7275137" cy="3702188"/>
            <a:chOff x="993544" y="2940003"/>
            <a:chExt cx="7275137" cy="3702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270675" y="2978102"/>
                  <a:ext cx="6998006" cy="3539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14350" indent="-514350" algn="l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=0. </m:t>
                      </m:r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a14:m>
                  <a:endParaRPr lang="en-US" b="0" dirty="0" smtClean="0">
                    <a:solidFill>
                      <a:schemeClr val="bg1"/>
                    </a:solidFill>
                  </a:endParaRPr>
                </a:p>
                <a:p>
                  <a:pPr marL="514350" indent="-514350" algn="l">
                    <a:buFont typeface="+mj-lt"/>
                    <a:buAutoNum type="arabicPeriod"/>
                  </a:pPr>
                  <a:endParaRPr lang="en-US" b="0" dirty="0" smtClean="0">
                    <a:solidFill>
                      <a:schemeClr val="bg1"/>
                    </a:solidFill>
                  </a:endParaRPr>
                </a:p>
                <a:p>
                  <a:pPr marL="514350" indent="-514350" algn="l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Cube faces nearly hit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pPr marL="514350" indent="-514350" algn="l">
                    <a:buFont typeface="+mj-lt"/>
                    <a:buAutoNum type="arabicPeriod"/>
                  </a:pPr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l"/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𝐷𝑖𝑠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Disc. 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f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aces nearly hit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pPr algn="l"/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l"/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Subspace orthogonal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𝑉𝑎𝑟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𝐷𝑖𝑠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l"/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           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675" y="2978102"/>
                  <a:ext cx="6998006" cy="35394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7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993544" y="2940003"/>
              <a:ext cx="7130095" cy="3702188"/>
              <a:chOff x="993544" y="2978103"/>
              <a:chExt cx="7130095" cy="3702188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993544" y="2978103"/>
                <a:ext cx="7130095" cy="370218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44" name="Picture 20" descr="X_{t+1} = X_t + \gamma \mathcal{N}(V_t).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5807" y="6131651"/>
                <a:ext cx="4023360" cy="502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Edge-Walk: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24013"/>
                <a:ext cx="7772400" cy="4114800"/>
              </a:xfrm>
            </p:spPr>
            <p:txBody>
              <a:bodyPr/>
              <a:lstStyle/>
              <a:p>
                <a:r>
                  <a:rPr lang="en-US" sz="2800" dirty="0" smtClean="0">
                    <a:solidFill>
                      <a:srgbClr val="FFFF00"/>
                    </a:solidFill>
                  </a:rPr>
                  <a:t>Input:</a:t>
                </a:r>
                <a:r>
                  <a:rPr lang="en-US" sz="2800" dirty="0" smtClean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Parameters: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Δ</m:t>
                    </m:r>
                    <m:r>
                      <a:rPr lang="en-US" sz="2800" b="0" i="1" smtClean="0">
                        <a:latin typeface="Cambria Math"/>
                      </a:rPr>
                      <m:t>,  </m:t>
                    </m:r>
                    <m:r>
                      <a:rPr lang="en-US" sz="2800" b="0" i="1" smtClean="0">
                        <a:latin typeface="Cambria Math"/>
                      </a:rPr>
                      <m:t>𝛾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≪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 </m:t>
                    </m:r>
                    <m:r>
                      <a:rPr lang="en-US" sz="2800" b="0" i="1" smtClean="0"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</a:rPr>
                      <m:t>=1/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24013"/>
                <a:ext cx="7772400" cy="4114800"/>
              </a:xfrm>
              <a:blipFill rotWithShape="1">
                <a:blip r:embed="rId4"/>
                <a:stretch>
                  <a:fillRect l="-149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747275" y="3632163"/>
            <a:ext cx="5940862" cy="1534754"/>
            <a:chOff x="1747275" y="3962363"/>
            <a:chExt cx="5940862" cy="1534754"/>
          </a:xfrm>
        </p:grpSpPr>
        <p:sp>
          <p:nvSpPr>
            <p:cNvPr id="30" name="Rounded Rectangular Callout 15"/>
            <p:cNvSpPr>
              <a:spLocks noChangeArrowheads="1"/>
            </p:cNvSpPr>
            <p:nvPr/>
          </p:nvSpPr>
          <p:spPr bwMode="auto">
            <a:xfrm>
              <a:off x="1747275" y="3962363"/>
              <a:ext cx="5940862" cy="1534754"/>
            </a:xfrm>
            <a:prstGeom prst="wedgeRoundRectCallout">
              <a:avLst>
                <a:gd name="adj1" fmla="val 25069"/>
                <a:gd name="adj2" fmla="val 66790"/>
                <a:gd name="adj3" fmla="val 16667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600" dirty="0" smtClean="0">
                <a:latin typeface="Gill Sans" charset="0"/>
              </a:endParaRPr>
            </a:p>
          </p:txBody>
        </p:sp>
        <p:pic>
          <p:nvPicPr>
            <p:cNvPr id="31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33407" y="4152900"/>
              <a:ext cx="462929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747275" y="4279900"/>
            <a:ext cx="5940862" cy="1028700"/>
            <a:chOff x="1747275" y="4279900"/>
            <a:chExt cx="5940862" cy="1028700"/>
          </a:xfrm>
        </p:grpSpPr>
        <p:sp>
          <p:nvSpPr>
            <p:cNvPr id="20" name="Rounded Rectangular Callout 15"/>
            <p:cNvSpPr>
              <a:spLocks noChangeArrowheads="1"/>
            </p:cNvSpPr>
            <p:nvPr/>
          </p:nvSpPr>
          <p:spPr bwMode="auto">
            <a:xfrm>
              <a:off x="1747275" y="4279900"/>
              <a:ext cx="5940862" cy="1028700"/>
            </a:xfrm>
            <a:prstGeom prst="wedgeRoundRectCallout">
              <a:avLst>
                <a:gd name="adj1" fmla="val 32979"/>
                <a:gd name="adj2" fmla="val -71518"/>
                <a:gd name="adj3" fmla="val 16667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600" dirty="0" smtClean="0">
                <a:latin typeface="Gill Sans" charset="0"/>
              </a:endParaRPr>
            </a:p>
          </p:txBody>
        </p:sp>
        <p:pic>
          <p:nvPicPr>
            <p:cNvPr id="1046" name="Picture 22" descr="Var_{t} = \{i: |(X_t)_i| \geq 1 - \delta\}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928" y="4519217"/>
              <a:ext cx="4722877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47275" y="3393440"/>
            <a:ext cx="5940862" cy="1028700"/>
            <a:chOff x="1747275" y="3533140"/>
            <a:chExt cx="5940862" cy="1028700"/>
          </a:xfrm>
        </p:grpSpPr>
        <p:sp>
          <p:nvSpPr>
            <p:cNvPr id="24" name="Rounded Rectangular Callout 15"/>
            <p:cNvSpPr>
              <a:spLocks noChangeArrowheads="1"/>
            </p:cNvSpPr>
            <p:nvPr/>
          </p:nvSpPr>
          <p:spPr bwMode="auto">
            <a:xfrm>
              <a:off x="1747275" y="3533140"/>
              <a:ext cx="5940862" cy="1028700"/>
            </a:xfrm>
            <a:prstGeom prst="wedgeRoundRectCallout">
              <a:avLst>
                <a:gd name="adj1" fmla="val 25711"/>
                <a:gd name="adj2" fmla="val 60580"/>
                <a:gd name="adj3" fmla="val 16667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600" dirty="0" smtClean="0">
                <a:latin typeface="Gill Sans" charset="0"/>
              </a:endParaRPr>
            </a:p>
          </p:txBody>
        </p:sp>
        <p:pic>
          <p:nvPicPr>
            <p:cNvPr id="1026" name="Picture 2" descr="Disc_t = \{j: |\iprod{v_j}{X_t}| \geq \Delta - \delta\}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299" y="3818890"/>
              <a:ext cx="504613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645552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Edgewalk</a:t>
            </a:r>
            <a:r>
              <a:rPr lang="en-US" dirty="0" smtClean="0"/>
              <a:t>: Partial Coloring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08100" y="1813802"/>
            <a:ext cx="6536690" cy="2859798"/>
            <a:chOff x="127384" y="1784354"/>
            <a:chExt cx="6536187" cy="2860186"/>
          </a:xfrm>
        </p:grpSpPr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131065" y="1833197"/>
              <a:ext cx="6532506" cy="1662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sz="3400" dirty="0" err="1" smtClean="0">
                  <a:solidFill>
                    <a:schemeClr val="bg1"/>
                  </a:solidFill>
                  <a:latin typeface="Gill Sans" charset="0"/>
                </a:rPr>
                <a:t>Lem</a:t>
              </a:r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: For</a:t>
              </a:r>
            </a:p>
            <a:p>
              <a:pPr algn="l" eaLnBrk="1" hangingPunct="1"/>
              <a:endParaRPr lang="en-US" sz="3400" dirty="0" smtClean="0">
                <a:solidFill>
                  <a:schemeClr val="bg1"/>
                </a:solidFill>
                <a:latin typeface="Gill Sans" charset="0"/>
              </a:endParaRPr>
            </a:p>
            <a:p>
              <a:pPr algn="l" eaLnBrk="1" hangingPunct="1"/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         with </a:t>
              </a:r>
              <a:r>
                <a:rPr lang="en-US" sz="3400" dirty="0" err="1" smtClean="0">
                  <a:solidFill>
                    <a:schemeClr val="bg1"/>
                  </a:solidFill>
                  <a:latin typeface="Gill Sans" charset="0"/>
                </a:rPr>
                <a:t>prob</a:t>
              </a:r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 0.1                 and                     </a:t>
              </a:r>
              <a:endParaRPr lang="en-US" sz="34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7384" y="1784354"/>
              <a:ext cx="6536187" cy="286018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2" descr="\Delta = O(\sqrt{n}),\;\gamma \ll \delta,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2" y="1921631"/>
            <a:ext cx="4070908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023748" y="5466774"/>
            <a:ext cx="5083177" cy="411480"/>
            <a:chOff x="4674939" y="3379277"/>
            <a:chExt cx="5083177" cy="411480"/>
          </a:xfrm>
        </p:grpSpPr>
        <p:pic>
          <p:nvPicPr>
            <p:cNvPr id="14" name="Picture 6" descr="\mathcal{P} = \{x: |x_i| \leq 1,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939" y="3379277"/>
              <a:ext cx="267462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|\iprod{v_j}{x}| \leq c\sqrt{n}\}.&#10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867" y="3379277"/>
              <a:ext cx="238124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X_T \in \mathcal{P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56" y="3018276"/>
            <a:ext cx="174617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|\{i: |(X_T)_i| \geq 1- \delta\}| \geq n/2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16" y="3921125"/>
            <a:ext cx="540639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1210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06150" y="3971021"/>
                <a:ext cx="41727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𝑊𝑎𝑙𝑘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h𝑖𝑡𝑠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𝑐𝑢𝑏𝑒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𝑓𝑎𝑐𝑒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       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50" y="3971021"/>
                <a:ext cx="4172750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780750" y="2845641"/>
                <a:ext cx="41727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𝑊𝑎𝑙𝑘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h𝑖𝑡𝑠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𝑑𝑖𝑠𝑐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𝑓𝑎𝑐𝑒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 ≪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⁡[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𝑊𝑎𝑙𝑘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h𝑖𝑡𝑠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𝑐𝑢𝑏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50" y="2845641"/>
                <a:ext cx="4172750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99748" y="5784274"/>
            <a:ext cx="5444587" cy="411480"/>
            <a:chOff x="652148" y="5936674"/>
            <a:chExt cx="5444587" cy="411480"/>
          </a:xfrm>
        </p:grpSpPr>
        <p:pic>
          <p:nvPicPr>
            <p:cNvPr id="1026" name="Picture 2" descr="|\iprod{v_j}{x}| \leq 100\sqrt{n}\}.&#10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965" y="5936674"/>
              <a:ext cx="273177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\mathcal{P} = \{x: |x_i| \leq 1,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148" y="5936674"/>
              <a:ext cx="267462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Edgewalk</a:t>
            </a:r>
            <a:r>
              <a:rPr lang="en-US" dirty="0" smtClean="0"/>
              <a:t>: Analysis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9748" y="5784274"/>
            <a:ext cx="5083177" cy="411480"/>
            <a:chOff x="4674939" y="3379277"/>
            <a:chExt cx="5083177" cy="411480"/>
          </a:xfrm>
        </p:grpSpPr>
        <p:pic>
          <p:nvPicPr>
            <p:cNvPr id="5" name="Picture 6" descr="\mathcal{P} = \{x: |x_i| \leq 1,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939" y="3379277"/>
              <a:ext cx="267462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|\iprod{v_j}{x}| \leq c\sqrt{n}\}.&#10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867" y="3379277"/>
              <a:ext cx="238124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Freeform 6"/>
          <p:cNvSpPr/>
          <p:nvPr/>
        </p:nvSpPr>
        <p:spPr bwMode="auto">
          <a:xfrm>
            <a:off x="488616" y="2502568"/>
            <a:ext cx="3080084" cy="2755232"/>
          </a:xfrm>
          <a:custGeom>
            <a:avLst/>
            <a:gdLst>
              <a:gd name="connsiteX0" fmla="*/ 2165684 w 3080084"/>
              <a:gd name="connsiteY0" fmla="*/ 0 h 2755232"/>
              <a:gd name="connsiteX1" fmla="*/ 3080084 w 3080084"/>
              <a:gd name="connsiteY1" fmla="*/ 0 h 2755232"/>
              <a:gd name="connsiteX2" fmla="*/ 3080084 w 3080084"/>
              <a:gd name="connsiteY2" fmla="*/ 2755232 h 2755232"/>
              <a:gd name="connsiteX3" fmla="*/ 300789 w 3080084"/>
              <a:gd name="connsiteY3" fmla="*/ 2743200 h 2755232"/>
              <a:gd name="connsiteX4" fmla="*/ 0 w 3080084"/>
              <a:gd name="connsiteY4" fmla="*/ 2213811 h 2755232"/>
              <a:gd name="connsiteX5" fmla="*/ 661737 w 3080084"/>
              <a:gd name="connsiteY5" fmla="*/ 601579 h 2755232"/>
              <a:gd name="connsiteX6" fmla="*/ 2165684 w 3080084"/>
              <a:gd name="connsiteY6" fmla="*/ 0 h 275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084" h="2755232">
                <a:moveTo>
                  <a:pt x="2165684" y="0"/>
                </a:moveTo>
                <a:lnTo>
                  <a:pt x="3080084" y="0"/>
                </a:lnTo>
                <a:lnTo>
                  <a:pt x="3080084" y="2755232"/>
                </a:lnTo>
                <a:lnTo>
                  <a:pt x="300789" y="2743200"/>
                </a:lnTo>
                <a:lnTo>
                  <a:pt x="0" y="2213811"/>
                </a:lnTo>
                <a:lnTo>
                  <a:pt x="661737" y="601579"/>
                </a:lnTo>
                <a:lnTo>
                  <a:pt x="2165684" y="0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 bwMode="auto">
          <a:xfrm>
            <a:off x="3568700" y="25025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634247" y="25025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7" idx="5"/>
            <a:endCxn id="14" idx="5"/>
          </p:cNvCxnSpPr>
          <p:nvPr/>
        </p:nvCxnSpPr>
        <p:spPr bwMode="auto">
          <a:xfrm>
            <a:off x="1150353" y="3104147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7" idx="4"/>
            <a:endCxn id="14" idx="4"/>
          </p:cNvCxnSpPr>
          <p:nvPr/>
        </p:nvCxnSpPr>
        <p:spPr bwMode="auto">
          <a:xfrm>
            <a:off x="488616" y="4716379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821490" y="5257800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568700" y="5245768"/>
            <a:ext cx="934453" cy="32084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423069" y="2823410"/>
            <a:ext cx="3080084" cy="2755232"/>
          </a:xfrm>
          <a:custGeom>
            <a:avLst/>
            <a:gdLst>
              <a:gd name="connsiteX0" fmla="*/ 2165684 w 3080084"/>
              <a:gd name="connsiteY0" fmla="*/ 0 h 2755232"/>
              <a:gd name="connsiteX1" fmla="*/ 3080084 w 3080084"/>
              <a:gd name="connsiteY1" fmla="*/ 0 h 2755232"/>
              <a:gd name="connsiteX2" fmla="*/ 3080084 w 3080084"/>
              <a:gd name="connsiteY2" fmla="*/ 2755232 h 2755232"/>
              <a:gd name="connsiteX3" fmla="*/ 300789 w 3080084"/>
              <a:gd name="connsiteY3" fmla="*/ 2743200 h 2755232"/>
              <a:gd name="connsiteX4" fmla="*/ 0 w 3080084"/>
              <a:gd name="connsiteY4" fmla="*/ 2213811 h 2755232"/>
              <a:gd name="connsiteX5" fmla="*/ 661737 w 3080084"/>
              <a:gd name="connsiteY5" fmla="*/ 601579 h 2755232"/>
              <a:gd name="connsiteX6" fmla="*/ 2165684 w 3080084"/>
              <a:gd name="connsiteY6" fmla="*/ 0 h 275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084" h="2755232">
                <a:moveTo>
                  <a:pt x="2165684" y="0"/>
                </a:moveTo>
                <a:lnTo>
                  <a:pt x="3080084" y="0"/>
                </a:lnTo>
                <a:lnTo>
                  <a:pt x="3080084" y="2755232"/>
                </a:lnTo>
                <a:lnTo>
                  <a:pt x="300789" y="2743200"/>
                </a:lnTo>
                <a:lnTo>
                  <a:pt x="0" y="2213811"/>
                </a:lnTo>
                <a:lnTo>
                  <a:pt x="661737" y="601579"/>
                </a:lnTo>
                <a:lnTo>
                  <a:pt x="2165684" y="0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801437" y="5245768"/>
            <a:ext cx="926431" cy="324853"/>
          </a:xfrm>
          <a:custGeom>
            <a:avLst/>
            <a:gdLst>
              <a:gd name="connsiteX0" fmla="*/ 0 w 926431"/>
              <a:gd name="connsiteY0" fmla="*/ 12032 h 324853"/>
              <a:gd name="connsiteX1" fmla="*/ 733926 w 926431"/>
              <a:gd name="connsiteY1" fmla="*/ 0 h 324853"/>
              <a:gd name="connsiteX2" fmla="*/ 926431 w 926431"/>
              <a:gd name="connsiteY2" fmla="*/ 324853 h 324853"/>
              <a:gd name="connsiteX3" fmla="*/ 0 w 926431"/>
              <a:gd name="connsiteY3" fmla="*/ 12032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431" h="324853">
                <a:moveTo>
                  <a:pt x="0" y="12032"/>
                </a:moveTo>
                <a:lnTo>
                  <a:pt x="733926" y="0"/>
                </a:lnTo>
                <a:lnTo>
                  <a:pt x="926431" y="324853"/>
                </a:lnTo>
                <a:lnTo>
                  <a:pt x="0" y="12032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2666332" y="2490537"/>
            <a:ext cx="1840831" cy="336884"/>
          </a:xfrm>
          <a:custGeom>
            <a:avLst/>
            <a:gdLst>
              <a:gd name="connsiteX0" fmla="*/ 0 w 1840831"/>
              <a:gd name="connsiteY0" fmla="*/ 24063 h 336884"/>
              <a:gd name="connsiteX1" fmla="*/ 914400 w 1840831"/>
              <a:gd name="connsiteY1" fmla="*/ 0 h 336884"/>
              <a:gd name="connsiteX2" fmla="*/ 1840831 w 1840831"/>
              <a:gd name="connsiteY2" fmla="*/ 336884 h 336884"/>
              <a:gd name="connsiteX3" fmla="*/ 914400 w 1840831"/>
              <a:gd name="connsiteY3" fmla="*/ 336884 h 336884"/>
              <a:gd name="connsiteX4" fmla="*/ 0 w 1840831"/>
              <a:gd name="connsiteY4" fmla="*/ 24063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831" h="336884">
                <a:moveTo>
                  <a:pt x="0" y="24063"/>
                </a:moveTo>
                <a:lnTo>
                  <a:pt x="914400" y="0"/>
                </a:lnTo>
                <a:lnTo>
                  <a:pt x="1840831" y="336884"/>
                </a:lnTo>
                <a:lnTo>
                  <a:pt x="914400" y="336884"/>
                </a:lnTo>
                <a:lnTo>
                  <a:pt x="0" y="24063"/>
                </a:lnTo>
                <a:close/>
              </a:path>
            </a:pathLst>
          </a:cu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01437" y="2490537"/>
            <a:ext cx="3701716" cy="3088105"/>
            <a:chOff x="801437" y="2490537"/>
            <a:chExt cx="3701716" cy="3088105"/>
          </a:xfrm>
        </p:grpSpPr>
        <p:cxnSp>
          <p:nvCxnSpPr>
            <p:cNvPr id="18" name="Straight Connector 17"/>
            <p:cNvCxnSpPr>
              <a:stCxn id="16" idx="1"/>
            </p:cNvCxnSpPr>
            <p:nvPr/>
          </p:nvCxnSpPr>
          <p:spPr bwMode="auto">
            <a:xfrm flipH="1">
              <a:off x="3568702" y="2490537"/>
              <a:ext cx="12030" cy="27552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15" idx="0"/>
            </p:cNvCxnSpPr>
            <p:nvPr/>
          </p:nvCxnSpPr>
          <p:spPr bwMode="auto">
            <a:xfrm flipV="1">
              <a:off x="801437" y="5245768"/>
              <a:ext cx="2767263" cy="12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endCxn id="14" idx="2"/>
            </p:cNvCxnSpPr>
            <p:nvPr/>
          </p:nvCxnSpPr>
          <p:spPr bwMode="auto">
            <a:xfrm>
              <a:off x="3568700" y="5257800"/>
              <a:ext cx="934453" cy="320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Freeform 20"/>
          <p:cNvSpPr/>
          <p:nvPr/>
        </p:nvSpPr>
        <p:spPr bwMode="auto">
          <a:xfrm>
            <a:off x="512679" y="4728411"/>
            <a:ext cx="1215189" cy="838199"/>
          </a:xfrm>
          <a:custGeom>
            <a:avLst/>
            <a:gdLst>
              <a:gd name="connsiteX0" fmla="*/ 0 w 1239253"/>
              <a:gd name="connsiteY0" fmla="*/ 0 h 878305"/>
              <a:gd name="connsiteX1" fmla="*/ 926432 w 1239253"/>
              <a:gd name="connsiteY1" fmla="*/ 324852 h 878305"/>
              <a:gd name="connsiteX2" fmla="*/ 1239253 w 1239253"/>
              <a:gd name="connsiteY2" fmla="*/ 878305 h 878305"/>
              <a:gd name="connsiteX3" fmla="*/ 288758 w 1239253"/>
              <a:gd name="connsiteY3" fmla="*/ 529389 h 878305"/>
              <a:gd name="connsiteX4" fmla="*/ 0 w 1239253"/>
              <a:gd name="connsiteY4" fmla="*/ 0 h 8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3" h="878305">
                <a:moveTo>
                  <a:pt x="0" y="0"/>
                </a:moveTo>
                <a:lnTo>
                  <a:pt x="926432" y="324852"/>
                </a:lnTo>
                <a:lnTo>
                  <a:pt x="1239253" y="878305"/>
                </a:lnTo>
                <a:lnTo>
                  <a:pt x="288758" y="52938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4" t="8772" r="7097" b="9795"/>
          <a:stretch/>
        </p:blipFill>
        <p:spPr>
          <a:xfrm>
            <a:off x="3436352" y="2319688"/>
            <a:ext cx="300790" cy="365760"/>
          </a:xfrm>
          <a:prstGeom prst="rect">
            <a:avLst/>
          </a:prstGeom>
          <a:effectLst/>
        </p:spPr>
      </p:pic>
      <p:pic>
        <p:nvPicPr>
          <p:cNvPr id="23" name="Content Placeholder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046" y="4105174"/>
            <a:ext cx="48691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23"/>
          <p:cNvSpPr/>
          <p:nvPr/>
        </p:nvSpPr>
        <p:spPr bwMode="auto">
          <a:xfrm>
            <a:off x="3604795" y="3272589"/>
            <a:ext cx="577516" cy="866274"/>
          </a:xfrm>
          <a:custGeom>
            <a:avLst/>
            <a:gdLst>
              <a:gd name="connsiteX0" fmla="*/ 360947 w 577516"/>
              <a:gd name="connsiteY0" fmla="*/ 866274 h 866274"/>
              <a:gd name="connsiteX1" fmla="*/ 505326 w 577516"/>
              <a:gd name="connsiteY1" fmla="*/ 601579 h 866274"/>
              <a:gd name="connsiteX2" fmla="*/ 156410 w 577516"/>
              <a:gd name="connsiteY2" fmla="*/ 661737 h 866274"/>
              <a:gd name="connsiteX3" fmla="*/ 445168 w 577516"/>
              <a:gd name="connsiteY3" fmla="*/ 312822 h 866274"/>
              <a:gd name="connsiteX4" fmla="*/ 577516 w 577516"/>
              <a:gd name="connsiteY4" fmla="*/ 0 h 866274"/>
              <a:gd name="connsiteX5" fmla="*/ 204537 w 577516"/>
              <a:gd name="connsiteY5" fmla="*/ 48127 h 866274"/>
              <a:gd name="connsiteX6" fmla="*/ 0 w 577516"/>
              <a:gd name="connsiteY6" fmla="*/ 84222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516" h="866274">
                <a:moveTo>
                  <a:pt x="360947" y="866274"/>
                </a:moveTo>
                <a:lnTo>
                  <a:pt x="505326" y="601579"/>
                </a:lnTo>
                <a:lnTo>
                  <a:pt x="156410" y="661737"/>
                </a:lnTo>
                <a:lnTo>
                  <a:pt x="445168" y="312822"/>
                </a:lnTo>
                <a:lnTo>
                  <a:pt x="577516" y="0"/>
                </a:lnTo>
                <a:lnTo>
                  <a:pt x="204537" y="48127"/>
                </a:lnTo>
                <a:lnTo>
                  <a:pt x="0" y="84222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72889" y="3389429"/>
            <a:ext cx="1471058" cy="981910"/>
            <a:chOff x="4490589" y="3389429"/>
            <a:chExt cx="1471058" cy="981910"/>
          </a:xfrm>
        </p:grpSpPr>
        <p:sp>
          <p:nvSpPr>
            <p:cNvPr id="26" name="Oval 25"/>
            <p:cNvSpPr/>
            <p:nvPr/>
          </p:nvSpPr>
          <p:spPr bwMode="auto">
            <a:xfrm>
              <a:off x="4515452" y="421238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926130" y="383686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490589" y="360118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751674" y="33894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148313" y="352658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277452" y="403659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525704" y="423417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824487" y="40752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559968" y="3453063"/>
              <a:ext cx="1335506" cy="854242"/>
            </a:xfrm>
            <a:custGeom>
              <a:avLst/>
              <a:gdLst>
                <a:gd name="connsiteX0" fmla="*/ 24064 w 1335506"/>
                <a:gd name="connsiteY0" fmla="*/ 830179 h 854242"/>
                <a:gd name="connsiteX1" fmla="*/ 445169 w 1335506"/>
                <a:gd name="connsiteY1" fmla="*/ 445169 h 854242"/>
                <a:gd name="connsiteX2" fmla="*/ 0 w 1335506"/>
                <a:gd name="connsiteY2" fmla="*/ 216569 h 854242"/>
                <a:gd name="connsiteX3" fmla="*/ 264695 w 1335506"/>
                <a:gd name="connsiteY3" fmla="*/ 0 h 854242"/>
                <a:gd name="connsiteX4" fmla="*/ 661737 w 1335506"/>
                <a:gd name="connsiteY4" fmla="*/ 144379 h 854242"/>
                <a:gd name="connsiteX5" fmla="*/ 782053 w 1335506"/>
                <a:gd name="connsiteY5" fmla="*/ 649705 h 854242"/>
                <a:gd name="connsiteX6" fmla="*/ 1046748 w 1335506"/>
                <a:gd name="connsiteY6" fmla="*/ 854242 h 854242"/>
                <a:gd name="connsiteX7" fmla="*/ 1335506 w 1335506"/>
                <a:gd name="connsiteY7" fmla="*/ 685800 h 85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06" h="854242">
                  <a:moveTo>
                    <a:pt x="24064" y="830179"/>
                  </a:moveTo>
                  <a:lnTo>
                    <a:pt x="445169" y="445169"/>
                  </a:lnTo>
                  <a:lnTo>
                    <a:pt x="0" y="216569"/>
                  </a:lnTo>
                  <a:lnTo>
                    <a:pt x="264695" y="0"/>
                  </a:lnTo>
                  <a:lnTo>
                    <a:pt x="661737" y="144379"/>
                  </a:lnTo>
                  <a:lnTo>
                    <a:pt x="782053" y="649705"/>
                  </a:lnTo>
                  <a:lnTo>
                    <a:pt x="1046748" y="854242"/>
                  </a:lnTo>
                  <a:lnTo>
                    <a:pt x="1335506" y="68580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26189" y="3195988"/>
            <a:ext cx="715477" cy="780046"/>
            <a:chOff x="5443889" y="3195988"/>
            <a:chExt cx="715477" cy="780046"/>
          </a:xfrm>
        </p:grpSpPr>
        <p:sp>
          <p:nvSpPr>
            <p:cNvPr id="36" name="Oval 35"/>
            <p:cNvSpPr/>
            <p:nvPr/>
          </p:nvSpPr>
          <p:spPr bwMode="auto">
            <a:xfrm>
              <a:off x="6022206" y="3195988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662864" y="3264568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5443889" y="3295983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962851" y="381160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594284" y="383887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5895073" y="3520572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Oval 41"/>
          <p:cNvSpPr/>
          <p:nvPr/>
        </p:nvSpPr>
        <p:spPr bwMode="auto">
          <a:xfrm>
            <a:off x="2585320" y="4214394"/>
            <a:ext cx="137160" cy="13716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15360" y="2457398"/>
            <a:ext cx="149192" cy="1212367"/>
            <a:chOff x="5433060" y="2457398"/>
            <a:chExt cx="149192" cy="1212367"/>
          </a:xfrm>
        </p:grpSpPr>
        <p:grpSp>
          <p:nvGrpSpPr>
            <p:cNvPr id="44" name="Group 43"/>
            <p:cNvGrpSpPr/>
            <p:nvPr/>
          </p:nvGrpSpPr>
          <p:grpSpPr>
            <a:xfrm>
              <a:off x="5433060" y="2457398"/>
              <a:ext cx="149192" cy="1212367"/>
              <a:chOff x="5433060" y="2457398"/>
              <a:chExt cx="149192" cy="1212367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433060" y="353260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5445092" y="307179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5433060" y="245739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5" name="Straight Connector 44"/>
            <p:cNvCxnSpPr>
              <a:stCxn id="46" idx="0"/>
            </p:cNvCxnSpPr>
            <p:nvPr/>
          </p:nvCxnSpPr>
          <p:spPr bwMode="auto">
            <a:xfrm flipH="1" flipV="1">
              <a:off x="5498432" y="2643329"/>
              <a:ext cx="3208" cy="8892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344652" y="4280969"/>
            <a:ext cx="370614" cy="976831"/>
            <a:chOff x="2344652" y="4280969"/>
            <a:chExt cx="370614" cy="976831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H="1">
              <a:off x="2653900" y="4280969"/>
              <a:ext cx="4812" cy="97683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2344652" y="4546600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1</a:t>
              </a:r>
              <a:endParaRPr lang="en-US" sz="26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84274" y="4036594"/>
            <a:ext cx="1438206" cy="522923"/>
            <a:chOff x="1656494" y="4036594"/>
            <a:chExt cx="1438206" cy="522923"/>
          </a:xfrm>
        </p:grpSpPr>
        <p:cxnSp>
          <p:nvCxnSpPr>
            <p:cNvPr id="62" name="Straight Arrow Connector 61"/>
            <p:cNvCxnSpPr>
              <a:stCxn id="42" idx="6"/>
            </p:cNvCxnSpPr>
            <p:nvPr/>
          </p:nvCxnSpPr>
          <p:spPr bwMode="auto">
            <a:xfrm flipH="1" flipV="1">
              <a:off x="1656494" y="4036594"/>
              <a:ext cx="1438206" cy="24638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TextBox 62"/>
            <p:cNvSpPr txBox="1"/>
            <p:nvPr/>
          </p:nvSpPr>
          <p:spPr>
            <a:xfrm rot="582482">
              <a:off x="1830433" y="4067074"/>
              <a:ext cx="7425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100</a:t>
              </a:r>
              <a:endParaRPr lang="en-US" sz="2600" dirty="0"/>
            </a:p>
          </p:txBody>
        </p:sp>
      </p:grpSp>
      <p:sp>
        <p:nvSpPr>
          <p:cNvPr id="1027" name="Content Placeholder 1026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562116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80750" y="2854357"/>
                <a:ext cx="41727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𝑊𝑎𝑙𝑘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h𝑖𝑡𝑠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𝑑𝑖𝑠𝑐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𝑓𝑎𝑐𝑒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100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50" y="2854357"/>
                <a:ext cx="4172750" cy="9541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4793450" y="3979869"/>
            <a:ext cx="41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ill Sans"/>
              </a:rPr>
              <a:t>Hit cube more often!</a:t>
            </a:r>
            <a:endParaRPr lang="en-US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72" name="Content Placeholder 2"/>
          <p:cNvSpPr txBox="1">
            <a:spLocks/>
          </p:cNvSpPr>
          <p:nvPr/>
        </p:nvSpPr>
        <p:spPr bwMode="auto">
          <a:xfrm>
            <a:off x="1149044" y="1694185"/>
            <a:ext cx="6839256" cy="7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dirty="0" smtClean="0">
                <a:latin typeface="Gill Sans MT" charset="0"/>
              </a:rPr>
              <a:t>Discrepancy faces much farther than cube’s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8661400" y="5721683"/>
            <a:ext cx="292100" cy="284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ounded Rectangular Callout 15"/>
          <p:cNvSpPr>
            <a:spLocks noChangeArrowheads="1"/>
          </p:cNvSpPr>
          <p:nvPr/>
        </p:nvSpPr>
        <p:spPr bwMode="auto">
          <a:xfrm>
            <a:off x="4907750" y="4036594"/>
            <a:ext cx="3678035" cy="866550"/>
          </a:xfrm>
          <a:prstGeom prst="wedgeRoundRectCallout">
            <a:avLst>
              <a:gd name="adj1" fmla="val 3522"/>
              <a:gd name="adj2" fmla="val -78846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 smtClean="0">
                <a:latin typeface="Gill Sans" charset="0"/>
              </a:rPr>
              <a:t>Key point that beats union bound</a:t>
            </a:r>
          </a:p>
        </p:txBody>
      </p:sp>
    </p:spTree>
    <p:extLst>
      <p:ext uri="{BB962C8B-B14F-4D97-AF65-F5344CB8AC3E}">
        <p14:creationId xmlns:p14="http://schemas.microsoft.com/office/powerpoint/2010/main" val="381041047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85"/>
                                      </p:to>
                                    </p:set>
                                    <p:animEffect filter="image" prLst="opacity: 0.85">
                                      <p:cBhvr rctx="IE">
                                        <p:cTn id="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0" grpId="0"/>
      <p:bldP spid="14" grpId="0" animBg="1"/>
      <p:bldP spid="42" grpId="0" animBg="1"/>
      <p:bldP spid="69" grpId="0"/>
      <p:bldP spid="69" grpId="1"/>
      <p:bldP spid="71" grpId="0"/>
      <p:bldP spid="72" grpId="0"/>
      <p:bldP spid="64" grpId="0" animBg="1"/>
      <p:bldP spid="7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Six Suffice</a:t>
            </a:r>
          </a:p>
        </p:txBody>
      </p:sp>
      <p:sp>
        <p:nvSpPr>
          <p:cNvPr id="33795" name="TextBox 6"/>
          <p:cNvSpPr txBox="1">
            <a:spLocks noChangeArrowheads="1"/>
          </p:cNvSpPr>
          <p:nvPr/>
        </p:nvSpPr>
        <p:spPr bwMode="auto">
          <a:xfrm>
            <a:off x="196850" y="2490788"/>
            <a:ext cx="61912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Edge-Walk: Algorithmic partial coloring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Recurse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on unfixed variables</a:t>
            </a: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16576" y="2587625"/>
            <a:ext cx="3162619" cy="1660531"/>
            <a:chOff x="5615930" y="1888955"/>
            <a:chExt cx="3163627" cy="1660359"/>
          </a:xfrm>
        </p:grpSpPr>
        <p:sp>
          <p:nvSpPr>
            <p:cNvPr id="33797" name="Right Brace 3"/>
            <p:cNvSpPr>
              <a:spLocks/>
            </p:cNvSpPr>
            <p:nvPr/>
          </p:nvSpPr>
          <p:spPr bwMode="auto">
            <a:xfrm>
              <a:off x="5615930" y="1888955"/>
              <a:ext cx="459051" cy="1660359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TextBox 8"/>
            <p:cNvSpPr txBox="1">
              <a:spLocks noChangeArrowheads="1"/>
            </p:cNvSpPr>
            <p:nvPr/>
          </p:nvSpPr>
          <p:spPr bwMode="auto">
            <a:xfrm>
              <a:off x="5828605" y="2241271"/>
              <a:ext cx="2950952" cy="95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chemeClr val="bg1"/>
                  </a:solidFill>
                </a:rPr>
                <a:t>Spencer’s Theorem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84220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9800" y="1890713"/>
                <a:ext cx="7239000" cy="4114800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en-US" dirty="0" smtClean="0"/>
                  <a:t>Optimal, explicit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-nets for Gaussians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err="1" smtClean="0">
                    <a:latin typeface="Gill Sans"/>
                  </a:rPr>
                  <a:t>Kanter’s</a:t>
                </a:r>
                <a:r>
                  <a:rPr lang="en-US" dirty="0" smtClean="0">
                    <a:latin typeface="Gill Sans"/>
                  </a:rPr>
                  <a:t> lemma, convex geometry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dirty="0" smtClean="0"/>
                  <a:t>Constructive Discrepancy Minimization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err="1" smtClean="0">
                    <a:latin typeface="Gill Sans"/>
                  </a:rPr>
                  <a:t>EdgeWalk</a:t>
                </a:r>
                <a:r>
                  <a:rPr lang="en-US" dirty="0" smtClean="0">
                    <a:latin typeface="Gill Sans"/>
                  </a:rPr>
                  <a:t>: New LP rounding method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0" y="1890713"/>
                <a:ext cx="7239000" cy="4114800"/>
              </a:xfrm>
              <a:blipFill rotWithShape="1">
                <a:blip r:embed="rId2"/>
                <a:stretch>
                  <a:fillRect l="-1936" t="-1926" r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84200" y="4839189"/>
            <a:ext cx="7950199" cy="152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400" i="1" dirty="0" smtClean="0">
                <a:solidFill>
                  <a:srgbClr val="FFFF00"/>
                </a:solidFill>
                <a:latin typeface="Gill Sans MT" charset="0"/>
              </a:rPr>
              <a:t>Geometric techniques</a:t>
            </a:r>
          </a:p>
          <a:p>
            <a:pPr>
              <a:spcBef>
                <a:spcPct val="20000"/>
              </a:spcBef>
            </a:pPr>
            <a:r>
              <a:rPr lang="en-US" sz="2600" dirty="0" smtClean="0">
                <a:solidFill>
                  <a:srgbClr val="FFFF00"/>
                </a:solidFill>
                <a:latin typeface="Gill Sans MT" charset="0"/>
              </a:rPr>
              <a:t>Others: Invariance principle for </a:t>
            </a:r>
            <a:r>
              <a:rPr lang="en-US" sz="2600" dirty="0" err="1" smtClean="0">
                <a:solidFill>
                  <a:srgbClr val="FFFF00"/>
                </a:solidFill>
                <a:latin typeface="Gill Sans MT" charset="0"/>
              </a:rPr>
              <a:t>polytopes</a:t>
            </a:r>
            <a:endParaRPr lang="en-US" sz="2600" dirty="0" smtClean="0">
              <a:solidFill>
                <a:srgbClr val="FFFF00"/>
              </a:solidFill>
              <a:latin typeface="Gill Sans MT" charset="0"/>
            </a:endParaRPr>
          </a:p>
          <a:p>
            <a:pPr>
              <a:spcBef>
                <a:spcPct val="20000"/>
              </a:spcBef>
            </a:pPr>
            <a:r>
              <a:rPr lang="en-US" sz="2200" dirty="0" smtClean="0">
                <a:solidFill>
                  <a:srgbClr val="FFFF00"/>
                </a:solidFill>
                <a:latin typeface="Gill Sans MT" charset="0"/>
              </a:rPr>
              <a:t>(</a:t>
            </a:r>
            <a:r>
              <a:rPr lang="en-US" sz="2200" dirty="0" err="1" smtClean="0">
                <a:solidFill>
                  <a:srgbClr val="FFFF00"/>
                </a:solidFill>
                <a:latin typeface="Gill Sans MT" charset="0"/>
              </a:rPr>
              <a:t>Harsha</a:t>
            </a:r>
            <a:r>
              <a:rPr lang="en-US" sz="2200" dirty="0" smtClean="0">
                <a:solidFill>
                  <a:srgbClr val="FFFF00"/>
                </a:solidFill>
                <a:latin typeface="Gill Sans MT" charset="0"/>
              </a:rPr>
              <a:t>, </a:t>
            </a:r>
            <a:r>
              <a:rPr lang="en-US" sz="2200" dirty="0" err="1" smtClean="0">
                <a:solidFill>
                  <a:srgbClr val="FFFF00"/>
                </a:solidFill>
                <a:latin typeface="Gill Sans MT" charset="0"/>
              </a:rPr>
              <a:t>Klivans</a:t>
            </a:r>
            <a:r>
              <a:rPr lang="en-US" sz="2200" dirty="0" smtClean="0">
                <a:solidFill>
                  <a:srgbClr val="FFFF00"/>
                </a:solidFill>
                <a:latin typeface="Gill Sans MT" charset="0"/>
              </a:rPr>
              <a:t>, M.’10), …</a:t>
            </a:r>
          </a:p>
        </p:txBody>
      </p:sp>
    </p:spTree>
    <p:extLst>
      <p:ext uri="{BB962C8B-B14F-4D97-AF65-F5344CB8AC3E}">
        <p14:creationId xmlns:p14="http://schemas.microsoft.com/office/powerpoint/2010/main" val="66996756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FPTAS for computing </a:t>
                </a:r>
                <a:r>
                  <a:rPr lang="en-US" dirty="0" err="1" smtClean="0"/>
                  <a:t>supremum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r>
                  <a:rPr lang="en-US" dirty="0" smtClean="0"/>
                  <a:t>Beck-</a:t>
                </a:r>
                <a:r>
                  <a:rPr lang="en-US" dirty="0" err="1" smtClean="0"/>
                  <a:t>Fiala</a:t>
                </a:r>
                <a:r>
                  <a:rPr lang="en-US" dirty="0" smtClean="0"/>
                  <a:t> conjecture 81? </a:t>
                </a:r>
              </a:p>
              <a:p>
                <a:pPr lvl="1"/>
                <a:r>
                  <a:rPr lang="en-US" dirty="0" smtClean="0">
                    <a:latin typeface="Gill Sans"/>
                  </a:rPr>
                  <a:t>Discrepancy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Gill Sans"/>
                  </a:rPr>
                  <a:t> for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latin typeface="Gill Sans"/>
                  </a:rPr>
                  <a:t>.</a:t>
                </a:r>
              </a:p>
              <a:p>
                <a:pPr lvl="1"/>
                <a:endParaRPr lang="en-US" dirty="0">
                  <a:latin typeface="Gill Sans"/>
                </a:endParaRPr>
              </a:p>
              <a:p>
                <a:r>
                  <a:rPr lang="en-US" dirty="0" smtClean="0">
                    <a:latin typeface="Gill Sans"/>
                  </a:rPr>
                  <a:t>Applications of </a:t>
                </a:r>
                <a:r>
                  <a:rPr lang="en-US" dirty="0" err="1" smtClean="0">
                    <a:latin typeface="Gill Sans"/>
                  </a:rPr>
                  <a:t>Edgewalk</a:t>
                </a:r>
                <a:r>
                  <a:rPr lang="en-US" dirty="0" smtClean="0">
                    <a:latin typeface="Gill Sans"/>
                  </a:rPr>
                  <a:t> rounding?</a:t>
                </a:r>
                <a:endParaRPr lang="en-US" dirty="0">
                  <a:latin typeface="Gill San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82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15"/>
          <p:cNvSpPr>
            <a:spLocks noChangeArrowheads="1"/>
          </p:cNvSpPr>
          <p:nvPr/>
        </p:nvSpPr>
        <p:spPr bwMode="auto">
          <a:xfrm>
            <a:off x="1498600" y="5524500"/>
            <a:ext cx="6159500" cy="1003300"/>
          </a:xfrm>
          <a:prstGeom prst="wedgeRoundRectCallout">
            <a:avLst>
              <a:gd name="adj1" fmla="val -30732"/>
              <a:gd name="adj2" fmla="val -65962"/>
              <a:gd name="adj3" fmla="val 16667"/>
            </a:avLst>
          </a:prstGeom>
          <a:solidFill>
            <a:srgbClr val="CCFFCC"/>
          </a:solidFill>
          <a:ln>
            <a:noFill/>
          </a:ln>
          <a:extLst/>
        </p:spPr>
        <p:txBody>
          <a:bodyPr/>
          <a:lstStyle/>
          <a:p>
            <a:r>
              <a:rPr lang="en-US" dirty="0" smtClean="0">
                <a:latin typeface="Gill Sans" charset="0"/>
              </a:rPr>
              <a:t>Rothvoss’13: Improvements for </a:t>
            </a:r>
          </a:p>
          <a:p>
            <a:r>
              <a:rPr lang="en-US" dirty="0" smtClean="0">
                <a:latin typeface="Gill Sans" charset="0"/>
              </a:rPr>
              <a:t>bin-packing!</a:t>
            </a:r>
          </a:p>
        </p:txBody>
      </p:sp>
    </p:spTree>
    <p:extLst>
      <p:ext uri="{BB962C8B-B14F-4D97-AF65-F5344CB8AC3E}">
        <p14:creationId xmlns:p14="http://schemas.microsoft.com/office/powerpoint/2010/main" val="95713118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1441450"/>
            <a:ext cx="7772400" cy="11430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Thank you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981075"/>
          </a:xfrm>
        </p:spPr>
        <p:txBody>
          <a:bodyPr/>
          <a:lstStyle/>
          <a:p>
            <a:endParaRPr lang="en-US" smtClean="0">
              <a:latin typeface="Gill Sans MT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3412490" y="2781550"/>
            <a:ext cx="2286000" cy="2286000"/>
            <a:chOff x="3069590" y="305050"/>
            <a:chExt cx="2834640" cy="2834640"/>
          </a:xfrm>
        </p:grpSpPr>
        <p:grpSp>
          <p:nvGrpSpPr>
            <p:cNvPr id="10" name="Group 9"/>
            <p:cNvGrpSpPr/>
            <p:nvPr/>
          </p:nvGrpSpPr>
          <p:grpSpPr>
            <a:xfrm>
              <a:off x="3069590" y="305050"/>
              <a:ext cx="2834640" cy="2834640"/>
              <a:chOff x="3069590" y="305050"/>
              <a:chExt cx="3017520" cy="3017520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505200" y="749300"/>
                <a:ext cx="2146300" cy="210820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Oval 12"/>
              <p:cNvSpPr/>
              <p:nvPr/>
            </p:nvSpPr>
            <p:spPr bwMode="auto">
              <a:xfrm>
                <a:off x="3069590" y="305050"/>
                <a:ext cx="3017520" cy="3017520"/>
              </a:xfrm>
              <a:prstGeom prst="ellipse">
                <a:avLst/>
              </a:prstGeom>
              <a:noFill/>
              <a:ln w="635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99" y="478151"/>
              <a:ext cx="1988820" cy="2651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763244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Edgewalk</a:t>
            </a:r>
            <a:r>
              <a:rPr lang="en-US" dirty="0" smtClean="0"/>
              <a:t> </a:t>
            </a:r>
            <a:r>
              <a:rPr lang="en-US" dirty="0" smtClean="0"/>
              <a:t>Rounding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1818922"/>
            <a:ext cx="8585200" cy="3426178"/>
            <a:chOff x="330200" y="2530122"/>
            <a:chExt cx="8585200" cy="342617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30200" y="2530122"/>
              <a:ext cx="8585200" cy="3426178"/>
              <a:chOff x="-888537" y="1771652"/>
              <a:chExt cx="8584538" cy="34266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888537" y="1833197"/>
                    <a:ext cx="8584538" cy="32320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l" eaLnBrk="1" hangingPunct="1"/>
                    <a:r>
                      <a:rPr lang="en-US" sz="3400" dirty="0" err="1" smtClean="0">
                        <a:solidFill>
                          <a:schemeClr val="bg1"/>
                        </a:solidFill>
                        <a:latin typeface="Gill Sans" charset="0"/>
                      </a:rPr>
                      <a:t>Th</a:t>
                    </a:r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: Given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</m:oMath>
                    </a14:m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thresholds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</m:oMath>
                    </a14:m>
                    <a:endParaRPr lang="en-US" sz="3400" dirty="0" smtClean="0">
                      <a:solidFill>
                        <a:schemeClr val="bg1"/>
                      </a:solidFill>
                      <a:latin typeface="Gill Sans" charset="0"/>
                    </a:endParaRPr>
                  </a:p>
                  <a:p>
                    <a:pPr algn="l" eaLnBrk="1" hangingPunct="1"/>
                    <a:endParaRPr lang="en-US" sz="3400" dirty="0">
                      <a:solidFill>
                        <a:schemeClr val="bg1"/>
                      </a:solidFill>
                      <a:latin typeface="Gill Sans" charset="0"/>
                    </a:endParaRPr>
                  </a:p>
                  <a:p>
                    <a:pPr algn="l" eaLnBrk="1" hangingPunct="1"/>
                    <a:endParaRPr lang="en-US" sz="3400" dirty="0" smtClean="0">
                      <a:solidFill>
                        <a:schemeClr val="bg1"/>
                      </a:solidFill>
                      <a:latin typeface="Gill Sans" charset="0"/>
                    </a:endParaRPr>
                  </a:p>
                  <a:p>
                    <a:pPr algn="l" eaLnBrk="1" hangingPunct="1"/>
                    <a:r>
                      <a:rPr lang="en-US" sz="3400" dirty="0">
                        <a:solidFill>
                          <a:schemeClr val="bg1"/>
                        </a:solidFill>
                        <a:latin typeface="Gill Sans" charset="0"/>
                      </a:rPr>
                      <a:t> </a:t>
                    </a:r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    Can find </a:t>
                    </a:r>
                    <a14:m>
                      <m:oMath xmlns:m="http://schemas.openxmlformats.org/officeDocument/2006/math"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3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3400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with</a:t>
                    </a:r>
                  </a:p>
                  <a:p>
                    <a:pPr algn="l" eaLnBrk="1" hangingPunct="1"/>
                    <a:r>
                      <a:rPr lang="en-US" sz="3400" dirty="0">
                        <a:solidFill>
                          <a:schemeClr val="bg1"/>
                        </a:solidFill>
                        <a:latin typeface="Gill Sans" charset="0"/>
                      </a:rPr>
                      <a:t> </a:t>
                    </a:r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            1.</a:t>
                    </a:r>
                  </a:p>
                  <a:p>
                    <a:pPr algn="l" eaLnBrk="1" hangingPunct="1"/>
                    <a:r>
                      <a:rPr lang="en-US" sz="3400" dirty="0">
                        <a:solidFill>
                          <a:schemeClr val="bg1"/>
                        </a:solidFill>
                        <a:latin typeface="Gill Sans" charset="0"/>
                      </a:rPr>
                      <a:t> </a:t>
                    </a:r>
                    <a:r>
                      <a:rPr lang="en-US" sz="34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            2.       </a:t>
                    </a:r>
                    <a:endParaRPr lang="en-US" sz="3400" dirty="0">
                      <a:solidFill>
                        <a:schemeClr val="bg1"/>
                      </a:solidFill>
                      <a:latin typeface="Gill Sans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888537" y="1833197"/>
                    <a:ext cx="8584538" cy="3232093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989" t="-2637" b="-546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-888537" y="1771652"/>
                <a:ext cx="8394054" cy="3426643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122" name="Picture 2" descr="\sum_j \exp(-\lambda_j^2/4) \leq n/16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835" y="3227046"/>
              <a:ext cx="4092886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|\iprod{v_j}{X}| \leq \lambda_j \|v_j\|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235" y="4759053"/>
              <a:ext cx="3259666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|\{i: |X_i| \geq 1- \delta\}| \geq n/2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835" y="5261973"/>
              <a:ext cx="4817974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016189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9800" y="1890713"/>
                <a:ext cx="7239000" cy="4114800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en-US" dirty="0" smtClean="0"/>
                  <a:t>Optimal, explicit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-nets for Gaussians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err="1" smtClean="0">
                    <a:latin typeface="Gill Sans"/>
                  </a:rPr>
                  <a:t>Kanter’s</a:t>
                </a:r>
                <a:r>
                  <a:rPr lang="en-US" dirty="0" smtClean="0">
                    <a:latin typeface="Gill Sans"/>
                  </a:rPr>
                  <a:t> lemma, convex geometry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dirty="0" smtClean="0"/>
                  <a:t>Constructive Discrepancy Minimization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err="1" smtClean="0">
                    <a:latin typeface="Gill Sans"/>
                  </a:rPr>
                  <a:t>EdgeWalk</a:t>
                </a:r>
                <a:r>
                  <a:rPr lang="en-US" dirty="0" smtClean="0">
                    <a:latin typeface="Gill Sans"/>
                  </a:rPr>
                  <a:t>: New LP rounding method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0" y="1890713"/>
                <a:ext cx="7239000" cy="4114800"/>
              </a:xfrm>
              <a:blipFill rotWithShape="1">
                <a:blip r:embed="rId2"/>
                <a:stretch>
                  <a:fillRect l="-1936" t="-1926" r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254000" y="2095500"/>
            <a:ext cx="617934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82080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916113"/>
            <a:ext cx="8026400" cy="4114800"/>
          </a:xfrm>
        </p:spPr>
        <p:txBody>
          <a:bodyPr/>
          <a:lstStyle/>
          <a:p>
            <a:r>
              <a:rPr lang="en-US" dirty="0" smtClean="0"/>
              <a:t>Discrete approximations</a:t>
            </a:r>
          </a:p>
          <a:p>
            <a:r>
              <a:rPr lang="en-US" dirty="0" smtClean="0"/>
              <a:t>Applications: integration, comp. geometry,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7" y="3592196"/>
            <a:ext cx="2979976" cy="27432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813300" y="3390899"/>
            <a:ext cx="4203700" cy="3120438"/>
            <a:chOff x="2692153" y="1765115"/>
            <a:chExt cx="5690093" cy="42675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153" y="1765115"/>
              <a:ext cx="5690093" cy="426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2692153" y="1765115"/>
              <a:ext cx="622299" cy="426757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759947" y="1765115"/>
              <a:ext cx="622299" cy="426757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 rot="16200000">
              <a:off x="5381625" y="3654359"/>
              <a:ext cx="311151" cy="444549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 rot="16200000">
              <a:off x="5381623" y="-302058"/>
              <a:ext cx="311151" cy="444549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2290" name="Picture 2" descr="\appr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353" y="4525667"/>
            <a:ext cx="101529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611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Nets for Gaussians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29479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Discrete approximations of Gaussian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12738" y="2835275"/>
            <a:ext cx="8494712" cy="1962150"/>
            <a:chOff x="312738" y="2873375"/>
            <a:chExt cx="8494712" cy="1962150"/>
          </a:xfrm>
        </p:grpSpPr>
        <p:grpSp>
          <p:nvGrpSpPr>
            <p:cNvPr id="11" name="Group 10"/>
            <p:cNvGrpSpPr/>
            <p:nvPr/>
          </p:nvGrpSpPr>
          <p:grpSpPr>
            <a:xfrm>
              <a:off x="312738" y="2873375"/>
              <a:ext cx="8494712" cy="1962150"/>
              <a:chOff x="312738" y="4295775"/>
              <a:chExt cx="8494712" cy="1962150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12738" y="4295775"/>
                <a:ext cx="8494712" cy="1962150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8090" y="4397924"/>
                <a:ext cx="14847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FF00"/>
                    </a:solidFill>
                    <a:latin typeface="Gill Sans"/>
                  </a:rPr>
                  <a:t>Explicit</a:t>
                </a:r>
                <a:endParaRPr lang="en-US" sz="3200" dirty="0">
                  <a:solidFill>
                    <a:srgbClr val="FFFF00"/>
                  </a:solidFill>
                  <a:latin typeface="Gill Sans"/>
                </a:endParaRPr>
              </a:p>
            </p:txBody>
          </p:sp>
          <p:pic>
            <p:nvPicPr>
              <p:cNvPr id="14340" name="Picture 4" descr="\ex_{X \lfta \mathcal{D}}[\phi(X)] = (1\pm \epsilon)\ex_{X \lfta \mathcal{N}^k}[\phi(X)]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17" y="5155131"/>
                <a:ext cx="8319753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342" name="Picture 6" descr="\mathcal{D}, |supp(\mathcal{D})| = 2^{O(k)}, \forall \text{ norms }\phi,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792" y="2975524"/>
              <a:ext cx="6604000" cy="59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990784" y="5145911"/>
            <a:ext cx="51339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400" dirty="0" smtClean="0">
                <a:solidFill>
                  <a:schemeClr val="bg1"/>
                </a:solidFill>
                <a:latin typeface="Gill Sans"/>
              </a:rPr>
              <a:t>Even existence not clear!</a:t>
            </a:r>
            <a:endParaRPr lang="en-US" sz="34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4997481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58800" y="2217763"/>
            <a:ext cx="8020049" cy="804837"/>
            <a:chOff x="749301" y="2535263"/>
            <a:chExt cx="8020049" cy="804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749301" y="2558702"/>
                  <a:ext cx="8020049" cy="6839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600" dirty="0" smtClean="0">
                      <a:solidFill>
                        <a:schemeClr val="bg1"/>
                      </a:solidFill>
                      <a:latin typeface="Gill Sans" charset="0"/>
                    </a:rPr>
                    <a:t>T</a:t>
                  </a:r>
                  <a:r>
                    <a:rPr lang="en-US" sz="3600" dirty="0" err="1" smtClean="0">
                      <a:solidFill>
                        <a:schemeClr val="bg1"/>
                      </a:solidFill>
                      <a:latin typeface="Gill Sans" charset="0"/>
                    </a:rPr>
                    <a:t>hm</a:t>
                  </a:r>
                  <a:r>
                    <a:rPr lang="en-US" sz="3600" dirty="0" smtClean="0">
                      <a:solidFill>
                        <a:schemeClr val="bg1"/>
                      </a:solidFill>
                      <a:latin typeface="Gill Sans" charset="0"/>
                    </a:rPr>
                    <a:t>: Explicit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sz="3600" dirty="0" smtClean="0">
                      <a:solidFill>
                        <a:schemeClr val="bg1"/>
                      </a:solidFill>
                      <a:latin typeface="Gill Sans" charset="0"/>
                    </a:rPr>
                    <a:t>-net of size 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1/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𝜀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3600" dirty="0" smtClean="0">
                      <a:solidFill>
                        <a:schemeClr val="bg1"/>
                      </a:solidFill>
                      <a:latin typeface="Gill Sans" charset="0"/>
                    </a:rPr>
                    <a:t>.</a:t>
                  </a:r>
                  <a:endParaRPr lang="en-US" sz="36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18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9301" y="2558702"/>
                  <a:ext cx="8020049" cy="68390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036" b="-330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990602" y="2535263"/>
              <a:ext cx="7531100" cy="804837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 in Gaussian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685800" y="3579813"/>
                <a:ext cx="7772400" cy="160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 smtClean="0"/>
                  <a:t>Optimal: Matching lower bound</a:t>
                </a:r>
              </a:p>
              <a:p>
                <a:r>
                  <a:rPr lang="en-US" dirty="0" smtClean="0"/>
                  <a:t>Union bound: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Dadusch-Vempala’12: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/>
                          </a:rPr>
                          <m:t>(</m:t>
                        </m:r>
                        <m:r>
                          <a:rPr lang="en-US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579813"/>
                <a:ext cx="7772400" cy="1601787"/>
              </a:xfrm>
              <a:prstGeom prst="rect">
                <a:avLst/>
              </a:prstGeom>
              <a:blipFill rotWithShape="1">
                <a:blip r:embed="rId3"/>
                <a:stretch>
                  <a:fillRect l="-1882" t="-4943" b="-231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4158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31440</TotalTime>
  <Words>2137</Words>
  <Application>Microsoft Office PowerPoint</Application>
  <PresentationFormat>On-screen Show (4:3)</PresentationFormat>
  <Paragraphs>663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Beating the Union Bound by  Geometric Techniques</vt:lpstr>
      <vt:lpstr>Union Bound</vt:lpstr>
      <vt:lpstr>Probabilistic Method 101</vt:lpstr>
      <vt:lpstr>Beating the Union Bound</vt:lpstr>
      <vt:lpstr>Beating the Union Bound</vt:lpstr>
      <vt:lpstr>Outline</vt:lpstr>
      <vt:lpstr>Epsilon Nets</vt:lpstr>
      <vt:lpstr>Epsilon Nets for Gaussians</vt:lpstr>
      <vt:lpstr>Nets in Gaussian space</vt:lpstr>
      <vt:lpstr>First: Application to Gaussian Processes and Cover Times</vt:lpstr>
      <vt:lpstr>Gaussian Processes (GPs)</vt:lpstr>
      <vt:lpstr>Supremum of Gaussian Processes (GPs)</vt:lpstr>
      <vt:lpstr>Supremum of Gaussian Processes (GPs)</vt:lpstr>
      <vt:lpstr>Why Gaussian Processes?</vt:lpstr>
      <vt:lpstr>Cover times of Graphs</vt:lpstr>
      <vt:lpstr>Cover Times and GPs</vt:lpstr>
      <vt:lpstr>Computing the Supremum</vt:lpstr>
      <vt:lpstr>Main Result</vt:lpstr>
      <vt:lpstr>Construction of Net</vt:lpstr>
      <vt:lpstr>Construction of ε-net</vt:lpstr>
      <vt:lpstr>Construction of ε-net</vt:lpstr>
      <vt:lpstr>Construction of ε-net</vt:lpstr>
      <vt:lpstr>Construction of ε-net</vt:lpstr>
      <vt:lpstr>Dimension Free Error Bounds</vt:lpstr>
      <vt:lpstr>Analysis of Error</vt:lpstr>
      <vt:lpstr>Analysis for Univarate Case</vt:lpstr>
      <vt:lpstr>Analysis for Univariate Case</vt:lpstr>
      <vt:lpstr>Analysis for Univariate Case</vt:lpstr>
      <vt:lpstr>Lifting to Multivariate Case</vt:lpstr>
      <vt:lpstr>Lifting to Multivariate Case</vt:lpstr>
      <vt:lpstr>Summary of Net Construction</vt:lpstr>
      <vt:lpstr>Outline</vt:lpstr>
      <vt:lpstr>Discrepancy</vt:lpstr>
      <vt:lpstr>Discrepancy Examples</vt:lpstr>
      <vt:lpstr>Discrepancy Examples</vt:lpstr>
      <vt:lpstr>Why Discrepancy?</vt:lpstr>
      <vt:lpstr>Spencer’s Six Sigma Theorem</vt:lpstr>
      <vt:lpstr>A Conjecture and a Disproof</vt:lpstr>
      <vt:lpstr>Six Sigma Theorem</vt:lpstr>
      <vt:lpstr>Outline of Algorithm</vt:lpstr>
      <vt:lpstr>Partial Coloring Method</vt:lpstr>
      <vt:lpstr>Partial Coloring Method</vt:lpstr>
      <vt:lpstr>Outline of Algorithm</vt:lpstr>
      <vt:lpstr>Discrepancy: Geometric View</vt:lpstr>
      <vt:lpstr>Discrepancy: Geometric View</vt:lpstr>
      <vt:lpstr>Discrepancy: Geometric View</vt:lpstr>
      <vt:lpstr>Edge-Walk</vt:lpstr>
      <vt:lpstr>Edge-Walk: Algorithm</vt:lpstr>
      <vt:lpstr>Edge-Walk Algorithm</vt:lpstr>
      <vt:lpstr>Edge-Walk: Algorithm</vt:lpstr>
      <vt:lpstr>Edgewalk: Partial Coloring</vt:lpstr>
      <vt:lpstr>Edgewalk: Analysis</vt:lpstr>
      <vt:lpstr>Six Suffice</vt:lpstr>
      <vt:lpstr>Summary</vt:lpstr>
      <vt:lpstr>Open Problems</vt:lpstr>
      <vt:lpstr>Thank you</vt:lpstr>
      <vt:lpstr>Edgewalk Rounding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von Ahn</dc:creator>
  <cp:lastModifiedBy>raghu</cp:lastModifiedBy>
  <cp:revision>1220</cp:revision>
  <dcterms:created xsi:type="dcterms:W3CDTF">2011-07-20T15:05:17Z</dcterms:created>
  <dcterms:modified xsi:type="dcterms:W3CDTF">2013-02-08T15:53:55Z</dcterms:modified>
</cp:coreProperties>
</file>