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18"/>
  </p:notesMasterIdLst>
  <p:handoutMasterIdLst>
    <p:handoutMasterId r:id="rId19"/>
  </p:handoutMasterIdLst>
  <p:sldIdLst>
    <p:sldId id="256" r:id="rId7"/>
    <p:sldId id="257" r:id="rId8"/>
    <p:sldId id="258" r:id="rId9"/>
    <p:sldId id="259" r:id="rId10"/>
    <p:sldId id="260" r:id="rId11"/>
    <p:sldId id="263" r:id="rId12"/>
    <p:sldId id="265" r:id="rId13"/>
    <p:sldId id="264" r:id="rId14"/>
    <p:sldId id="266" r:id="rId15"/>
    <p:sldId id="262"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7200"/>
          </a:xfrm>
          <a:prstGeom prst="rect">
            <a:avLst/>
          </a:prstGeom>
        </p:spPr>
        <p:txBody>
          <a:bodyPr vert="horz" lIns="91440" tIns="45720" rIns="91440" bIns="45720" rtlCol="0"/>
          <a:lstStyle>
            <a:lvl1pPr algn="l">
              <a:defRPr sz="1200"/>
            </a:lvl1pPr>
          </a:lstStyle>
          <a:p>
            <a:pPr algn="ctr"/>
            <a:r>
              <a:rPr lang="en-US" sz="1000" i="1" smtClean="0">
                <a:solidFill>
                  <a:srgbClr val="000000"/>
                </a:solidFill>
                <a:latin typeface="Times New Roman"/>
              </a:rPr>
              <a:t> </a:t>
            </a:r>
            <a:r>
              <a:rPr lang="en-US" sz="1000" b="1" smtClean="0">
                <a:solidFill>
                  <a:srgbClr val="000000"/>
                </a:solidFill>
                <a:latin typeface="Times New Roman"/>
              </a:rPr>
              <a:t>INTERNAL</a:t>
            </a:r>
            <a:endParaRPr lang="en-US" sz="1000" b="1">
              <a:solidFill>
                <a:srgbClr val="000000"/>
              </a:solidFill>
              <a:latin typeface="Times New Roman"/>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D2B558-316D-45C5-ACC2-53B1F452AE4E}" type="datetimeFigureOut">
              <a:rPr lang="en-US" smtClean="0"/>
              <a:t>12/30/2020</a:t>
            </a:fld>
            <a:endParaRPr lang="en-US"/>
          </a:p>
        </p:txBody>
      </p:sp>
      <p:sp>
        <p:nvSpPr>
          <p:cNvPr id="4" name="Footer Placeholder 3"/>
          <p:cNvSpPr>
            <a:spLocks noGrp="1"/>
          </p:cNvSpPr>
          <p:nvPr>
            <p:ph type="ftr" sz="quarter" idx="2"/>
            <p:custDataLst>
              <p:tags r:id="rId3"/>
            </p:custDataLst>
          </p:nvPr>
        </p:nvSpPr>
        <p:spPr>
          <a:xfrm>
            <a:off x="0" y="8685213"/>
            <a:ext cx="6858000" cy="457200"/>
          </a:xfrm>
          <a:prstGeom prst="rect">
            <a:avLst/>
          </a:prstGeom>
        </p:spPr>
        <p:txBody>
          <a:bodyPr vert="horz" lIns="91440" tIns="45720" rIns="91440" bIns="45720" rtlCol="0" anchor="b"/>
          <a:lstStyle>
            <a:lvl1pPr algn="l">
              <a:defRPr sz="1200"/>
            </a:lvl1pPr>
          </a:lstStyle>
          <a:p>
            <a:pPr algn="ctr"/>
            <a:r>
              <a:rPr lang="en-US" sz="1000" b="1" i="1" smtClean="0">
                <a:solidFill>
                  <a:srgbClr val="000000"/>
                </a:solidFill>
                <a:latin typeface="Times New Roman"/>
              </a:rPr>
              <a:t> </a:t>
            </a:r>
            <a:r>
              <a:rPr lang="en-US" sz="1000" b="1" smtClean="0">
                <a:solidFill>
                  <a:srgbClr val="000000"/>
                </a:solidFill>
                <a:latin typeface="Times New Roman"/>
              </a:rPr>
              <a:t>INTERNAL</a:t>
            </a:r>
            <a:endParaRPr lang="en-US" sz="1000" b="1">
              <a:solidFill>
                <a:srgbClr val="000000"/>
              </a:solidFill>
              <a:latin typeface="Times New Roman"/>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9A729D-0016-46CF-A20F-711E065FB886}" type="slidenum">
              <a:rPr lang="en-US" smtClean="0"/>
              <a:t>‹#›</a:t>
            </a:fld>
            <a:endParaRPr lang="en-US"/>
          </a:p>
        </p:txBody>
      </p:sp>
    </p:spTree>
    <p:extLst>
      <p:ext uri="{BB962C8B-B14F-4D97-AF65-F5344CB8AC3E}">
        <p14:creationId xmlns:p14="http://schemas.microsoft.com/office/powerpoint/2010/main" val="380598199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7200"/>
          </a:xfrm>
          <a:prstGeom prst="rect">
            <a:avLst/>
          </a:prstGeom>
        </p:spPr>
        <p:txBody>
          <a:bodyPr vert="horz" lIns="91440" tIns="45720" rIns="91440" bIns="45720" rtlCol="0"/>
          <a:lstStyle>
            <a:lvl1pPr algn="ctr">
              <a:defRPr lang="en-US" sz="1000" b="0" i="1" u="none">
                <a:solidFill>
                  <a:srgbClr val="000000"/>
                </a:solidFill>
                <a:latin typeface="Times New Roman"/>
              </a:defRPr>
            </a:lvl1pPr>
          </a:lstStyle>
          <a:p>
            <a:r>
              <a:rPr lang="en-US" smtClean="0"/>
              <a:t> </a:t>
            </a:r>
            <a:r>
              <a:rPr lang="en-US" b="1" i="0" smtClean="0"/>
              <a:t>INTERNAL</a:t>
            </a:r>
            <a:endParaRPr lang="en-US" b="1" i="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00A6B-6F3F-44F9-966C-75278A47756E}" type="datetimeFigureOut">
              <a:rPr lang="en-US" smtClean="0"/>
              <a:t>12/30/2020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custDataLst>
              <p:tags r:id="rId3"/>
            </p:custDataLst>
          </p:nvPr>
        </p:nvSpPr>
        <p:spPr>
          <a:xfrm>
            <a:off x="0" y="8685213"/>
            <a:ext cx="6858000" cy="457200"/>
          </a:xfrm>
          <a:prstGeom prst="rect">
            <a:avLst/>
          </a:prstGeom>
        </p:spPr>
        <p:txBody>
          <a:bodyPr vert="horz" lIns="91440" tIns="45720" rIns="91440" bIns="45720" rtlCol="0" anchor="b"/>
          <a:lstStyle>
            <a:lvl1pPr algn="ctr">
              <a:defRPr lang="en-US" sz="1000" b="1" i="1" u="none">
                <a:solidFill>
                  <a:srgbClr val="000000"/>
                </a:solidFill>
                <a:latin typeface="Times New Roman"/>
              </a:defRPr>
            </a:lvl1pPr>
          </a:lstStyle>
          <a:p>
            <a:r>
              <a:rPr lang="en-US" smtClean="0"/>
              <a:t> </a:t>
            </a:r>
            <a:r>
              <a:rPr lang="en-US" i="0" smtClean="0"/>
              <a:t>INTERNAL</a:t>
            </a:r>
            <a:endParaRPr lang="en-US" i="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939CE7-A0A9-48A5-99FE-281A2F8BF871}" type="slidenum">
              <a:rPr lang="en-US" smtClean="0"/>
              <a:t>‹#›</a:t>
            </a:fld>
            <a:endParaRPr lang="en-US"/>
          </a:p>
        </p:txBody>
      </p:sp>
    </p:spTree>
    <p:extLst>
      <p:ext uri="{BB962C8B-B14F-4D97-AF65-F5344CB8AC3E}">
        <p14:creationId xmlns:p14="http://schemas.microsoft.com/office/powerpoint/2010/main" val="140177919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1</a:t>
            </a:fld>
            <a:endParaRPr lang="en-US"/>
          </a:p>
        </p:txBody>
      </p:sp>
    </p:spTree>
    <p:extLst>
      <p:ext uri="{BB962C8B-B14F-4D97-AF65-F5344CB8AC3E}">
        <p14:creationId xmlns:p14="http://schemas.microsoft.com/office/powerpoint/2010/main" val="185570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10</a:t>
            </a:fld>
            <a:endParaRPr lang="en-US"/>
          </a:p>
        </p:txBody>
      </p:sp>
    </p:spTree>
    <p:extLst>
      <p:ext uri="{BB962C8B-B14F-4D97-AF65-F5344CB8AC3E}">
        <p14:creationId xmlns:p14="http://schemas.microsoft.com/office/powerpoint/2010/main" val="148818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11</a:t>
            </a:fld>
            <a:endParaRPr lang="en-US"/>
          </a:p>
        </p:txBody>
      </p:sp>
    </p:spTree>
    <p:extLst>
      <p:ext uri="{BB962C8B-B14F-4D97-AF65-F5344CB8AC3E}">
        <p14:creationId xmlns:p14="http://schemas.microsoft.com/office/powerpoint/2010/main" val="116095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2</a:t>
            </a:fld>
            <a:endParaRPr lang="en-US"/>
          </a:p>
        </p:txBody>
      </p:sp>
    </p:spTree>
    <p:extLst>
      <p:ext uri="{BB962C8B-B14F-4D97-AF65-F5344CB8AC3E}">
        <p14:creationId xmlns:p14="http://schemas.microsoft.com/office/powerpoint/2010/main" val="208539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3</a:t>
            </a:fld>
            <a:endParaRPr lang="en-US"/>
          </a:p>
        </p:txBody>
      </p:sp>
    </p:spTree>
    <p:extLst>
      <p:ext uri="{BB962C8B-B14F-4D97-AF65-F5344CB8AC3E}">
        <p14:creationId xmlns:p14="http://schemas.microsoft.com/office/powerpoint/2010/main" val="82730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4</a:t>
            </a:fld>
            <a:endParaRPr lang="en-US"/>
          </a:p>
        </p:txBody>
      </p:sp>
    </p:spTree>
    <p:extLst>
      <p:ext uri="{BB962C8B-B14F-4D97-AF65-F5344CB8AC3E}">
        <p14:creationId xmlns:p14="http://schemas.microsoft.com/office/powerpoint/2010/main" val="306304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5</a:t>
            </a:fld>
            <a:endParaRPr lang="en-US"/>
          </a:p>
        </p:txBody>
      </p:sp>
    </p:spTree>
    <p:extLst>
      <p:ext uri="{BB962C8B-B14F-4D97-AF65-F5344CB8AC3E}">
        <p14:creationId xmlns:p14="http://schemas.microsoft.com/office/powerpoint/2010/main" val="306304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6</a:t>
            </a:fld>
            <a:endParaRPr lang="en-US"/>
          </a:p>
        </p:txBody>
      </p:sp>
    </p:spTree>
    <p:extLst>
      <p:ext uri="{BB962C8B-B14F-4D97-AF65-F5344CB8AC3E}">
        <p14:creationId xmlns:p14="http://schemas.microsoft.com/office/powerpoint/2010/main" val="306304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7</a:t>
            </a:fld>
            <a:endParaRPr lang="en-US"/>
          </a:p>
        </p:txBody>
      </p:sp>
    </p:spTree>
    <p:extLst>
      <p:ext uri="{BB962C8B-B14F-4D97-AF65-F5344CB8AC3E}">
        <p14:creationId xmlns:p14="http://schemas.microsoft.com/office/powerpoint/2010/main" val="382554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8</a:t>
            </a:fld>
            <a:endParaRPr lang="en-US"/>
          </a:p>
        </p:txBody>
      </p:sp>
    </p:spTree>
    <p:extLst>
      <p:ext uri="{BB962C8B-B14F-4D97-AF65-F5344CB8AC3E}">
        <p14:creationId xmlns:p14="http://schemas.microsoft.com/office/powerpoint/2010/main" val="3063046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smtClean="0"/>
              <a:t> </a:t>
            </a:r>
            <a:r>
              <a:rPr lang="en-US" b="1" i="0" smtClean="0"/>
              <a:t>INTERNAL</a:t>
            </a:r>
            <a:endParaRPr lang="en-US" b="1" i="0"/>
          </a:p>
        </p:txBody>
      </p:sp>
      <p:sp>
        <p:nvSpPr>
          <p:cNvPr id="5" name="Footer Placeholder 4"/>
          <p:cNvSpPr>
            <a:spLocks noGrp="1"/>
          </p:cNvSpPr>
          <p:nvPr>
            <p:ph type="ftr" sz="quarter" idx="11"/>
            <p:custDataLst>
              <p:tags r:id="rId2"/>
            </p:custDataLst>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83939CE7-A0A9-48A5-99FE-281A2F8BF871}" type="slidenum">
              <a:rPr lang="en-US" smtClean="0"/>
              <a:t>9</a:t>
            </a:fld>
            <a:endParaRPr lang="en-US"/>
          </a:p>
        </p:txBody>
      </p:sp>
    </p:spTree>
    <p:extLst>
      <p:ext uri="{BB962C8B-B14F-4D97-AF65-F5344CB8AC3E}">
        <p14:creationId xmlns:p14="http://schemas.microsoft.com/office/powerpoint/2010/main" val="3924265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a:xfrm>
            <a:off x="6817317" y="5054602"/>
            <a:ext cx="413483" cy="279400"/>
          </a:xfrm>
        </p:spPr>
        <p:txBody>
          <a:bodyPr/>
          <a:lstStyle/>
          <a:p>
            <a:fld id="{EDCDE4A7-B861-4431-8C56-C02A77F9B522}"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8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9CDCF-F052-47BA-9A98-D2FDEEC9141D}"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5313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41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603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405568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98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39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15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73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r>
              <a:rPr lang="en-US" smtClean="0"/>
              <a:t> </a:t>
            </a:r>
            <a:r>
              <a:rPr lang="en-US" i="0" smtClean="0"/>
              <a:t>INTERNAL</a:t>
            </a:r>
            <a:endParaRPr lang="en-US" i="0"/>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156238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9CDCF-F052-47BA-9A98-D2FDEEC9141D}"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97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E9CDCF-F052-47BA-9A98-D2FDEEC9141D}"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361891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9CDCF-F052-47BA-9A98-D2FDEEC9141D}"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DE4A7-B861-4431-8C56-C02A77F9B522}"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34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E9CDCF-F052-47BA-9A98-D2FDEEC9141D}"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DE4A7-B861-4431-8C56-C02A77F9B522}"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81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9CDCF-F052-47BA-9A98-D2FDEEC9141D}"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147996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9CDCF-F052-47BA-9A98-D2FDEEC9141D}"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DE4A7-B861-4431-8C56-C02A77F9B522}"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67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E9CDCF-F052-47BA-9A98-D2FDEEC9141D}"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286029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E9CDCF-F052-47BA-9A98-D2FDEEC9141D}" type="datetimeFigureOut">
              <a:rPr lang="en-US" smtClean="0"/>
              <a:t>12/30/2020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DE4A7-B861-4431-8C56-C02A77F9B522}" type="slidenum">
              <a:rPr lang="en-US" smtClean="0"/>
              <a:t>‹#›</a:t>
            </a:fld>
            <a:endParaRPr lang="en-US"/>
          </a:p>
        </p:txBody>
      </p:sp>
    </p:spTree>
    <p:extLst>
      <p:ext uri="{BB962C8B-B14F-4D97-AF65-F5344CB8AC3E}">
        <p14:creationId xmlns:p14="http://schemas.microsoft.com/office/powerpoint/2010/main" val="26438309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066799"/>
            <a:ext cx="6553200" cy="2533651"/>
          </a:xfrm>
        </p:spPr>
        <p:txBody>
          <a:bodyPr>
            <a:normAutofit/>
          </a:bodyPr>
          <a:lstStyle/>
          <a:p>
            <a:r>
              <a:rPr lang="en-US" sz="4000" b="1" dirty="0" smtClean="0">
                <a:latin typeface="+mn-lt"/>
              </a:rPr>
              <a:t>Opening </a:t>
            </a:r>
            <a:r>
              <a:rPr lang="en-US" sz="4000" b="1" dirty="0" smtClean="0">
                <a:latin typeface="+mn-lt"/>
              </a:rPr>
              <a:t>Indian </a:t>
            </a:r>
            <a:r>
              <a:rPr lang="en-US" sz="4000" b="1" dirty="0" smtClean="0">
                <a:latin typeface="+mn-lt"/>
              </a:rPr>
              <a:t>Restaurant </a:t>
            </a:r>
            <a:r>
              <a:rPr lang="en-US" sz="4000" b="1" dirty="0" smtClean="0">
                <a:latin typeface="+mn-lt"/>
              </a:rPr>
              <a:t/>
            </a:r>
            <a:br>
              <a:rPr lang="en-US" sz="4000" b="1" dirty="0" smtClean="0">
                <a:latin typeface="+mn-lt"/>
              </a:rPr>
            </a:br>
            <a:r>
              <a:rPr lang="en-US" sz="4000" b="1" dirty="0" smtClean="0">
                <a:latin typeface="+mn-lt"/>
              </a:rPr>
              <a:t>in Austin</a:t>
            </a:r>
            <a:endParaRPr lang="en-US" sz="4000" dirty="0">
              <a:latin typeface="+mn-lt"/>
            </a:endParaRPr>
          </a:p>
        </p:txBody>
      </p:sp>
      <p:sp>
        <p:nvSpPr>
          <p:cNvPr id="3" name="Subtitle 2"/>
          <p:cNvSpPr>
            <a:spLocks noGrp="1"/>
          </p:cNvSpPr>
          <p:nvPr>
            <p:ph type="subTitle" idx="1"/>
          </p:nvPr>
        </p:nvSpPr>
        <p:spPr>
          <a:xfrm>
            <a:off x="1371600" y="3886200"/>
            <a:ext cx="6400800" cy="838200"/>
          </a:xfrm>
        </p:spPr>
        <p:txBody>
          <a:bodyPr>
            <a:normAutofit fontScale="92500" lnSpcReduction="10000"/>
          </a:bodyPr>
          <a:lstStyle/>
          <a:p>
            <a:r>
              <a:rPr lang="en-US" sz="2400" b="1" dirty="0" smtClean="0">
                <a:solidFill>
                  <a:schemeClr val="tx1"/>
                </a:solidFill>
              </a:rPr>
              <a:t>By </a:t>
            </a:r>
            <a:r>
              <a:rPr lang="en-US" sz="2400" b="1" dirty="0" smtClean="0"/>
              <a:t>Raghuram Moturi</a:t>
            </a:r>
            <a:endParaRPr lang="en-US" sz="2400" dirty="0">
              <a:solidFill>
                <a:schemeClr val="tx1"/>
              </a:solidFill>
            </a:endParaRPr>
          </a:p>
          <a:p>
            <a:r>
              <a:rPr lang="en-US" sz="2400" b="1" dirty="0" smtClean="0">
                <a:solidFill>
                  <a:schemeClr val="tx1"/>
                </a:solidFill>
              </a:rPr>
              <a:t>December 2020</a:t>
            </a:r>
            <a:endParaRPr lang="en-US" sz="2400" dirty="0">
              <a:solidFill>
                <a:schemeClr val="tx1"/>
              </a:solidFill>
            </a:endParaRPr>
          </a:p>
        </p:txBody>
      </p:sp>
    </p:spTree>
    <p:extLst>
      <p:ext uri="{BB962C8B-B14F-4D97-AF65-F5344CB8AC3E}">
        <p14:creationId xmlns:p14="http://schemas.microsoft.com/office/powerpoint/2010/main" val="2504899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456263"/>
          </a:xfrm>
        </p:spPr>
        <p:txBody>
          <a:bodyPr>
            <a:normAutofit fontScale="90000"/>
          </a:bodyPr>
          <a:lstStyle/>
          <a:p>
            <a:pPr algn="ctr"/>
            <a:r>
              <a:rPr lang="en-US" dirty="0">
                <a:effectLst/>
              </a:rPr>
              <a:t>Conclusion</a:t>
            </a:r>
            <a:endParaRPr lang="en-US" dirty="0"/>
          </a:p>
        </p:txBody>
      </p:sp>
      <p:sp>
        <p:nvSpPr>
          <p:cNvPr id="3" name="Content Placeholder 2"/>
          <p:cNvSpPr>
            <a:spLocks noGrp="1"/>
          </p:cNvSpPr>
          <p:nvPr>
            <p:ph idx="1"/>
          </p:nvPr>
        </p:nvSpPr>
        <p:spPr>
          <a:xfrm>
            <a:off x="457200" y="2362200"/>
            <a:ext cx="8001000" cy="3886200"/>
          </a:xfrm>
        </p:spPr>
        <p:txBody>
          <a:bodyPr>
            <a:normAutofit fontScale="85000" lnSpcReduction="20000"/>
          </a:bodyPr>
          <a:lstStyle/>
          <a:p>
            <a:r>
              <a:rPr lang="en-US" sz="2200" dirty="0" smtClean="0"/>
              <a:t>I collected </a:t>
            </a:r>
            <a:r>
              <a:rPr lang="en-US" sz="2200" dirty="0"/>
              <a:t>the neighborhood zoning information from Austin City government and used Google Geocoding API to find the approximate coordinates for those neighborhoods. We then used Foursquare API to discover the 100 venues within the radius of 1500 meters in each neighborhood and took the average frequency of Indian restaurants in comparison to other venues. Using clustering algorithm, we grouped the neighborhoods in a total of 5 clusters, with Cluster 0 having the lowest average frequency of Indian restaurants. Finally, we compared the clusters to the neighborhood demographic data provided by the government and found that the neighborhoods with the highest percentages of Asian population don't have a very high frequency of Indian restaurants. </a:t>
            </a:r>
          </a:p>
          <a:p>
            <a:r>
              <a:rPr lang="en-US" sz="3200" b="1" dirty="0">
                <a:solidFill>
                  <a:schemeClr val="accent4">
                    <a:lumMod val="75000"/>
                  </a:schemeClr>
                </a:solidFill>
              </a:rPr>
              <a:t>Then I concluded that </a:t>
            </a:r>
            <a:r>
              <a:rPr lang="en-US" sz="3200" b="1" u="sng" dirty="0">
                <a:solidFill>
                  <a:schemeClr val="accent4">
                    <a:lumMod val="75000"/>
                  </a:schemeClr>
                </a:solidFill>
              </a:rPr>
              <a:t>Anderson Mill </a:t>
            </a:r>
            <a:r>
              <a:rPr lang="en-US" sz="3200" b="1" dirty="0">
                <a:solidFill>
                  <a:schemeClr val="accent4">
                    <a:lumMod val="75000"/>
                  </a:schemeClr>
                </a:solidFill>
              </a:rPr>
              <a:t>is the best neighborhood to open an Indian restaurant based on our cluster analysis and the demographic data.</a:t>
            </a:r>
            <a:endParaRPr lang="en-US" sz="3200" dirty="0">
              <a:solidFill>
                <a:schemeClr val="accent4">
                  <a:lumMod val="75000"/>
                </a:schemeClr>
              </a:solidFill>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6564746"/>
            <a:ext cx="8001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stretch>
            <a:fillRect/>
          </a:stretch>
        </p:blipFill>
        <p:spPr>
          <a:xfrm>
            <a:off x="6400800" y="609600"/>
            <a:ext cx="1905000" cy="1716341"/>
          </a:xfrm>
          <a:prstGeom prst="rect">
            <a:avLst/>
          </a:prstGeom>
        </p:spPr>
      </p:pic>
    </p:spTree>
    <p:extLst>
      <p:ext uri="{BB962C8B-B14F-4D97-AF65-F5344CB8AC3E}">
        <p14:creationId xmlns:p14="http://schemas.microsoft.com/office/powerpoint/2010/main" val="331191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0" y="4648200"/>
            <a:ext cx="3657600" cy="1806608"/>
          </a:xfrm>
        </p:spPr>
        <p:txBody>
          <a:bodyPr>
            <a:normAutofit/>
          </a:bodyPr>
          <a:lstStyle/>
          <a:p>
            <a:pPr marL="64008" indent="0">
              <a:buNone/>
            </a:pPr>
            <a:r>
              <a:rPr lang="en-US" dirty="0" smtClean="0"/>
              <a:t>Thank You</a:t>
            </a:r>
            <a:r>
              <a:rPr lang="en-US" dirty="0" smtClean="0"/>
              <a:t>…</a:t>
            </a:r>
            <a:endParaRPr lang="en-US" dirty="0" smtClean="0"/>
          </a:p>
        </p:txBody>
      </p:sp>
      <p:pic>
        <p:nvPicPr>
          <p:cNvPr id="2" name="Picture 1"/>
          <p:cNvPicPr>
            <a:picLocks noChangeAspect="1"/>
          </p:cNvPicPr>
          <p:nvPr/>
        </p:nvPicPr>
        <p:blipFill>
          <a:blip r:embed="rId3"/>
          <a:stretch>
            <a:fillRect/>
          </a:stretch>
        </p:blipFill>
        <p:spPr>
          <a:xfrm>
            <a:off x="3429000" y="2362200"/>
            <a:ext cx="2076490" cy="1971717"/>
          </a:xfrm>
          <a:prstGeom prst="rect">
            <a:avLst/>
          </a:prstGeom>
        </p:spPr>
      </p:pic>
    </p:spTree>
    <p:extLst>
      <p:ext uri="{BB962C8B-B14F-4D97-AF65-F5344CB8AC3E}">
        <p14:creationId xmlns:p14="http://schemas.microsoft.com/office/powerpoint/2010/main" val="3156662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5638800" cy="1399032"/>
          </a:xfrm>
        </p:spPr>
        <p:txBody>
          <a:bodyPr/>
          <a:lstStyle/>
          <a:p>
            <a:pPr algn="ctr"/>
            <a:r>
              <a:rPr lang="en-US" dirty="0"/>
              <a:t>Business </a:t>
            </a:r>
            <a:r>
              <a:rPr lang="en-US" dirty="0" smtClean="0"/>
              <a:t>Problem</a:t>
            </a:r>
            <a:endParaRPr lang="en-US" dirty="0"/>
          </a:p>
        </p:txBody>
      </p:sp>
      <p:sp>
        <p:nvSpPr>
          <p:cNvPr id="3" name="Content Placeholder 2"/>
          <p:cNvSpPr>
            <a:spLocks noGrp="1"/>
          </p:cNvSpPr>
          <p:nvPr>
            <p:ph idx="1"/>
          </p:nvPr>
        </p:nvSpPr>
        <p:spPr>
          <a:xfrm>
            <a:off x="457200" y="1882808"/>
            <a:ext cx="5638800" cy="4822792"/>
          </a:xfrm>
        </p:spPr>
        <p:txBody>
          <a:bodyPr>
            <a:normAutofit/>
          </a:bodyPr>
          <a:lstStyle/>
          <a:p>
            <a:r>
              <a:rPr lang="en-US" sz="2800" dirty="0"/>
              <a:t>Austin is the capital of Texas in the United States and is one of the fastest growing cities in America</a:t>
            </a:r>
            <a:r>
              <a:rPr lang="en-US" sz="2800" dirty="0"/>
              <a:t>.</a:t>
            </a:r>
          </a:p>
          <a:p>
            <a:pPr marL="64008" indent="0">
              <a:buNone/>
            </a:pPr>
            <a:r>
              <a:rPr lang="en-US" sz="2800" dirty="0"/>
              <a:t> </a:t>
            </a:r>
          </a:p>
          <a:p>
            <a:r>
              <a:rPr lang="en-US" sz="2800" dirty="0"/>
              <a:t>Opening new </a:t>
            </a:r>
            <a:r>
              <a:rPr lang="en-US" sz="2800" dirty="0" smtClean="0"/>
              <a:t>Indian </a:t>
            </a:r>
            <a:r>
              <a:rPr lang="en-US" sz="2800" dirty="0"/>
              <a:t>restaurant </a:t>
            </a:r>
            <a:r>
              <a:rPr lang="en-US" sz="2800" dirty="0"/>
              <a:t>in </a:t>
            </a:r>
            <a:r>
              <a:rPr lang="en-US" sz="2800" dirty="0" smtClean="0"/>
              <a:t>Austin, TX </a:t>
            </a:r>
            <a:r>
              <a:rPr lang="en-US" sz="2800" dirty="0"/>
              <a:t>may be profitable </a:t>
            </a:r>
            <a:r>
              <a:rPr lang="en-US" sz="2800" dirty="0"/>
              <a:t>for restaurant owner</a:t>
            </a:r>
            <a:r>
              <a:rPr lang="en-US" sz="2800" dirty="0"/>
              <a:t>.  </a:t>
            </a:r>
            <a:r>
              <a:rPr lang="en-US" sz="2800" dirty="0" smtClean="0"/>
              <a:t>Our problem is Where </a:t>
            </a:r>
            <a:r>
              <a:rPr lang="en-US" sz="2800" dirty="0"/>
              <a:t>to open </a:t>
            </a:r>
            <a:r>
              <a:rPr lang="en-US" sz="2800" dirty="0" smtClean="0"/>
              <a:t>Indian </a:t>
            </a:r>
            <a:r>
              <a:rPr lang="en-US" sz="2800" dirty="0" smtClean="0"/>
              <a:t>restaurant </a:t>
            </a:r>
            <a:r>
              <a:rPr lang="en-US" sz="2800" dirty="0"/>
              <a:t>in </a:t>
            </a:r>
            <a:r>
              <a:rPr lang="en-US" sz="2800" dirty="0" smtClean="0"/>
              <a:t>Austin?</a:t>
            </a:r>
            <a:endParaRPr lang="en-US" sz="2800" dirty="0"/>
          </a:p>
          <a:p>
            <a:pPr marL="64008" indent="0">
              <a:buNone/>
            </a:pPr>
            <a:endParaRPr lang="en-US" dirty="0"/>
          </a:p>
        </p:txBody>
      </p:sp>
      <p:pic>
        <p:nvPicPr>
          <p:cNvPr id="4" name="Picture 3"/>
          <p:cNvPicPr>
            <a:picLocks noChangeAspect="1"/>
          </p:cNvPicPr>
          <p:nvPr/>
        </p:nvPicPr>
        <p:blipFill>
          <a:blip r:embed="rId3"/>
          <a:stretch>
            <a:fillRect/>
          </a:stretch>
        </p:blipFill>
        <p:spPr>
          <a:xfrm>
            <a:off x="6324600" y="533400"/>
            <a:ext cx="2295525" cy="3838575"/>
          </a:xfrm>
          <a:prstGeom prst="rect">
            <a:avLst/>
          </a:prstGeom>
        </p:spPr>
      </p:pic>
    </p:spTree>
    <p:extLst>
      <p:ext uri="{BB962C8B-B14F-4D97-AF65-F5344CB8AC3E}">
        <p14:creationId xmlns:p14="http://schemas.microsoft.com/office/powerpoint/2010/main" val="279677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Sources</a:t>
            </a:r>
            <a:endParaRPr lang="en-US" dirty="0"/>
          </a:p>
        </p:txBody>
      </p:sp>
      <p:sp>
        <p:nvSpPr>
          <p:cNvPr id="3" name="Content Placeholder 2"/>
          <p:cNvSpPr>
            <a:spLocks noGrp="1"/>
          </p:cNvSpPr>
          <p:nvPr>
            <p:ph idx="1"/>
          </p:nvPr>
        </p:nvSpPr>
        <p:spPr/>
        <p:txBody>
          <a:bodyPr>
            <a:noAutofit/>
          </a:bodyPr>
          <a:lstStyle/>
          <a:p>
            <a:r>
              <a:rPr lang="en-US" sz="2000" dirty="0"/>
              <a:t>I gathered neighborhood data</a:t>
            </a:r>
            <a:r>
              <a:rPr lang="en-US" sz="2000" dirty="0"/>
              <a:t> from </a:t>
            </a:r>
            <a:r>
              <a:rPr lang="en-US" sz="2000" dirty="0"/>
              <a:t>the Housing and Planning Department of the Austin City </a:t>
            </a:r>
            <a:r>
              <a:rPr lang="en-US" sz="2000" dirty="0" smtClean="0"/>
              <a:t>Government</a:t>
            </a:r>
            <a:endParaRPr lang="en-US" sz="2000" dirty="0"/>
          </a:p>
          <a:p>
            <a:r>
              <a:rPr lang="en-US" sz="2000" dirty="0"/>
              <a:t>I got </a:t>
            </a:r>
            <a:r>
              <a:rPr lang="en-US" sz="2000" dirty="0"/>
              <a:t>the demographic data </a:t>
            </a:r>
            <a:r>
              <a:rPr lang="en-US" sz="2000" dirty="0"/>
              <a:t>information like </a:t>
            </a:r>
            <a:r>
              <a:rPr lang="en-US" sz="2000" dirty="0"/>
              <a:t>population, race and ethnicity, and housing and </a:t>
            </a:r>
            <a:r>
              <a:rPr lang="en-US" sz="2000" dirty="0"/>
              <a:t>density, </a:t>
            </a:r>
            <a:r>
              <a:rPr lang="en-US" sz="2000" dirty="0"/>
              <a:t>grouped by neighborhood </a:t>
            </a:r>
            <a:r>
              <a:rPr lang="en-US" sz="2000" dirty="0"/>
              <a:t>areas </a:t>
            </a:r>
            <a:r>
              <a:rPr lang="en-US" sz="2000" dirty="0"/>
              <a:t>in Austin </a:t>
            </a:r>
            <a:r>
              <a:rPr lang="en-US" sz="2000" dirty="0"/>
              <a:t>from </a:t>
            </a:r>
            <a:r>
              <a:rPr lang="en-US" sz="2000" dirty="0"/>
              <a:t>Austin City </a:t>
            </a:r>
            <a:r>
              <a:rPr lang="en-US" sz="2000" dirty="0" smtClean="0"/>
              <a:t>Government</a:t>
            </a:r>
            <a:endParaRPr lang="en-US" sz="2000" dirty="0"/>
          </a:p>
          <a:p>
            <a:r>
              <a:rPr lang="en-US" sz="2000" dirty="0"/>
              <a:t>I </a:t>
            </a:r>
            <a:r>
              <a:rPr lang="en-US" sz="2000" dirty="0" smtClean="0"/>
              <a:t>used </a:t>
            </a:r>
            <a:r>
              <a:rPr lang="en-US" sz="2000" dirty="0"/>
              <a:t>python geocoder library to get geographical coordinates of </a:t>
            </a:r>
            <a:r>
              <a:rPr lang="en-US" sz="2000" dirty="0" smtClean="0"/>
              <a:t>neighborhoods</a:t>
            </a:r>
            <a:endParaRPr lang="en-US" sz="2000" dirty="0"/>
          </a:p>
          <a:p>
            <a:r>
              <a:rPr lang="en-US" sz="2000" dirty="0"/>
              <a:t>I </a:t>
            </a:r>
            <a:r>
              <a:rPr lang="en-US" sz="2000" dirty="0" smtClean="0"/>
              <a:t>used</a:t>
            </a:r>
            <a:r>
              <a:rPr lang="en-US" sz="2000" dirty="0"/>
              <a:t> Foursquare API venues explore method to get the venues of given neighborhoods of </a:t>
            </a:r>
            <a:r>
              <a:rPr lang="en-US" sz="2000" dirty="0"/>
              <a:t>Austin</a:t>
            </a:r>
            <a:r>
              <a:rPr lang="en-US" sz="1500" dirty="0"/>
              <a:t>.</a:t>
            </a:r>
          </a:p>
        </p:txBody>
      </p:sp>
    </p:spTree>
    <p:extLst>
      <p:ext uri="{BB962C8B-B14F-4D97-AF65-F5344CB8AC3E}">
        <p14:creationId xmlns:p14="http://schemas.microsoft.com/office/powerpoint/2010/main" val="221761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a:t>
            </a:r>
          </a:p>
        </p:txBody>
      </p:sp>
      <p:sp>
        <p:nvSpPr>
          <p:cNvPr id="3" name="Content Placeholder 2"/>
          <p:cNvSpPr>
            <a:spLocks noGrp="1"/>
          </p:cNvSpPr>
          <p:nvPr>
            <p:ph idx="1"/>
          </p:nvPr>
        </p:nvSpPr>
        <p:spPr>
          <a:xfrm>
            <a:off x="457200" y="2286000"/>
            <a:ext cx="8229600" cy="1219200"/>
          </a:xfrm>
        </p:spPr>
        <p:txBody>
          <a:bodyPr>
            <a:normAutofit/>
          </a:bodyPr>
          <a:lstStyle/>
          <a:p>
            <a:pPr lvl="0"/>
            <a:r>
              <a:rPr lang="en-US" dirty="0"/>
              <a:t>I used python </a:t>
            </a:r>
            <a:r>
              <a:rPr lang="en-US" b="1" dirty="0"/>
              <a:t>folium</a:t>
            </a:r>
            <a:r>
              <a:rPr lang="en-US" dirty="0"/>
              <a:t> library to visualize geographic details of </a:t>
            </a:r>
            <a:r>
              <a:rPr lang="en-US" dirty="0" smtClean="0"/>
              <a:t>Austin neighborhoods and </a:t>
            </a:r>
            <a:r>
              <a:rPr lang="en-US" dirty="0"/>
              <a:t>I created a map of </a:t>
            </a:r>
            <a:r>
              <a:rPr lang="en-US" dirty="0" smtClean="0"/>
              <a:t>Austin. </a:t>
            </a:r>
            <a:r>
              <a:rPr lang="en-US" dirty="0"/>
              <a:t>I used latitude and longitude values to get the visual as below:</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6564746"/>
            <a:ext cx="8001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stretch>
            <a:fillRect/>
          </a:stretch>
        </p:blipFill>
        <p:spPr>
          <a:xfrm>
            <a:off x="1981201" y="3428999"/>
            <a:ext cx="4876800" cy="2726221"/>
          </a:xfrm>
          <a:prstGeom prst="rect">
            <a:avLst/>
          </a:prstGeom>
        </p:spPr>
      </p:pic>
    </p:spTree>
    <p:extLst>
      <p:ext uri="{BB962C8B-B14F-4D97-AF65-F5344CB8AC3E}">
        <p14:creationId xmlns:p14="http://schemas.microsoft.com/office/powerpoint/2010/main" val="20861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a:xfrm>
            <a:off x="762000" y="2514600"/>
            <a:ext cx="7924800" cy="1219200"/>
          </a:xfrm>
        </p:spPr>
        <p:txBody>
          <a:bodyPr>
            <a:normAutofit fontScale="70000" lnSpcReduction="20000"/>
          </a:bodyPr>
          <a:lstStyle/>
          <a:p>
            <a:pPr lvl="0"/>
            <a:r>
              <a:rPr lang="en-US" dirty="0" smtClean="0"/>
              <a:t>I </a:t>
            </a:r>
            <a:r>
              <a:rPr lang="en-US" dirty="0"/>
              <a:t>have requested the data from Foursquare API and collect information for the top 100 venues in the neighborhoods within a radius of 1500 meters</a:t>
            </a:r>
            <a:endParaRPr lang="en-US" sz="2800" dirty="0" smtClean="0"/>
          </a:p>
          <a:p>
            <a:r>
              <a:rPr lang="en-US" dirty="0"/>
              <a:t>Here is the list of Neighborhoods along Venue details including latitude , longitude and Venue Categories</a:t>
            </a:r>
            <a:endParaRPr lang="en-US" dirty="0"/>
          </a:p>
          <a:p>
            <a:pPr lvl="0"/>
            <a:endParaRPr lang="en-US" sz="2800" dirty="0" smtClean="0"/>
          </a:p>
          <a:p>
            <a:pPr lvl="0"/>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149" y="6553200"/>
            <a:ext cx="6381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stretch>
            <a:fillRect/>
          </a:stretch>
        </p:blipFill>
        <p:spPr>
          <a:xfrm>
            <a:off x="1295400" y="3581400"/>
            <a:ext cx="6707015" cy="1957388"/>
          </a:xfrm>
          <a:prstGeom prst="rect">
            <a:avLst/>
          </a:prstGeom>
        </p:spPr>
      </p:pic>
    </p:spTree>
    <p:extLst>
      <p:ext uri="{BB962C8B-B14F-4D97-AF65-F5344CB8AC3E}">
        <p14:creationId xmlns:p14="http://schemas.microsoft.com/office/powerpoint/2010/main" val="3660900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 - Clustering</a:t>
            </a:r>
            <a:endParaRPr lang="en-US" dirty="0"/>
          </a:p>
        </p:txBody>
      </p:sp>
      <p:sp>
        <p:nvSpPr>
          <p:cNvPr id="3" name="Content Placeholder 2"/>
          <p:cNvSpPr>
            <a:spLocks noGrp="1"/>
          </p:cNvSpPr>
          <p:nvPr>
            <p:ph idx="1"/>
          </p:nvPr>
        </p:nvSpPr>
        <p:spPr>
          <a:xfrm>
            <a:off x="762000" y="2286000"/>
            <a:ext cx="8001000" cy="914400"/>
          </a:xfrm>
        </p:spPr>
        <p:txBody>
          <a:bodyPr>
            <a:normAutofit/>
          </a:bodyPr>
          <a:lstStyle/>
          <a:p>
            <a:pPr lvl="0"/>
            <a:r>
              <a:rPr lang="en-US" sz="1300" dirty="0"/>
              <a:t>I used </a:t>
            </a:r>
            <a:r>
              <a:rPr lang="en-US" sz="1300" dirty="0"/>
              <a:t> k-means </a:t>
            </a:r>
            <a:r>
              <a:rPr lang="en-US" sz="1300" dirty="0" smtClean="0"/>
              <a:t>clustering </a:t>
            </a:r>
            <a:r>
              <a:rPr lang="en-US" sz="1300" dirty="0" smtClean="0"/>
              <a:t>to </a:t>
            </a:r>
            <a:r>
              <a:rPr lang="en-US" sz="1300" dirty="0"/>
              <a:t>cluster </a:t>
            </a:r>
            <a:r>
              <a:rPr lang="en-US" sz="1300" dirty="0" smtClean="0"/>
              <a:t>neighborhoods.</a:t>
            </a:r>
            <a:endParaRPr lang="en-US" sz="1300" dirty="0" smtClean="0"/>
          </a:p>
          <a:p>
            <a:pPr lvl="0"/>
            <a:r>
              <a:rPr lang="en-US" sz="1300" dirty="0" smtClean="0"/>
              <a:t>The </a:t>
            </a:r>
            <a:r>
              <a:rPr lang="en-US" sz="1300" dirty="0"/>
              <a:t>Elbow </a:t>
            </a:r>
            <a:r>
              <a:rPr lang="en-US" sz="1300" dirty="0" smtClean="0"/>
              <a:t>Method was used to </a:t>
            </a:r>
            <a:r>
              <a:rPr lang="en-US" sz="1300" dirty="0"/>
              <a:t>determine this optimal value of </a:t>
            </a:r>
            <a:r>
              <a:rPr lang="en-US" sz="1300" dirty="0" smtClean="0"/>
              <a:t>k.</a:t>
            </a:r>
            <a:r>
              <a:rPr lang="en-US" sz="1300" dirty="0"/>
              <a:t> </a:t>
            </a:r>
            <a:r>
              <a:rPr lang="en-US" sz="1300" dirty="0"/>
              <a:t>I</a:t>
            </a:r>
            <a:r>
              <a:rPr lang="en-US" sz="1300" dirty="0" smtClean="0"/>
              <a:t> iterated </a:t>
            </a:r>
            <a:r>
              <a:rPr lang="en-US" sz="1300" dirty="0"/>
              <a:t>the values of k from 1 to 10 and </a:t>
            </a:r>
            <a:r>
              <a:rPr lang="en-US" sz="1300" dirty="0" smtClean="0"/>
              <a:t>calculated </a:t>
            </a:r>
            <a:r>
              <a:rPr lang="en-US" sz="1300" dirty="0"/>
              <a:t>the distortion and inertia values for each value of k in the given range</a:t>
            </a:r>
            <a:endParaRPr lang="en-US" sz="1300" dirty="0" smtClean="0"/>
          </a:p>
          <a:p>
            <a:pPr lvl="0"/>
            <a:endParaRPr lang="en-US" dirty="0"/>
          </a:p>
        </p:txBody>
      </p:sp>
      <p:pic>
        <p:nvPicPr>
          <p:cNvPr id="4" name="Picture 3"/>
          <p:cNvPicPr>
            <a:picLocks noChangeAspect="1"/>
          </p:cNvPicPr>
          <p:nvPr/>
        </p:nvPicPr>
        <p:blipFill>
          <a:blip r:embed="rId3"/>
          <a:stretch>
            <a:fillRect/>
          </a:stretch>
        </p:blipFill>
        <p:spPr>
          <a:xfrm>
            <a:off x="914400" y="3048000"/>
            <a:ext cx="3581400" cy="2387600"/>
          </a:xfrm>
          <a:prstGeom prst="rect">
            <a:avLst/>
          </a:prstGeom>
        </p:spPr>
      </p:pic>
      <p:pic>
        <p:nvPicPr>
          <p:cNvPr id="5" name="Picture 4"/>
          <p:cNvPicPr>
            <a:picLocks noChangeAspect="1"/>
          </p:cNvPicPr>
          <p:nvPr/>
        </p:nvPicPr>
        <p:blipFill>
          <a:blip r:embed="rId4"/>
          <a:stretch>
            <a:fillRect/>
          </a:stretch>
        </p:blipFill>
        <p:spPr>
          <a:xfrm>
            <a:off x="4572000" y="3048000"/>
            <a:ext cx="3628222" cy="2438400"/>
          </a:xfrm>
          <a:prstGeom prst="rect">
            <a:avLst/>
          </a:prstGeom>
        </p:spPr>
      </p:pic>
    </p:spTree>
    <p:extLst>
      <p:ext uri="{BB962C8B-B14F-4D97-AF65-F5344CB8AC3E}">
        <p14:creationId xmlns:p14="http://schemas.microsoft.com/office/powerpoint/2010/main" val="310590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Clustering</a:t>
            </a:r>
          </a:p>
        </p:txBody>
      </p:sp>
      <p:pic>
        <p:nvPicPr>
          <p:cNvPr id="7" name="Picture 6"/>
          <p:cNvPicPr>
            <a:picLocks noChangeAspect="1"/>
          </p:cNvPicPr>
          <p:nvPr/>
        </p:nvPicPr>
        <p:blipFill>
          <a:blip r:embed="rId3"/>
          <a:stretch>
            <a:fillRect/>
          </a:stretch>
        </p:blipFill>
        <p:spPr>
          <a:xfrm>
            <a:off x="4572000" y="2929585"/>
            <a:ext cx="3948112" cy="3219018"/>
          </a:xfrm>
          <a:prstGeom prst="rect">
            <a:avLst/>
          </a:prstGeom>
        </p:spPr>
      </p:pic>
      <p:pic>
        <p:nvPicPr>
          <p:cNvPr id="8" name="Picture 7"/>
          <p:cNvPicPr>
            <a:picLocks noChangeAspect="1"/>
          </p:cNvPicPr>
          <p:nvPr/>
        </p:nvPicPr>
        <p:blipFill>
          <a:blip r:embed="rId4"/>
          <a:stretch>
            <a:fillRect/>
          </a:stretch>
        </p:blipFill>
        <p:spPr>
          <a:xfrm>
            <a:off x="990600" y="3124200"/>
            <a:ext cx="3124200" cy="1524000"/>
          </a:xfrm>
          <a:prstGeom prst="rect">
            <a:avLst/>
          </a:prstGeom>
        </p:spPr>
      </p:pic>
      <p:pic>
        <p:nvPicPr>
          <p:cNvPr id="9" name="Picture 8"/>
          <p:cNvPicPr>
            <a:picLocks noChangeAspect="1"/>
          </p:cNvPicPr>
          <p:nvPr/>
        </p:nvPicPr>
        <p:blipFill>
          <a:blip r:embed="rId5"/>
          <a:stretch>
            <a:fillRect/>
          </a:stretch>
        </p:blipFill>
        <p:spPr>
          <a:xfrm>
            <a:off x="990600" y="4876800"/>
            <a:ext cx="3200400" cy="1259382"/>
          </a:xfrm>
          <a:prstGeom prst="rect">
            <a:avLst/>
          </a:prstGeom>
        </p:spPr>
      </p:pic>
      <p:pic>
        <p:nvPicPr>
          <p:cNvPr id="10" name="Picture 9"/>
          <p:cNvPicPr>
            <a:picLocks noChangeAspect="1"/>
          </p:cNvPicPr>
          <p:nvPr/>
        </p:nvPicPr>
        <p:blipFill>
          <a:blip r:embed="rId6"/>
          <a:stretch>
            <a:fillRect/>
          </a:stretch>
        </p:blipFill>
        <p:spPr>
          <a:xfrm>
            <a:off x="990600" y="2362200"/>
            <a:ext cx="4118697" cy="600075"/>
          </a:xfrm>
          <a:prstGeom prst="rect">
            <a:avLst/>
          </a:prstGeom>
        </p:spPr>
      </p:pic>
    </p:spTree>
    <p:extLst>
      <p:ext uri="{BB962C8B-B14F-4D97-AF65-F5344CB8AC3E}">
        <p14:creationId xmlns:p14="http://schemas.microsoft.com/office/powerpoint/2010/main" val="650166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a:xfrm>
            <a:off x="685800" y="2514600"/>
            <a:ext cx="8001000" cy="1143000"/>
          </a:xfrm>
        </p:spPr>
        <p:txBody>
          <a:bodyPr>
            <a:normAutofit fontScale="62500" lnSpcReduction="20000"/>
          </a:bodyPr>
          <a:lstStyle/>
          <a:p>
            <a:r>
              <a:rPr lang="en-US" dirty="0"/>
              <a:t>As we see in the map, most Indian restaurants are located in Clusters 0,2 and 3, which are include neighborhoods in the northern and southern parts of Austin. Some of the neighborhoods in Cluster 3 (blue) are in South Metropolitan area but Cluster 3 has the second lowest frequency of Indian restaurants. Overall, Indian restaurants are concentrated in north and south Austin. This is interesting information so far!</a:t>
            </a:r>
            <a:endParaRPr lang="en-US" b="1" dirty="0"/>
          </a:p>
          <a:p>
            <a:pPr lvl="0"/>
            <a:endParaRPr lang="en-US" dirty="0"/>
          </a:p>
        </p:txBody>
      </p:sp>
      <p:pic>
        <p:nvPicPr>
          <p:cNvPr id="4" name="Picture 3"/>
          <p:cNvPicPr>
            <a:picLocks noChangeAspect="1"/>
          </p:cNvPicPr>
          <p:nvPr/>
        </p:nvPicPr>
        <p:blipFill>
          <a:blip r:embed="rId3"/>
          <a:stretch>
            <a:fillRect/>
          </a:stretch>
        </p:blipFill>
        <p:spPr>
          <a:xfrm>
            <a:off x="4876800" y="3751746"/>
            <a:ext cx="3581400" cy="2167006"/>
          </a:xfrm>
          <a:prstGeom prst="rect">
            <a:avLst/>
          </a:prstGeom>
        </p:spPr>
      </p:pic>
      <p:pic>
        <p:nvPicPr>
          <p:cNvPr id="5" name="Picture 4"/>
          <p:cNvPicPr>
            <a:picLocks noChangeAspect="1"/>
          </p:cNvPicPr>
          <p:nvPr/>
        </p:nvPicPr>
        <p:blipFill>
          <a:blip r:embed="rId4"/>
          <a:stretch>
            <a:fillRect/>
          </a:stretch>
        </p:blipFill>
        <p:spPr>
          <a:xfrm>
            <a:off x="685800" y="4360422"/>
            <a:ext cx="4191000" cy="668778"/>
          </a:xfrm>
          <a:prstGeom prst="rect">
            <a:avLst/>
          </a:prstGeom>
        </p:spPr>
      </p:pic>
    </p:spTree>
    <p:extLst>
      <p:ext uri="{BB962C8B-B14F-4D97-AF65-F5344CB8AC3E}">
        <p14:creationId xmlns:p14="http://schemas.microsoft.com/office/powerpoint/2010/main" val="13252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	</a:t>
            </a:r>
            <a:endParaRPr lang="en-US" dirty="0"/>
          </a:p>
        </p:txBody>
      </p:sp>
      <p:sp>
        <p:nvSpPr>
          <p:cNvPr id="3" name="Content Placeholder 2"/>
          <p:cNvSpPr>
            <a:spLocks noGrp="1"/>
          </p:cNvSpPr>
          <p:nvPr>
            <p:ph idx="1"/>
          </p:nvPr>
        </p:nvSpPr>
        <p:spPr>
          <a:xfrm>
            <a:off x="457200" y="2362200"/>
            <a:ext cx="7696200" cy="3505200"/>
          </a:xfrm>
        </p:spPr>
        <p:txBody>
          <a:bodyPr>
            <a:noAutofit/>
          </a:bodyPr>
          <a:lstStyle/>
          <a:p>
            <a:r>
              <a:rPr lang="en-US" sz="1600" dirty="0"/>
              <a:t>I found that Cluster 0 has the lowest average frequency of Indian restaurants while Cluster 2 has the highest</a:t>
            </a:r>
            <a:r>
              <a:rPr lang="en-US" sz="1600" dirty="0" smtClean="0"/>
              <a:t>.</a:t>
            </a:r>
            <a:endParaRPr lang="en-US" sz="1600" dirty="0"/>
          </a:p>
          <a:p>
            <a:r>
              <a:rPr lang="en-US" sz="1600" dirty="0"/>
              <a:t>Cluster 1 has the highest number of Indian restaurants, with a lower average </a:t>
            </a:r>
            <a:r>
              <a:rPr lang="en-US" sz="1600" dirty="0" smtClean="0"/>
              <a:t>frequency</a:t>
            </a:r>
            <a:endParaRPr lang="en-US" sz="1600" dirty="0"/>
          </a:p>
          <a:p>
            <a:r>
              <a:rPr lang="en-US" sz="1600" dirty="0"/>
              <a:t>Based on the demographic data I found, the top 9 neighborhoods with the highest Asian population density don't have a high frequency of Indian restaurants. These neighborhoods include UT, Lake Line, Gateway, West University, and Anderson Mill and so </a:t>
            </a:r>
            <a:r>
              <a:rPr lang="en-US" sz="1600" dirty="0" err="1"/>
              <a:t>on.It</a:t>
            </a:r>
            <a:r>
              <a:rPr lang="en-US" sz="1600" dirty="0"/>
              <a:t> makes sense since some of these neighborhoods have a very small total population. However, highly populated college neighborhoods like UT, West University with many Indian students don't have a high frequency of Indian restaurants. </a:t>
            </a:r>
          </a:p>
          <a:p>
            <a:r>
              <a:rPr lang="en-US" sz="1600" dirty="0"/>
              <a:t>Some neighborhoods are much larger but less populated while others are more densely populated with a smaller area. Thus, the Foursquare API might not have been able to capture all the Indian restaurants in each neighborhood. However, we calculated the frequency of Indian restaurants within the 1500 meter radius, which could still reflect the average frequency of Indian restaurants within that neighborhood.</a:t>
            </a:r>
            <a:endParaRPr lang="en-US" sz="1600" dirty="0"/>
          </a:p>
        </p:txBody>
      </p:sp>
    </p:spTree>
    <p:extLst>
      <p:ext uri="{BB962C8B-B14F-4D97-AF65-F5344CB8AC3E}">
        <p14:creationId xmlns:p14="http://schemas.microsoft.com/office/powerpoint/2010/main" val="16270824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isl xmlns:xsd="http://www.w3.org/2001/XMLSchema" xmlns:xsi="http://www.w3.org/2001/XMLSchema-instance" xmlns="http://www.boldonjames.com/2008/01/sie/internal/label" sislVersion="0" policy="0f5f6fd6-c367-489b-838a-644eeab267b2" origin="defaultValue">
  <element uid="id_classification_nonbusiness" value=""/>
</sisl>
</file>

<file path=customXml/item2.xml><?xml version="1.0" encoding="utf-8"?>
<WrappedLabelHistory xmlns:xsd="http://www.w3.org/2001/XMLSchema" xmlns:xsi="http://www.w3.org/2001/XMLSchema-instance" xmlns="http://www.boldonjames.com/2016/02/Classifier/internal/wrappedLabelHistory">
  <Value>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PC9zaXNsPjxVc2VyTmFtZT5JTlRcdHVsYXkuY2FnbGF5YW48L1VzZXJOYW1lPjxEYXRlVGltZT4xMC8yNC8yMDE5IDg6Mzk6MDggQU08L0RhdGVUaW1lPjxMYWJlbFN0cmluZz5JbnRlcm5hbDwvTGFiZWxTdHJpbmc+PC9pdGVtPjwvbGFiZWxIaXN0b3J5Pg==</Value>
</WrappedLabelHistory>
</file>

<file path=customXml/item3.xml><?xml version="1.0" encoding="utf-8"?>
<ct:contentTypeSchema xmlns:ct="http://schemas.microsoft.com/office/2006/metadata/contentType" xmlns:ma="http://schemas.microsoft.com/office/2006/metadata/properties/metaAttributes" ct:_="" ma:_="" ma:contentTypeName="Document" ma:contentTypeID="0x010100C6DBEDE178D79543AF586AF83401C765" ma:contentTypeVersion="14" ma:contentTypeDescription="Create a new document." ma:contentTypeScope="" ma:versionID="331ff0e19352997a129c3e0a06f5f861">
  <xsd:schema xmlns:xsd="http://www.w3.org/2001/XMLSchema" xmlns:xs="http://www.w3.org/2001/XMLSchema" xmlns:p="http://schemas.microsoft.com/office/2006/metadata/properties" xmlns:ns1="http://schemas.microsoft.com/sharepoint/v3" xmlns:ns3="f17ee069-1417-4a02-8194-a44442072a9a" xmlns:ns4="10c581cf-5e77-4b4b-ab99-e574b13b04ba" targetNamespace="http://schemas.microsoft.com/office/2006/metadata/properties" ma:root="true" ma:fieldsID="fe7c6d019ddfec2211cb7221b2857fc0" ns1:_="" ns3:_="" ns4:_="">
    <xsd:import namespace="http://schemas.microsoft.com/sharepoint/v3"/>
    <xsd:import namespace="f17ee069-1417-4a02-8194-a44442072a9a"/>
    <xsd:import namespace="10c581cf-5e77-4b4b-ab99-e574b13b04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1:_ip_UnifiedCompliancePolicyProperties" minOccurs="0"/>
                <xsd:element ref="ns1:_ip_UnifiedCompliancePolicyUIAction"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7ee069-1417-4a02-8194-a44442072a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c581cf-5e77-4b4b-ab99-e574b13b04b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FBF32A5-91FB-493D-81A9-A43CB7E20C76}">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FB015A76-2FAD-4653-AF21-E0D9161A2C77}">
  <ds:schemaRefs>
    <ds:schemaRef ds:uri="http://www.w3.org/2001/XMLSchema"/>
    <ds:schemaRef ds:uri="http://www.boldonjames.com/2016/02/Classifier/internal/wrappedLabelHistory"/>
  </ds:schemaRefs>
</ds:datastoreItem>
</file>

<file path=customXml/itemProps3.xml><?xml version="1.0" encoding="utf-8"?>
<ds:datastoreItem xmlns:ds="http://schemas.openxmlformats.org/officeDocument/2006/customXml" ds:itemID="{B64805BB-5788-4263-8842-08E574717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17ee069-1417-4a02-8194-a44442072a9a"/>
    <ds:schemaRef ds:uri="10c581cf-5e77-4b4b-ab99-e574b13b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E8E0A0B-3F16-4283-B7A0-3201DACBD940}">
  <ds:schemaRefs>
    <ds:schemaRef ds:uri="http://schemas.microsoft.com/sharepoint/v3/contenttype/forms"/>
  </ds:schemaRefs>
</ds:datastoreItem>
</file>

<file path=customXml/itemProps5.xml><?xml version="1.0" encoding="utf-8"?>
<ds:datastoreItem xmlns:ds="http://schemas.openxmlformats.org/officeDocument/2006/customXml" ds:itemID="{5D108AB7-FDCE-483F-B90A-C0BBEFF7FC18}">
  <ds:schemaRefs>
    <ds:schemaRef ds:uri="http://schemas.microsoft.com/sharepoint/v3"/>
    <ds:schemaRef ds:uri="http://purl.org/dc/terms/"/>
    <ds:schemaRef ds:uri="http://schemas.openxmlformats.org/package/2006/metadata/core-properties"/>
    <ds:schemaRef ds:uri="http://schemas.microsoft.com/office/2006/documentManagement/types"/>
    <ds:schemaRef ds:uri="f17ee069-1417-4a02-8194-a44442072a9a"/>
    <ds:schemaRef ds:uri="http://purl.org/dc/elements/1.1/"/>
    <ds:schemaRef ds:uri="http://schemas.microsoft.com/office/2006/metadata/properties"/>
    <ds:schemaRef ds:uri="http://schemas.microsoft.com/office/infopath/2007/PartnerControls"/>
    <ds:schemaRef ds:uri="10c581cf-5e77-4b4b-ab99-e574b13b04b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466</TotalTime>
  <Words>741</Words>
  <Application>Microsoft Office PowerPoint</Application>
  <PresentationFormat>On-screen Show (4:3)</PresentationFormat>
  <Paragraphs>65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Opening Indian Restaurant  in Austin</vt:lpstr>
      <vt:lpstr>Business Problem</vt:lpstr>
      <vt:lpstr>Data Sources</vt:lpstr>
      <vt:lpstr>Methodology</vt:lpstr>
      <vt:lpstr>Methodology</vt:lpstr>
      <vt:lpstr>Methodology - Clustering</vt:lpstr>
      <vt:lpstr>Methodology - Clustering</vt:lpstr>
      <vt:lpstr>Results</vt:lpstr>
      <vt:lpstr>Discussions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Turkish Restaurant in Bucharest</dc:title>
  <dc:creator>Raghu</dc:creator>
  <cp:lastModifiedBy>Bandi, Sphurthy</cp:lastModifiedBy>
  <cp:revision>71</cp:revision>
  <dcterms:created xsi:type="dcterms:W3CDTF">2019-10-24T08:32:47Z</dcterms:created>
  <dcterms:modified xsi:type="dcterms:W3CDTF">2020-12-31T04:17:19Z</dcterms:modified>
  <cp:category>[BJ_CEBRO_INTERNAL]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1fb7a7c4-d990-463d-80b1-323a83e95782</vt:lpwstr>
  </property>
  <property fmtid="{D5CDD505-2E9C-101B-9397-08002B2CF9AE}" pid="3" name="bjDocumentLabelXML">
    <vt:lpwstr>&lt;?xml version="1.0" encoding="us-ascii"?&gt;&lt;sisl xmlns:xsd="http://www.w3.org/2001/XMLSchema" xmlns:xsi="http://www.w3.org/2001/XMLSchema-instance" sislVersion="0" policy="0f5f6fd6-c367-489b-838a-644eeab267b2" origin="defaultValue" xmlns="http://www.boldonj</vt:lpwstr>
  </property>
  <property fmtid="{D5CDD505-2E9C-101B-9397-08002B2CF9AE}" pid="4" name="bjDocumentLabelXML-0">
    <vt:lpwstr>ames.com/2008/01/sie/internal/label"&gt;&lt;element uid="id_classification_nonbusiness" value="" /&gt;&lt;/sisl&gt;</vt:lpwstr>
  </property>
  <property fmtid="{D5CDD505-2E9C-101B-9397-08002B2CF9AE}" pid="5" name="bjDocumentSecurityLabel">
    <vt:lpwstr>Internal</vt:lpwstr>
  </property>
  <property fmtid="{D5CDD505-2E9C-101B-9397-08002B2CF9AE}" pid="6" name="bjSaver">
    <vt:lpwstr>+G3tC6QqTDK79645Qm2CLXtZFQe5hGdr</vt:lpwstr>
  </property>
  <property fmtid="{D5CDD505-2E9C-101B-9397-08002B2CF9AE}" pid="7" name="bjLabelHistoryID">
    <vt:lpwstr>{FB015A76-2FAD-4653-AF21-E0D9161A2C77}</vt:lpwstr>
  </property>
  <property fmtid="{D5CDD505-2E9C-101B-9397-08002B2CF9AE}" pid="8" name="ContentTypeId">
    <vt:lpwstr>0x010100C6DBEDE178D79543AF586AF83401C765</vt:lpwstr>
  </property>
</Properties>
</file>