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4" r:id="rId5"/>
    <p:sldId id="270" r:id="rId6"/>
    <p:sldId id="269" r:id="rId7"/>
    <p:sldId id="262" r:id="rId8"/>
    <p:sldId id="271" r:id="rId9"/>
    <p:sldId id="261" r:id="rId10"/>
    <p:sldId id="273" r:id="rId11"/>
    <p:sldId id="272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E5B4-7510-BE4E-94AB-1F520B9696B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3A03-43AD-124A-887E-CE2234984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16770" y="2344990"/>
            <a:ext cx="692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SAI Specification for Chained ACLs</a:t>
            </a:r>
          </a:p>
        </p:txBody>
      </p:sp>
    </p:spTree>
    <p:extLst>
      <p:ext uri="{BB962C8B-B14F-4D97-AF65-F5344CB8AC3E}">
        <p14:creationId xmlns:p14="http://schemas.microsoft.com/office/powerpoint/2010/main" val="415075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54095" y="1144956"/>
            <a:ext cx="7635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exists a previous ACL Table group 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Group: TG1, Parallel Lookup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T1: Ternary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T2: Ternary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New tables need to be added with parallel lookup.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T3: EM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T4: EM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Configuration should be: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Group: TG1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Chain Group: CG1 -&gt; [T3, T4], Stage 0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Chain Group: CG2 -&gt; [T1, T2], Stage 1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CG2 EM parallel lookup is after CG1 TERNARY parallel lookup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38245" y="396447"/>
            <a:ext cx="692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Workflow 2: Warm-boot Scenario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B2F35A-EF95-28E0-B217-22A4CA690B7B}"/>
              </a:ext>
            </a:extLst>
          </p:cNvPr>
          <p:cNvGrpSpPr/>
          <p:nvPr/>
        </p:nvGrpSpPr>
        <p:grpSpPr>
          <a:xfrm>
            <a:off x="587829" y="4749011"/>
            <a:ext cx="6470589" cy="1545545"/>
            <a:chOff x="587829" y="4749011"/>
            <a:chExt cx="6470589" cy="15455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B502F2-366B-C314-1904-FDFF7D42E088}"/>
                </a:ext>
              </a:extLst>
            </p:cNvPr>
            <p:cNvGrpSpPr/>
            <p:nvPr/>
          </p:nvGrpSpPr>
          <p:grpSpPr>
            <a:xfrm>
              <a:off x="4535915" y="4749011"/>
              <a:ext cx="1215734" cy="1100816"/>
              <a:chOff x="1952009" y="4749011"/>
              <a:chExt cx="1215734" cy="1100816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1AC6295-30FA-E241-66FA-032E0FFF0E7A}"/>
                  </a:ext>
                </a:extLst>
              </p:cNvPr>
              <p:cNvSpPr/>
              <p:nvPr/>
            </p:nvSpPr>
            <p:spPr>
              <a:xfrm>
                <a:off x="1952009" y="4749011"/>
                <a:ext cx="1215734" cy="1100816"/>
              </a:xfrm>
              <a:prstGeom prst="roundRect">
                <a:avLst/>
              </a:prstGeom>
              <a:solidFill>
                <a:schemeClr val="bg1">
                  <a:lumMod val="85000"/>
                  <a:alpha val="24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D965ED38-2CF5-1C7A-347B-533016D29D03}"/>
                  </a:ext>
                </a:extLst>
              </p:cNvPr>
              <p:cNvSpPr/>
              <p:nvPr/>
            </p:nvSpPr>
            <p:spPr>
              <a:xfrm>
                <a:off x="2033000" y="4885964"/>
                <a:ext cx="992048" cy="34493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1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DA0BB50C-D576-79F5-A6B9-E341988295F9}"/>
                  </a:ext>
                </a:extLst>
              </p:cNvPr>
              <p:cNvSpPr/>
              <p:nvPr/>
            </p:nvSpPr>
            <p:spPr>
              <a:xfrm>
                <a:off x="2033000" y="5236652"/>
                <a:ext cx="992048" cy="34493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2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A016AF-8B53-2D62-E539-AB10E4F31DC8}"/>
                </a:ext>
              </a:extLst>
            </p:cNvPr>
            <p:cNvGrpSpPr/>
            <p:nvPr/>
          </p:nvGrpSpPr>
          <p:grpSpPr>
            <a:xfrm>
              <a:off x="1952009" y="4749011"/>
              <a:ext cx="1215734" cy="1100816"/>
              <a:chOff x="1952009" y="4749011"/>
              <a:chExt cx="1215734" cy="1100816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06CA16C6-F73D-9644-7DC0-1859508D0D10}"/>
                  </a:ext>
                </a:extLst>
              </p:cNvPr>
              <p:cNvSpPr/>
              <p:nvPr/>
            </p:nvSpPr>
            <p:spPr>
              <a:xfrm>
                <a:off x="1952009" y="4749011"/>
                <a:ext cx="1215734" cy="1100816"/>
              </a:xfrm>
              <a:prstGeom prst="roundRect">
                <a:avLst/>
              </a:prstGeom>
              <a:solidFill>
                <a:schemeClr val="bg1">
                  <a:lumMod val="85000"/>
                  <a:alpha val="24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C447DC0-82BB-9E1F-B185-8028FC60FC73}"/>
                  </a:ext>
                </a:extLst>
              </p:cNvPr>
              <p:cNvSpPr/>
              <p:nvPr/>
            </p:nvSpPr>
            <p:spPr>
              <a:xfrm>
                <a:off x="2033000" y="4885964"/>
                <a:ext cx="992048" cy="344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3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39064C6-EEC7-7497-76B4-06F73473A03F}"/>
                  </a:ext>
                </a:extLst>
              </p:cNvPr>
              <p:cNvSpPr/>
              <p:nvPr/>
            </p:nvSpPr>
            <p:spPr>
              <a:xfrm>
                <a:off x="2033000" y="5236652"/>
                <a:ext cx="992048" cy="344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4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D1843D8-EC3C-816A-D880-B6B952FF58B8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9" y="5299419"/>
              <a:ext cx="11246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69DDEE-5EE6-8DE0-3F62-552E9E137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3179" y="5264838"/>
              <a:ext cx="11246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E05A01-9DF5-BFC5-DA8D-BBC60B52CD5D}"/>
                </a:ext>
              </a:extLst>
            </p:cNvPr>
            <p:cNvCxnSpPr>
              <a:cxnSpLocks/>
            </p:cNvCxnSpPr>
            <p:nvPr/>
          </p:nvCxnSpPr>
          <p:spPr>
            <a:xfrm>
              <a:off x="5933765" y="5230898"/>
              <a:ext cx="11246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FDB1B-07F2-F352-C33A-0D25FD77DA9F}"/>
                </a:ext>
              </a:extLst>
            </p:cNvPr>
            <p:cNvSpPr txBox="1"/>
            <p:nvPr/>
          </p:nvSpPr>
          <p:spPr>
            <a:xfrm>
              <a:off x="1925044" y="5832891"/>
              <a:ext cx="1388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Stage 0</a:t>
              </a:r>
            </a:p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Parallel Lookup</a:t>
              </a:r>
            </a:p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461035-1554-7755-0576-C53B3907218F}"/>
                </a:ext>
              </a:extLst>
            </p:cNvPr>
            <p:cNvSpPr txBox="1"/>
            <p:nvPr/>
          </p:nvSpPr>
          <p:spPr>
            <a:xfrm>
              <a:off x="4520149" y="5807399"/>
              <a:ext cx="1388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Stage 1</a:t>
              </a:r>
            </a:p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Parallel Lookup</a:t>
              </a:r>
            </a:p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Ternary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9CB190-2B9B-2739-659E-AE47A3D28240}"/>
                </a:ext>
              </a:extLst>
            </p:cNvPr>
            <p:cNvSpPr txBox="1"/>
            <p:nvPr/>
          </p:nvSpPr>
          <p:spPr>
            <a:xfrm>
              <a:off x="3376650" y="5004688"/>
              <a:ext cx="1010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Chained Lookup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36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54095" y="1079646"/>
            <a:ext cx="76358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Step 1: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an ACL Chained group CG2 for stage 1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the lookup type for this group as Parallel</a:t>
            </a:r>
          </a:p>
          <a:p>
            <a:pPr marL="800100" lvl="1" indent="-342900">
              <a:buFontTx/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TERNARY type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the chain stage  as stage 1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No traffic disruption and no change in policy for TG1, CG2 [T3, T4]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an ACL Chained group CG1 for stage 0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the lookup type for this group as Parallel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EM type</a:t>
            </a:r>
          </a:p>
          <a:p>
            <a:pPr marL="800100" lvl="1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the chain stage as stage 0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Tables T3, T4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Table group member TGM for T3 and T4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TGM3 and TGM 4 point to TG1 and CG1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T3 and T4 ACL entries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Pipeline is ready with the TG1, CG1 [T1, T2] policy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Step 2: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Update ACL table group member T1 to point to Chain group CG2 - No traffic Impact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Update ACL table group member T2 to point to Chain group CG2 – No traffic impact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ACL table group member T3 and point to Chain group CG1 – New Config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ACL table group member T4 and point to Chain group CG1. New Config</a:t>
            </a:r>
          </a:p>
          <a:p>
            <a:r>
              <a:rPr lang="en-US" sz="16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Bind point of table group TG1 is never changed.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8245" y="396447"/>
            <a:ext cx="692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Workflow 2</a:t>
            </a:r>
          </a:p>
        </p:txBody>
      </p:sp>
    </p:spTree>
    <p:extLst>
      <p:ext uri="{BB962C8B-B14F-4D97-AF65-F5344CB8AC3E}">
        <p14:creationId xmlns:p14="http://schemas.microsoft.com/office/powerpoint/2010/main" val="284873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98FC-1765-EE40-A0DE-687E4AEE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 Header Release 1.12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4904-96C3-59A3-AE16-0FFEABBD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Adaptive Routing and Switching (#1681)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Hierarchical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ecmp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(#1555)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SRV6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encap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support to BFD  (#1759)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SRv6 VPN enhancements (#1744)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ACL stage for exact match (#1717)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ACL table and table group attributes to identify match type (#1730)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ACL table attribute to specify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Dst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IPv6 valid bits (#1718)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Add an SAI_UDF_MATCH_ATTR_L4_DST_PORT_TYPE  attribute to _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sai_udf_match_attr_t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(#1739)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Provide the ability to set Hash algorithm, offset for a port (#1775)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Fabric Switch Isolation (#1780)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WatchDog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Timer Configuration for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VoQ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(#1779)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Add modes to update the host interface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oper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status. (#1646)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Update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saiport.h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to add new interface type for USXGMII (#1679)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 port attribute to capture debug data. (#1324)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Improve </a:t>
            </a:r>
            <a:r>
              <a:rPr lang="en-US" sz="1800" b="0" i="0" u="none" strike="noStrike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enum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values integration check (#1727)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SAI-PTF Test enhancements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DASH attributes for ST routing (#1729)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DASH API (#1590)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E140-A890-66BA-5143-2327260EA0CD}"/>
              </a:ext>
            </a:extLst>
          </p:cNvPr>
          <p:cNvSpPr txBox="1"/>
          <p:nvPr/>
        </p:nvSpPr>
        <p:spPr>
          <a:xfrm>
            <a:off x="7010400" y="28302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ACL PR Set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B2D3876-6399-8DB6-4480-B3F027EBC6AA}"/>
              </a:ext>
            </a:extLst>
          </p:cNvPr>
          <p:cNvSpPr/>
          <p:nvPr/>
        </p:nvSpPr>
        <p:spPr>
          <a:xfrm>
            <a:off x="6640286" y="2677886"/>
            <a:ext cx="391885" cy="7511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400" y="464687"/>
            <a:ext cx="594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ACL Stages in SAI Pipeline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FD1FE-0E04-F5D1-FC7F-9E75A8ECF801}"/>
              </a:ext>
            </a:extLst>
          </p:cNvPr>
          <p:cNvSpPr txBox="1"/>
          <p:nvPr/>
        </p:nvSpPr>
        <p:spPr>
          <a:xfrm>
            <a:off x="1414052" y="3599404"/>
            <a:ext cx="6585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Allows 4 stages in the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stage is chained i.e., output from one stage can be used as an input to later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stage allows only single table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stage allows sequential or parallel lookup within the table 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Table group members can be an arbitrary combination of Exact Match or Ternary types.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36653F-F921-974C-84CB-B3F09118F368}"/>
              </a:ext>
            </a:extLst>
          </p:cNvPr>
          <p:cNvGrpSpPr/>
          <p:nvPr/>
        </p:nvGrpSpPr>
        <p:grpSpPr>
          <a:xfrm>
            <a:off x="384901" y="1487685"/>
            <a:ext cx="8084756" cy="1762843"/>
            <a:chOff x="384901" y="1487685"/>
            <a:chExt cx="8084756" cy="17628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BD5CFF-FE68-6419-3C62-4073EFC0019D}"/>
                </a:ext>
              </a:extLst>
            </p:cNvPr>
            <p:cNvGrpSpPr/>
            <p:nvPr/>
          </p:nvGrpSpPr>
          <p:grpSpPr>
            <a:xfrm>
              <a:off x="1028607" y="1487685"/>
              <a:ext cx="7293193" cy="805457"/>
              <a:chOff x="1028607" y="1487685"/>
              <a:chExt cx="7293193" cy="8054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11430" y="1487685"/>
                <a:ext cx="5710370" cy="805457"/>
                <a:chOff x="3382211" y="5002785"/>
                <a:chExt cx="5710370" cy="805457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3799472" y="5002785"/>
                  <a:ext cx="1517869" cy="80545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/>
                    <a:t>Pre-Ingress</a:t>
                  </a:r>
                </a:p>
                <a:p>
                  <a:pPr algn="ctr"/>
                  <a:r>
                    <a:rPr lang="en-US" dirty="0"/>
                    <a:t>Table Group</a:t>
                  </a:r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5703137" y="5002785"/>
                  <a:ext cx="1517869" cy="80545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/>
                    <a:t>Ingress</a:t>
                  </a:r>
                </a:p>
                <a:p>
                  <a:pPr algn="ctr"/>
                  <a:r>
                    <a:rPr lang="en-US" dirty="0"/>
                    <a:t>Table Group</a:t>
                  </a: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7574712" y="5002785"/>
                  <a:ext cx="1517869" cy="805457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/>
                    <a:t>Post-Ingress</a:t>
                  </a:r>
                </a:p>
                <a:p>
                  <a:pPr algn="ctr"/>
                  <a:r>
                    <a:rPr lang="en-US" dirty="0"/>
                    <a:t>Table Group</a:t>
                  </a:r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3382211" y="5400842"/>
                  <a:ext cx="32084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5317341" y="5400842"/>
                  <a:ext cx="32084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7234374" y="5379452"/>
                  <a:ext cx="32084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28ADC49-C71B-87C8-9AB4-42ACE8F560C9}"/>
                  </a:ext>
                </a:extLst>
              </p:cNvPr>
              <p:cNvSpPr/>
              <p:nvPr/>
            </p:nvSpPr>
            <p:spPr>
              <a:xfrm>
                <a:off x="1028607" y="1487685"/>
                <a:ext cx="1517869" cy="80545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 err="1"/>
                  <a:t>MACSec</a:t>
                </a:r>
                <a:endParaRPr lang="en-US" dirty="0"/>
              </a:p>
              <a:p>
                <a:pPr algn="ctr"/>
                <a:r>
                  <a:rPr lang="en-US" dirty="0"/>
                  <a:t>Table Group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DC6EF4-45F6-3AD8-8017-EF0311A9EA05}"/>
                </a:ext>
              </a:extLst>
            </p:cNvPr>
            <p:cNvCxnSpPr/>
            <p:nvPr/>
          </p:nvCxnSpPr>
          <p:spPr>
            <a:xfrm>
              <a:off x="644979" y="1885742"/>
              <a:ext cx="3208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3E3C125-FB3D-A7EE-D3C2-A1FBED9121E0}"/>
                </a:ext>
              </a:extLst>
            </p:cNvPr>
            <p:cNvGrpSpPr/>
            <p:nvPr/>
          </p:nvGrpSpPr>
          <p:grpSpPr>
            <a:xfrm>
              <a:off x="3435815" y="2299933"/>
              <a:ext cx="1165174" cy="838295"/>
              <a:chOff x="3189112" y="2449191"/>
              <a:chExt cx="1165174" cy="838295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A61ECF2-A967-9B05-8A16-97FE16B8FB4F}"/>
                  </a:ext>
                </a:extLst>
              </p:cNvPr>
              <p:cNvSpPr/>
              <p:nvPr/>
            </p:nvSpPr>
            <p:spPr>
              <a:xfrm>
                <a:off x="3189112" y="24491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17C4002B-ACB4-661A-E56D-A560B16910F5}"/>
                  </a:ext>
                </a:extLst>
              </p:cNvPr>
              <p:cNvSpPr/>
              <p:nvPr/>
            </p:nvSpPr>
            <p:spPr>
              <a:xfrm>
                <a:off x="3341512" y="26015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03A8654-9D5F-F77C-9DB0-25DA41F5DF48}"/>
                  </a:ext>
                </a:extLst>
              </p:cNvPr>
              <p:cNvSpPr/>
              <p:nvPr/>
            </p:nvSpPr>
            <p:spPr>
              <a:xfrm>
                <a:off x="3493912" y="27539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44F6263A-AE96-AD2D-7418-3E34759A24F4}"/>
                  </a:ext>
                </a:extLst>
              </p:cNvPr>
              <p:cNvSpPr/>
              <p:nvPr/>
            </p:nvSpPr>
            <p:spPr>
              <a:xfrm>
                <a:off x="3646312" y="29063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910BA98-D357-1CEE-7F55-57140856E021}"/>
                </a:ext>
              </a:extLst>
            </p:cNvPr>
            <p:cNvGrpSpPr/>
            <p:nvPr/>
          </p:nvGrpSpPr>
          <p:grpSpPr>
            <a:xfrm>
              <a:off x="5298419" y="2312713"/>
              <a:ext cx="1165174" cy="838295"/>
              <a:chOff x="3189112" y="2449191"/>
              <a:chExt cx="1165174" cy="838295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532B6103-B277-4183-A391-0A2409EC6302}"/>
                  </a:ext>
                </a:extLst>
              </p:cNvPr>
              <p:cNvSpPr/>
              <p:nvPr/>
            </p:nvSpPr>
            <p:spPr>
              <a:xfrm>
                <a:off x="3189112" y="24491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9A305D64-D66B-4240-AB8B-C8F6BE8EC619}"/>
                  </a:ext>
                </a:extLst>
              </p:cNvPr>
              <p:cNvSpPr/>
              <p:nvPr/>
            </p:nvSpPr>
            <p:spPr>
              <a:xfrm>
                <a:off x="3341512" y="26015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347BF9B1-7C66-1FBB-201E-F60D88F3AF27}"/>
                  </a:ext>
                </a:extLst>
              </p:cNvPr>
              <p:cNvSpPr/>
              <p:nvPr/>
            </p:nvSpPr>
            <p:spPr>
              <a:xfrm>
                <a:off x="3493912" y="27539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FDDB1A75-EAF7-99F9-E3EB-65F0FB34AC06}"/>
                  </a:ext>
                </a:extLst>
              </p:cNvPr>
              <p:cNvSpPr/>
              <p:nvPr/>
            </p:nvSpPr>
            <p:spPr>
              <a:xfrm>
                <a:off x="3646312" y="29063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F830A7-33BB-4EEF-FD2D-120D22D9BF97}"/>
                </a:ext>
              </a:extLst>
            </p:cNvPr>
            <p:cNvGrpSpPr/>
            <p:nvPr/>
          </p:nvGrpSpPr>
          <p:grpSpPr>
            <a:xfrm>
              <a:off x="7304483" y="2312713"/>
              <a:ext cx="1165174" cy="838295"/>
              <a:chOff x="3189112" y="2449191"/>
              <a:chExt cx="1165174" cy="838295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5A6E00B-734A-BD6A-67AB-F62F8F59A938}"/>
                  </a:ext>
                </a:extLst>
              </p:cNvPr>
              <p:cNvSpPr/>
              <p:nvPr/>
            </p:nvSpPr>
            <p:spPr>
              <a:xfrm>
                <a:off x="3189112" y="24491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91B1362-0E4B-0FFD-8676-EC5E1653ADCA}"/>
                  </a:ext>
                </a:extLst>
              </p:cNvPr>
              <p:cNvSpPr/>
              <p:nvPr/>
            </p:nvSpPr>
            <p:spPr>
              <a:xfrm>
                <a:off x="3341512" y="26015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1C50B0E-6ABA-B69E-0ED0-0AE75AA69229}"/>
                  </a:ext>
                </a:extLst>
              </p:cNvPr>
              <p:cNvSpPr/>
              <p:nvPr/>
            </p:nvSpPr>
            <p:spPr>
              <a:xfrm>
                <a:off x="3493912" y="27539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00661A9-DD4F-76C3-019D-69E945F0FC1A}"/>
                  </a:ext>
                </a:extLst>
              </p:cNvPr>
              <p:cNvSpPr/>
              <p:nvPr/>
            </p:nvSpPr>
            <p:spPr>
              <a:xfrm>
                <a:off x="3646312" y="29063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95202E-2295-38D6-41D0-C114702282BE}"/>
                </a:ext>
              </a:extLst>
            </p:cNvPr>
            <p:cNvGrpSpPr/>
            <p:nvPr/>
          </p:nvGrpSpPr>
          <p:grpSpPr>
            <a:xfrm>
              <a:off x="1452672" y="2292190"/>
              <a:ext cx="1165174" cy="838295"/>
              <a:chOff x="3189112" y="2449191"/>
              <a:chExt cx="1165174" cy="83829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7C110B5-A8C1-9FF7-D866-429CFB938F87}"/>
                  </a:ext>
                </a:extLst>
              </p:cNvPr>
              <p:cNvSpPr/>
              <p:nvPr/>
            </p:nvSpPr>
            <p:spPr>
              <a:xfrm>
                <a:off x="3189112" y="24491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BF11DFEC-B283-1BFE-7810-D54104BFC6A8}"/>
                  </a:ext>
                </a:extLst>
              </p:cNvPr>
              <p:cNvSpPr/>
              <p:nvPr/>
            </p:nvSpPr>
            <p:spPr>
              <a:xfrm>
                <a:off x="3341512" y="26015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041F8DC-B458-B796-6C50-5ADEC0C271D1}"/>
                  </a:ext>
                </a:extLst>
              </p:cNvPr>
              <p:cNvSpPr/>
              <p:nvPr/>
            </p:nvSpPr>
            <p:spPr>
              <a:xfrm>
                <a:off x="3493912" y="27539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FD4F799-66F7-B03E-F231-AC13CFEE7D39}"/>
                  </a:ext>
                </a:extLst>
              </p:cNvPr>
              <p:cNvSpPr/>
              <p:nvPr/>
            </p:nvSpPr>
            <p:spPr>
              <a:xfrm>
                <a:off x="3646312" y="29063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5308D2-DC6A-92F4-9C7F-8D5C12CA0047}"/>
                </a:ext>
              </a:extLst>
            </p:cNvPr>
            <p:cNvGrpSpPr/>
            <p:nvPr/>
          </p:nvGrpSpPr>
          <p:grpSpPr>
            <a:xfrm>
              <a:off x="384901" y="2412233"/>
              <a:ext cx="1165174" cy="838295"/>
              <a:chOff x="3189112" y="2449191"/>
              <a:chExt cx="1165174" cy="83829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0E87A55-7833-BBF5-36FA-EC497A498E4D}"/>
                  </a:ext>
                </a:extLst>
              </p:cNvPr>
              <p:cNvSpPr/>
              <p:nvPr/>
            </p:nvSpPr>
            <p:spPr>
              <a:xfrm>
                <a:off x="3189112" y="2449191"/>
                <a:ext cx="707974" cy="38109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/>
                  <a:t>Member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C4002B0A-3A4C-D587-D245-8B115629AFD4}"/>
                  </a:ext>
                </a:extLst>
              </p:cNvPr>
              <p:cNvSpPr/>
              <p:nvPr/>
            </p:nvSpPr>
            <p:spPr>
              <a:xfrm>
                <a:off x="3341512" y="2601591"/>
                <a:ext cx="707974" cy="38109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/>
                  <a:t>Member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89B949E4-3897-F136-4275-E31421955A2D}"/>
                  </a:ext>
                </a:extLst>
              </p:cNvPr>
              <p:cNvSpPr/>
              <p:nvPr/>
            </p:nvSpPr>
            <p:spPr>
              <a:xfrm>
                <a:off x="3493912" y="2753991"/>
                <a:ext cx="707974" cy="38109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/>
                  <a:t>Member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1CD5260E-1B80-A1E0-89D0-9D27F1716DC4}"/>
                  </a:ext>
                </a:extLst>
              </p:cNvPr>
              <p:cNvSpPr/>
              <p:nvPr/>
            </p:nvSpPr>
            <p:spPr>
              <a:xfrm>
                <a:off x="3646312" y="2906391"/>
                <a:ext cx="707974" cy="38109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dirty="0"/>
                  <a:t>Member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26D530-5872-043D-286B-A8D949412118}"/>
                </a:ext>
              </a:extLst>
            </p:cNvPr>
            <p:cNvCxnSpPr/>
            <p:nvPr/>
          </p:nvCxnSpPr>
          <p:spPr>
            <a:xfrm flipV="1">
              <a:off x="1043688" y="2292190"/>
              <a:ext cx="152400" cy="120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4F6DD3A-9F4E-9B9B-6E6A-8DFF4D919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088" y="2292190"/>
              <a:ext cx="305771" cy="272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D354660-6B37-B841-DD23-A77CF35E53BD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V="1">
              <a:off x="1348488" y="2292190"/>
              <a:ext cx="458171" cy="424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119E1CD-69BC-85B5-6C3B-8515F0B20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0888" y="2306381"/>
              <a:ext cx="636837" cy="563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28F109A-AB34-905F-AC7F-FC399B8A1EBA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1293491" y="2635138"/>
              <a:ext cx="311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CC12600-36D3-FBF0-62F5-6EACFACD488F}"/>
                </a:ext>
              </a:extLst>
            </p:cNvPr>
            <p:cNvCxnSpPr>
              <a:cxnSpLocks/>
            </p:cNvCxnSpPr>
            <p:nvPr/>
          </p:nvCxnSpPr>
          <p:spPr>
            <a:xfrm>
              <a:off x="1445891" y="2787538"/>
              <a:ext cx="311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2EB2255-FEF7-7FD2-990F-737F5352C62B}"/>
                </a:ext>
              </a:extLst>
            </p:cNvPr>
            <p:cNvCxnSpPr>
              <a:cxnSpLocks/>
            </p:cNvCxnSpPr>
            <p:nvPr/>
          </p:nvCxnSpPr>
          <p:spPr>
            <a:xfrm>
              <a:off x="1598291" y="2939938"/>
              <a:ext cx="311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D78BB7D-03A5-8293-E704-3FAFAC5F4FA6}"/>
                </a:ext>
              </a:extLst>
            </p:cNvPr>
            <p:cNvCxnSpPr>
              <a:cxnSpLocks/>
            </p:cNvCxnSpPr>
            <p:nvPr/>
          </p:nvCxnSpPr>
          <p:spPr>
            <a:xfrm>
              <a:off x="1108435" y="2450080"/>
              <a:ext cx="3115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84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400" y="464687"/>
            <a:ext cx="594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Shortcomings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BD5CFF-FE68-6419-3C62-4073EFC0019D}"/>
              </a:ext>
            </a:extLst>
          </p:cNvPr>
          <p:cNvGrpSpPr/>
          <p:nvPr/>
        </p:nvGrpSpPr>
        <p:grpSpPr>
          <a:xfrm>
            <a:off x="1028607" y="1487685"/>
            <a:ext cx="7293193" cy="805457"/>
            <a:chOff x="1028607" y="1487685"/>
            <a:chExt cx="7293193" cy="805457"/>
          </a:xfrm>
        </p:grpSpPr>
        <p:grpSp>
          <p:nvGrpSpPr>
            <p:cNvPr id="11" name="Group 10"/>
            <p:cNvGrpSpPr/>
            <p:nvPr/>
          </p:nvGrpSpPr>
          <p:grpSpPr>
            <a:xfrm>
              <a:off x="2611430" y="1487685"/>
              <a:ext cx="5710370" cy="805457"/>
              <a:chOff x="3382211" y="5002785"/>
              <a:chExt cx="5710370" cy="80545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3799472" y="5002785"/>
                <a:ext cx="1517869" cy="80545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/>
                  <a:t>Pre-Ingress</a:t>
                </a:r>
              </a:p>
              <a:p>
                <a:pPr algn="ctr"/>
                <a:r>
                  <a:rPr lang="en-US" dirty="0"/>
                  <a:t>Table Group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703137" y="5002785"/>
                <a:ext cx="1517869" cy="80545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/>
                  <a:t>Ingress</a:t>
                </a:r>
              </a:p>
              <a:p>
                <a:pPr algn="ctr"/>
                <a:r>
                  <a:rPr lang="en-US" dirty="0"/>
                  <a:t>Table Group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574712" y="5002785"/>
                <a:ext cx="1517869" cy="80545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/>
                  <a:t>Post-Ingress</a:t>
                </a:r>
              </a:p>
              <a:p>
                <a:pPr algn="ctr"/>
                <a:r>
                  <a:rPr lang="en-US" dirty="0"/>
                  <a:t>Table Group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82211" y="5400842"/>
                <a:ext cx="32084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317341" y="5400842"/>
                <a:ext cx="32084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234374" y="5379452"/>
                <a:ext cx="32084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28ADC49-C71B-87C8-9AB4-42ACE8F560C9}"/>
                </a:ext>
              </a:extLst>
            </p:cNvPr>
            <p:cNvSpPr/>
            <p:nvPr/>
          </p:nvSpPr>
          <p:spPr>
            <a:xfrm>
              <a:off x="1028607" y="1487685"/>
              <a:ext cx="1517869" cy="8054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/>
                <a:t>MACSec</a:t>
              </a:r>
              <a:endParaRPr lang="en-US" dirty="0"/>
            </a:p>
            <a:p>
              <a:pPr algn="ctr"/>
              <a:r>
                <a:rPr lang="en-US" dirty="0"/>
                <a:t>Table Group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DC6EF4-45F6-3AD8-8017-EF0311A9EA05}"/>
              </a:ext>
            </a:extLst>
          </p:cNvPr>
          <p:cNvCxnSpPr/>
          <p:nvPr/>
        </p:nvCxnSpPr>
        <p:spPr>
          <a:xfrm>
            <a:off x="644979" y="1885742"/>
            <a:ext cx="3208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EFD1FE-0E04-F5D1-FC7F-9E75A8ECF801}"/>
              </a:ext>
            </a:extLst>
          </p:cNvPr>
          <p:cNvSpPr txBox="1"/>
          <p:nvPr/>
        </p:nvSpPr>
        <p:spPr>
          <a:xfrm>
            <a:off x="1426600" y="3510676"/>
            <a:ext cx="6585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Do not allow chaining of tables within a [stage, group]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many such tables HW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grouping and order of tables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Type of lookup in each such chain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Why is it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Newer HW support multiple HW blocks at one stage for scaling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block can be of TERNARY or EM type for cost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block MAY feed metadata to subsequent block for optimization reasons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10BA98-D357-1CEE-7F55-57140856E021}"/>
              </a:ext>
            </a:extLst>
          </p:cNvPr>
          <p:cNvGrpSpPr/>
          <p:nvPr/>
        </p:nvGrpSpPr>
        <p:grpSpPr>
          <a:xfrm>
            <a:off x="3523016" y="2291547"/>
            <a:ext cx="1165174" cy="838295"/>
            <a:chOff x="3189112" y="2449191"/>
            <a:chExt cx="1165174" cy="83829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32B6103-B277-4183-A391-0A2409EC6302}"/>
                </a:ext>
              </a:extLst>
            </p:cNvPr>
            <p:cNvSpPr/>
            <p:nvPr/>
          </p:nvSpPr>
          <p:spPr>
            <a:xfrm>
              <a:off x="3189112" y="24491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A305D64-D66B-4240-AB8B-C8F6BE8EC619}"/>
                </a:ext>
              </a:extLst>
            </p:cNvPr>
            <p:cNvSpPr/>
            <p:nvPr/>
          </p:nvSpPr>
          <p:spPr>
            <a:xfrm>
              <a:off x="3341512" y="26015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47BF9B1-7C66-1FBB-201E-F60D88F3AF27}"/>
                </a:ext>
              </a:extLst>
            </p:cNvPr>
            <p:cNvSpPr/>
            <p:nvPr/>
          </p:nvSpPr>
          <p:spPr>
            <a:xfrm>
              <a:off x="3493912" y="27539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DB1A75-EAF7-99F9-E3EB-65F0FB34AC06}"/>
                </a:ext>
              </a:extLst>
            </p:cNvPr>
            <p:cNvSpPr/>
            <p:nvPr/>
          </p:nvSpPr>
          <p:spPr>
            <a:xfrm>
              <a:off x="3646312" y="29063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F830A7-33BB-4EEF-FD2D-120D22D9BF97}"/>
              </a:ext>
            </a:extLst>
          </p:cNvPr>
          <p:cNvGrpSpPr/>
          <p:nvPr/>
        </p:nvGrpSpPr>
        <p:grpSpPr>
          <a:xfrm>
            <a:off x="7304483" y="2312713"/>
            <a:ext cx="1165174" cy="838295"/>
            <a:chOff x="3189112" y="2449191"/>
            <a:chExt cx="1165174" cy="83829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5A6E00B-734A-BD6A-67AB-F62F8F59A938}"/>
                </a:ext>
              </a:extLst>
            </p:cNvPr>
            <p:cNvSpPr/>
            <p:nvPr/>
          </p:nvSpPr>
          <p:spPr>
            <a:xfrm>
              <a:off x="3189112" y="24491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1B1362-0E4B-0FFD-8676-EC5E1653ADCA}"/>
                </a:ext>
              </a:extLst>
            </p:cNvPr>
            <p:cNvSpPr/>
            <p:nvPr/>
          </p:nvSpPr>
          <p:spPr>
            <a:xfrm>
              <a:off x="3341512" y="26015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E1C50B0E-6ABA-B69E-0ED0-0AE75AA69229}"/>
                </a:ext>
              </a:extLst>
            </p:cNvPr>
            <p:cNvSpPr/>
            <p:nvPr/>
          </p:nvSpPr>
          <p:spPr>
            <a:xfrm>
              <a:off x="3493912" y="27539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0661A9-DD4F-76C3-019D-69E945F0FC1A}"/>
                </a:ext>
              </a:extLst>
            </p:cNvPr>
            <p:cNvSpPr/>
            <p:nvPr/>
          </p:nvSpPr>
          <p:spPr>
            <a:xfrm>
              <a:off x="3646312" y="29063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95202E-2295-38D6-41D0-C114702282BE}"/>
              </a:ext>
            </a:extLst>
          </p:cNvPr>
          <p:cNvGrpSpPr/>
          <p:nvPr/>
        </p:nvGrpSpPr>
        <p:grpSpPr>
          <a:xfrm>
            <a:off x="1452672" y="2292190"/>
            <a:ext cx="1165174" cy="838295"/>
            <a:chOff x="3189112" y="2449191"/>
            <a:chExt cx="1165174" cy="83829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7C110B5-A8C1-9FF7-D866-429CFB938F87}"/>
                </a:ext>
              </a:extLst>
            </p:cNvPr>
            <p:cNvSpPr/>
            <p:nvPr/>
          </p:nvSpPr>
          <p:spPr>
            <a:xfrm>
              <a:off x="3189112" y="24491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F11DFEC-B283-1BFE-7810-D54104BFC6A8}"/>
                </a:ext>
              </a:extLst>
            </p:cNvPr>
            <p:cNvSpPr/>
            <p:nvPr/>
          </p:nvSpPr>
          <p:spPr>
            <a:xfrm>
              <a:off x="3341512" y="26015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041F8DC-B458-B796-6C50-5ADEC0C271D1}"/>
                </a:ext>
              </a:extLst>
            </p:cNvPr>
            <p:cNvSpPr/>
            <p:nvPr/>
          </p:nvSpPr>
          <p:spPr>
            <a:xfrm>
              <a:off x="3493912" y="27539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FD4F799-66F7-B03E-F231-AC13CFEE7D39}"/>
                </a:ext>
              </a:extLst>
            </p:cNvPr>
            <p:cNvSpPr/>
            <p:nvPr/>
          </p:nvSpPr>
          <p:spPr>
            <a:xfrm>
              <a:off x="3646312" y="2906391"/>
              <a:ext cx="707974" cy="38109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Table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FA23CF-6665-96C3-A35C-B0B4F5331FFB}"/>
              </a:ext>
            </a:extLst>
          </p:cNvPr>
          <p:cNvCxnSpPr>
            <a:cxnSpLocks/>
          </p:cNvCxnSpPr>
          <p:nvPr/>
        </p:nvCxnSpPr>
        <p:spPr>
          <a:xfrm>
            <a:off x="1028607" y="2465113"/>
            <a:ext cx="28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5D7D24-06E6-2F57-B3BE-344CE9C87864}"/>
              </a:ext>
            </a:extLst>
          </p:cNvPr>
          <p:cNvCxnSpPr>
            <a:cxnSpLocks/>
          </p:cNvCxnSpPr>
          <p:nvPr/>
        </p:nvCxnSpPr>
        <p:spPr>
          <a:xfrm>
            <a:off x="1181007" y="2639285"/>
            <a:ext cx="28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2EFE494-125C-5F35-5BF8-E817097C2D74}"/>
              </a:ext>
            </a:extLst>
          </p:cNvPr>
          <p:cNvCxnSpPr>
            <a:cxnSpLocks/>
          </p:cNvCxnSpPr>
          <p:nvPr/>
        </p:nvCxnSpPr>
        <p:spPr>
          <a:xfrm>
            <a:off x="1333407" y="2813457"/>
            <a:ext cx="28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959CFC-F064-31F0-CBE2-EA2E768AB47B}"/>
              </a:ext>
            </a:extLst>
          </p:cNvPr>
          <p:cNvCxnSpPr>
            <a:cxnSpLocks/>
          </p:cNvCxnSpPr>
          <p:nvPr/>
        </p:nvCxnSpPr>
        <p:spPr>
          <a:xfrm>
            <a:off x="1485807" y="2965857"/>
            <a:ext cx="28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D9AD3B-57E5-98F5-26A9-71A0FE21CB39}"/>
              </a:ext>
            </a:extLst>
          </p:cNvPr>
          <p:cNvCxnSpPr/>
          <p:nvPr/>
        </p:nvCxnSpPr>
        <p:spPr>
          <a:xfrm>
            <a:off x="1028607" y="2465113"/>
            <a:ext cx="424065" cy="5207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BCDFA4-72F9-4E66-D536-236BEECBFACE}"/>
              </a:ext>
            </a:extLst>
          </p:cNvPr>
          <p:cNvCxnSpPr>
            <a:cxnSpLocks/>
          </p:cNvCxnSpPr>
          <p:nvPr/>
        </p:nvCxnSpPr>
        <p:spPr>
          <a:xfrm>
            <a:off x="965821" y="2465113"/>
            <a:ext cx="138984" cy="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F72BB6-6D68-E710-65CE-9AE3374AC1B6}"/>
              </a:ext>
            </a:extLst>
          </p:cNvPr>
          <p:cNvSpPr txBox="1"/>
          <p:nvPr/>
        </p:nvSpPr>
        <p:spPr>
          <a:xfrm>
            <a:off x="416563" y="2269765"/>
            <a:ext cx="750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Parallel Lookup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CFED85-F61D-DC7C-A9EF-83C8B7CFC32D}"/>
              </a:ext>
            </a:extLst>
          </p:cNvPr>
          <p:cNvCxnSpPr/>
          <p:nvPr/>
        </p:nvCxnSpPr>
        <p:spPr>
          <a:xfrm>
            <a:off x="2465446" y="2444590"/>
            <a:ext cx="466826" cy="55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5FFF67-3649-D6F3-B9E0-84E4D06782A6}"/>
              </a:ext>
            </a:extLst>
          </p:cNvPr>
          <p:cNvSpPr txBox="1"/>
          <p:nvPr/>
        </p:nvSpPr>
        <p:spPr>
          <a:xfrm>
            <a:off x="2144530" y="2237322"/>
            <a:ext cx="7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Sequential  Lookup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89A1CA-EAC2-B395-4AD0-E7EDC2F968F3}"/>
              </a:ext>
            </a:extLst>
          </p:cNvPr>
          <p:cNvGrpSpPr/>
          <p:nvPr/>
        </p:nvGrpSpPr>
        <p:grpSpPr>
          <a:xfrm>
            <a:off x="4945936" y="2291547"/>
            <a:ext cx="1807033" cy="534138"/>
            <a:chOff x="3196328" y="2299932"/>
            <a:chExt cx="1807033" cy="5341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3E3C125-FB3D-A7EE-D3C2-A1FBED9121E0}"/>
                </a:ext>
              </a:extLst>
            </p:cNvPr>
            <p:cNvGrpSpPr/>
            <p:nvPr/>
          </p:nvGrpSpPr>
          <p:grpSpPr>
            <a:xfrm>
              <a:off x="3196328" y="2299932"/>
              <a:ext cx="1807033" cy="534138"/>
              <a:chOff x="2949625" y="2449190"/>
              <a:chExt cx="1807033" cy="53413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A61ECF2-A967-9B05-8A16-97FE16B8FB4F}"/>
                  </a:ext>
                </a:extLst>
              </p:cNvPr>
              <p:cNvSpPr/>
              <p:nvPr/>
            </p:nvSpPr>
            <p:spPr>
              <a:xfrm>
                <a:off x="2949625" y="24491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17C4002B-ACB4-661A-E56D-A560B16910F5}"/>
                  </a:ext>
                </a:extLst>
              </p:cNvPr>
              <p:cNvSpPr/>
              <p:nvPr/>
            </p:nvSpPr>
            <p:spPr>
              <a:xfrm>
                <a:off x="3069368" y="2601591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03A8654-9D5F-F77C-9DB0-25DA41F5DF48}"/>
                  </a:ext>
                </a:extLst>
              </p:cNvPr>
              <p:cNvSpPr/>
              <p:nvPr/>
            </p:nvSpPr>
            <p:spPr>
              <a:xfrm>
                <a:off x="3951283" y="2449190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44F6263A-AE96-AD2D-7418-3E34759A24F4}"/>
                  </a:ext>
                </a:extLst>
              </p:cNvPr>
              <p:cNvSpPr/>
              <p:nvPr/>
            </p:nvSpPr>
            <p:spPr>
              <a:xfrm>
                <a:off x="4048684" y="2602233"/>
                <a:ext cx="707974" cy="3810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D59759-0482-2FC1-C8E8-6D63DCFDAC65}"/>
                </a:ext>
              </a:extLst>
            </p:cNvPr>
            <p:cNvCxnSpPr/>
            <p:nvPr/>
          </p:nvCxnSpPr>
          <p:spPr>
            <a:xfrm>
              <a:off x="3904302" y="2503260"/>
              <a:ext cx="3208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15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2513" y="464687"/>
            <a:ext cx="862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Proposal: Introduce Concept of Chain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A27A2-6D12-49CD-489E-D74962665E2E}"/>
              </a:ext>
            </a:extLst>
          </p:cNvPr>
          <p:cNvSpPr txBox="1"/>
          <p:nvPr/>
        </p:nvSpPr>
        <p:spPr>
          <a:xfrm>
            <a:off x="990600" y="2140708"/>
            <a:ext cx="766354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Chain group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New object that can be pointed by one or more table group members of a Table Group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Lookup within the chain group object can be parallel or sequential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Lookup across chain groups for a given ACL stage is cascaded aka chained.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One chain group can feed metadata to subsequent chain group within an ACL stage or to the subsequent ACL stage</a:t>
            </a:r>
          </a:p>
        </p:txBody>
      </p:sp>
    </p:spTree>
    <p:extLst>
      <p:ext uri="{BB962C8B-B14F-4D97-AF65-F5344CB8AC3E}">
        <p14:creationId xmlns:p14="http://schemas.microsoft.com/office/powerpoint/2010/main" val="205818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2513" y="464687"/>
            <a:ext cx="862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Proposal: Introduce Concept of Chain Group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619538-6917-3D03-F52E-7B7DDF206F4E}"/>
              </a:ext>
            </a:extLst>
          </p:cNvPr>
          <p:cNvGrpSpPr/>
          <p:nvPr/>
        </p:nvGrpSpPr>
        <p:grpSpPr>
          <a:xfrm>
            <a:off x="522513" y="1303936"/>
            <a:ext cx="5569809" cy="2680234"/>
            <a:chOff x="1317171" y="1303936"/>
            <a:chExt cx="5569809" cy="26802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FAF58BF-3969-337D-6507-3878FDE20EAF}"/>
                </a:ext>
              </a:extLst>
            </p:cNvPr>
            <p:cNvGrpSpPr/>
            <p:nvPr/>
          </p:nvGrpSpPr>
          <p:grpSpPr>
            <a:xfrm>
              <a:off x="1317171" y="1303936"/>
              <a:ext cx="5569809" cy="2680234"/>
              <a:chOff x="384901" y="1538395"/>
              <a:chExt cx="2147271" cy="1712133"/>
            </a:xfrm>
          </p:grpSpPr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5F47B492-C8AB-BBF2-98AC-71CAC7608693}"/>
                  </a:ext>
                </a:extLst>
              </p:cNvPr>
              <p:cNvSpPr/>
              <p:nvPr/>
            </p:nvSpPr>
            <p:spPr>
              <a:xfrm>
                <a:off x="1028607" y="1538395"/>
                <a:ext cx="653061" cy="41287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600" dirty="0"/>
                  <a:t>Table Group</a:t>
                </a:r>
              </a:p>
              <a:p>
                <a:pPr algn="ctr"/>
                <a:r>
                  <a:rPr lang="en-US" sz="1600" dirty="0"/>
                  <a:t>&lt;Ingress-Stage&gt;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8F81BC0-E4C9-F990-629E-A2A205B240C3}"/>
                  </a:ext>
                </a:extLst>
              </p:cNvPr>
              <p:cNvGrpSpPr/>
              <p:nvPr/>
            </p:nvGrpSpPr>
            <p:grpSpPr>
              <a:xfrm>
                <a:off x="1777576" y="2422054"/>
                <a:ext cx="754596" cy="794974"/>
                <a:chOff x="3514016" y="2579055"/>
                <a:chExt cx="754596" cy="794974"/>
              </a:xfrm>
            </p:grpSpPr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F9347B93-65DF-DCB1-12EB-2A9FC4A51E0A}"/>
                    </a:ext>
                  </a:extLst>
                </p:cNvPr>
                <p:cNvSpPr/>
                <p:nvPr/>
              </p:nvSpPr>
              <p:spPr>
                <a:xfrm>
                  <a:off x="3514016" y="2579055"/>
                  <a:ext cx="382454" cy="327113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dirty="0"/>
                    <a:t>Table 1</a:t>
                  </a: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81C62959-CA41-94A0-C9D6-BFB652D1CFA2}"/>
                    </a:ext>
                  </a:extLst>
                </p:cNvPr>
                <p:cNvSpPr/>
                <p:nvPr/>
              </p:nvSpPr>
              <p:spPr>
                <a:xfrm>
                  <a:off x="3623729" y="2741046"/>
                  <a:ext cx="382454" cy="306018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dirty="0"/>
                    <a:t>Table 2</a:t>
                  </a:r>
                </a:p>
              </p:txBody>
            </p:sp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66938143-2CB9-2E7C-60D6-9E63C742B1BB}"/>
                    </a:ext>
                  </a:extLst>
                </p:cNvPr>
                <p:cNvSpPr/>
                <p:nvPr/>
              </p:nvSpPr>
              <p:spPr>
                <a:xfrm>
                  <a:off x="3735463" y="2899400"/>
                  <a:ext cx="382454" cy="295329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dirty="0"/>
                    <a:t>Table 3</a:t>
                  </a: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085F03BA-A790-68FD-761C-6B10CA60B763}"/>
                    </a:ext>
                  </a:extLst>
                </p:cNvPr>
                <p:cNvSpPr/>
                <p:nvPr/>
              </p:nvSpPr>
              <p:spPr>
                <a:xfrm>
                  <a:off x="3886158" y="3064522"/>
                  <a:ext cx="382454" cy="309507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dirty="0"/>
                    <a:t>Table 4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075F580-51B9-4311-BB4C-A0DC32C3D218}"/>
                  </a:ext>
                </a:extLst>
              </p:cNvPr>
              <p:cNvGrpSpPr/>
              <p:nvPr/>
            </p:nvGrpSpPr>
            <p:grpSpPr>
              <a:xfrm>
                <a:off x="384901" y="2412233"/>
                <a:ext cx="800466" cy="838295"/>
                <a:chOff x="3189112" y="2449191"/>
                <a:chExt cx="800466" cy="838295"/>
              </a:xfrm>
            </p:grpSpPr>
            <p:sp>
              <p:nvSpPr>
                <p:cNvPr id="86" name="Rounded Rectangle 85">
                  <a:extLst>
                    <a:ext uri="{FF2B5EF4-FFF2-40B4-BE49-F238E27FC236}">
                      <a16:creationId xmlns:a16="http://schemas.microsoft.com/office/drawing/2014/main" id="{42C81408-3732-90B9-15A2-81B32D447FBF}"/>
                    </a:ext>
                  </a:extLst>
                </p:cNvPr>
                <p:cNvSpPr/>
                <p:nvPr/>
              </p:nvSpPr>
              <p:spPr>
                <a:xfrm>
                  <a:off x="3189112" y="2449191"/>
                  <a:ext cx="320842" cy="38109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dirty="0"/>
                    <a:t>Member</a:t>
                  </a:r>
                </a:p>
              </p:txBody>
            </p:sp>
            <p:sp>
              <p:nvSpPr>
                <p:cNvPr id="87" name="Rounded Rectangle 86">
                  <a:extLst>
                    <a:ext uri="{FF2B5EF4-FFF2-40B4-BE49-F238E27FC236}">
                      <a16:creationId xmlns:a16="http://schemas.microsoft.com/office/drawing/2014/main" id="{1B93C11A-288E-CA1F-A8D3-09770A3820D2}"/>
                    </a:ext>
                  </a:extLst>
                </p:cNvPr>
                <p:cNvSpPr/>
                <p:nvPr/>
              </p:nvSpPr>
              <p:spPr>
                <a:xfrm>
                  <a:off x="3341512" y="2601591"/>
                  <a:ext cx="311581" cy="38109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dirty="0"/>
                    <a:t>Member</a:t>
                  </a:r>
                </a:p>
              </p:txBody>
            </p:sp>
            <p:sp>
              <p:nvSpPr>
                <p:cNvPr id="88" name="Rounded Rectangle 87">
                  <a:extLst>
                    <a:ext uri="{FF2B5EF4-FFF2-40B4-BE49-F238E27FC236}">
                      <a16:creationId xmlns:a16="http://schemas.microsoft.com/office/drawing/2014/main" id="{BEC85EFB-D09C-7731-C19A-71B99E5B306F}"/>
                    </a:ext>
                  </a:extLst>
                </p:cNvPr>
                <p:cNvSpPr/>
                <p:nvPr/>
              </p:nvSpPr>
              <p:spPr>
                <a:xfrm>
                  <a:off x="3493912" y="2753991"/>
                  <a:ext cx="343266" cy="38109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dirty="0"/>
                    <a:t>Member</a:t>
                  </a:r>
                </a:p>
              </p:txBody>
            </p:sp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45FFCD4C-05B7-C580-A522-2170C228EB74}"/>
                    </a:ext>
                  </a:extLst>
                </p:cNvPr>
                <p:cNvSpPr/>
                <p:nvPr/>
              </p:nvSpPr>
              <p:spPr>
                <a:xfrm>
                  <a:off x="3646312" y="2906391"/>
                  <a:ext cx="343266" cy="38109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000" dirty="0"/>
                    <a:t>Member</a:t>
                  </a:r>
                </a:p>
              </p:txBody>
            </p:sp>
          </p:grp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477963AE-30AB-CF3A-5D9C-6305165A6359}"/>
                </a:ext>
              </a:extLst>
            </p:cNvPr>
            <p:cNvSpPr/>
            <p:nvPr/>
          </p:nvSpPr>
          <p:spPr>
            <a:xfrm>
              <a:off x="2937416" y="2155219"/>
              <a:ext cx="1214278" cy="474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Chain Group 1 Stage 1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1CD44913-0C7A-6AB6-D4A0-909271A1EE42}"/>
                </a:ext>
              </a:extLst>
            </p:cNvPr>
            <p:cNvSpPr/>
            <p:nvPr/>
          </p:nvSpPr>
          <p:spPr>
            <a:xfrm>
              <a:off x="4931228" y="2155219"/>
              <a:ext cx="1214278" cy="47422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/>
                <a:t>Chain Group 2 Stage 2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EACA62E-0B53-D34C-630D-14F5C3CE0D86}"/>
                </a:ext>
              </a:extLst>
            </p:cNvPr>
            <p:cNvCxnSpPr>
              <a:cxnSpLocks/>
            </p:cNvCxnSpPr>
            <p:nvPr/>
          </p:nvCxnSpPr>
          <p:spPr>
            <a:xfrm>
              <a:off x="4206710" y="2372977"/>
              <a:ext cx="581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FB98BA6-95A4-8330-91AC-01D1A04663F3}"/>
                </a:ext>
              </a:extLst>
            </p:cNvPr>
            <p:cNvCxnSpPr>
              <a:cxnSpLocks/>
              <a:endCxn id="120" idx="2"/>
            </p:cNvCxnSpPr>
            <p:nvPr/>
          </p:nvCxnSpPr>
          <p:spPr>
            <a:xfrm flipV="1">
              <a:off x="2162309" y="2629446"/>
              <a:ext cx="1382246" cy="25784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87E4FF2-E6D9-32F0-74C1-8C12777560EF}"/>
                </a:ext>
              </a:extLst>
            </p:cNvPr>
            <p:cNvCxnSpPr>
              <a:cxnSpLocks/>
              <a:endCxn id="120" idx="2"/>
            </p:cNvCxnSpPr>
            <p:nvPr/>
          </p:nvCxnSpPr>
          <p:spPr>
            <a:xfrm flipV="1">
              <a:off x="2536795" y="2629446"/>
              <a:ext cx="1007760" cy="48487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7A431617-E3FA-0112-03DC-80C14906D950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2948302" y="2608233"/>
              <a:ext cx="1982926" cy="779357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A334A48-2CBA-AA89-0B05-EDD3F96D3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3501" y="2671873"/>
              <a:ext cx="1536131" cy="92845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E401BD6-0396-E6D4-3B2D-A1C8DC6C1384}"/>
                </a:ext>
              </a:extLst>
            </p:cNvPr>
            <p:cNvSpPr/>
            <p:nvPr/>
          </p:nvSpPr>
          <p:spPr>
            <a:xfrm>
              <a:off x="3003298" y="2664850"/>
              <a:ext cx="112764" cy="31663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061240A-F98E-71FE-9102-23DB215B8F7B}"/>
                </a:ext>
              </a:extLst>
            </p:cNvPr>
            <p:cNvSpPr/>
            <p:nvPr/>
          </p:nvSpPr>
          <p:spPr>
            <a:xfrm>
              <a:off x="4479533" y="2652785"/>
              <a:ext cx="112764" cy="31663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id="{BFAFE714-F2CA-6097-7374-CE55E7160C59}"/>
                </a:ext>
              </a:extLst>
            </p:cNvPr>
            <p:cNvCxnSpPr/>
            <p:nvPr/>
          </p:nvCxnSpPr>
          <p:spPr>
            <a:xfrm flipV="1">
              <a:off x="1589314" y="1458686"/>
              <a:ext cx="1408876" cy="1191974"/>
            </a:xfrm>
            <a:prstGeom prst="bentConnector3">
              <a:avLst>
                <a:gd name="adj1" fmla="val 55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Elbow Connector 139">
              <a:extLst>
                <a:ext uri="{FF2B5EF4-FFF2-40B4-BE49-F238E27FC236}">
                  <a16:creationId xmlns:a16="http://schemas.microsoft.com/office/drawing/2014/main" id="{0CCF4661-2A3F-1771-C7C0-ECAD955DF7D0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rot="5400000" flipH="1" flipV="1">
              <a:off x="1839350" y="1739762"/>
              <a:ext cx="1260190" cy="103487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BBEE0DFE-FEC2-5063-0134-5075102826E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98484" y="2139752"/>
              <a:ext cx="1291864" cy="684328"/>
            </a:xfrm>
            <a:prstGeom prst="bentConnector3">
              <a:avLst>
                <a:gd name="adj1" fmla="val 9971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93699AC-05B6-8FD2-3E87-9FC1EB1FA85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309" y="2884717"/>
              <a:ext cx="2767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A29BF7A-4E99-4A9A-A3C7-BA2584AC9485}"/>
                </a:ext>
              </a:extLst>
            </p:cNvPr>
            <p:cNvCxnSpPr>
              <a:cxnSpLocks/>
            </p:cNvCxnSpPr>
            <p:nvPr/>
          </p:nvCxnSpPr>
          <p:spPr>
            <a:xfrm>
              <a:off x="2536795" y="3111839"/>
              <a:ext cx="2677423" cy="12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34683F6-B781-CD31-094A-5EAF4E57C5DE}"/>
                </a:ext>
              </a:extLst>
            </p:cNvPr>
            <p:cNvCxnSpPr>
              <a:cxnSpLocks/>
            </p:cNvCxnSpPr>
            <p:nvPr/>
          </p:nvCxnSpPr>
          <p:spPr>
            <a:xfrm>
              <a:off x="2998190" y="3352225"/>
              <a:ext cx="2501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A4007FF3-AEAF-66C9-50AC-03B4EF9CD6EB}"/>
                </a:ext>
              </a:extLst>
            </p:cNvPr>
            <p:cNvCxnSpPr>
              <a:cxnSpLocks/>
            </p:cNvCxnSpPr>
            <p:nvPr/>
          </p:nvCxnSpPr>
          <p:spPr>
            <a:xfrm>
              <a:off x="3393501" y="3600331"/>
              <a:ext cx="250143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C43C6-7849-0144-B76E-5ED765446306}"/>
              </a:ext>
            </a:extLst>
          </p:cNvPr>
          <p:cNvCxnSpPr>
            <a:cxnSpLocks/>
          </p:cNvCxnSpPr>
          <p:nvPr/>
        </p:nvCxnSpPr>
        <p:spPr>
          <a:xfrm>
            <a:off x="250371" y="4288971"/>
            <a:ext cx="84473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F9BF4A-EBC7-6827-98B1-83E04D4DFF58}"/>
              </a:ext>
            </a:extLst>
          </p:cNvPr>
          <p:cNvSpPr txBox="1"/>
          <p:nvPr/>
        </p:nvSpPr>
        <p:spPr>
          <a:xfrm>
            <a:off x="6496091" y="4020939"/>
            <a:ext cx="1352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SAI Object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585D5-1126-5F40-FC63-B0036C54D2BD}"/>
              </a:ext>
            </a:extLst>
          </p:cNvPr>
          <p:cNvSpPr txBox="1"/>
          <p:nvPr/>
        </p:nvSpPr>
        <p:spPr>
          <a:xfrm>
            <a:off x="6496090" y="4279427"/>
            <a:ext cx="220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HW Physical Table 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21153F-FE48-4DA9-AA86-8FCA09DB7EE6}"/>
              </a:ext>
            </a:extLst>
          </p:cNvPr>
          <p:cNvGrpSpPr/>
          <p:nvPr/>
        </p:nvGrpSpPr>
        <p:grpSpPr>
          <a:xfrm>
            <a:off x="587829" y="4749011"/>
            <a:ext cx="6470589" cy="1422434"/>
            <a:chOff x="587829" y="4749011"/>
            <a:chExt cx="6470589" cy="14224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E16E7B-ECA3-AFDB-3FC9-70CA76030002}"/>
                </a:ext>
              </a:extLst>
            </p:cNvPr>
            <p:cNvGrpSpPr/>
            <p:nvPr/>
          </p:nvGrpSpPr>
          <p:grpSpPr>
            <a:xfrm>
              <a:off x="4535915" y="4749011"/>
              <a:ext cx="1215734" cy="1100816"/>
              <a:chOff x="1952009" y="4749011"/>
              <a:chExt cx="1215734" cy="110081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385298CC-7F7A-0F65-DE79-BE69252DA63B}"/>
                  </a:ext>
                </a:extLst>
              </p:cNvPr>
              <p:cNvSpPr/>
              <p:nvPr/>
            </p:nvSpPr>
            <p:spPr>
              <a:xfrm>
                <a:off x="2033000" y="4885964"/>
                <a:ext cx="992048" cy="34493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3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9F833E9A-8B2A-85AC-29A0-52CE684C2695}"/>
                  </a:ext>
                </a:extLst>
              </p:cNvPr>
              <p:cNvSpPr/>
              <p:nvPr/>
            </p:nvSpPr>
            <p:spPr>
              <a:xfrm>
                <a:off x="2033000" y="5236652"/>
                <a:ext cx="992048" cy="344934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4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0DFAAFC-2BBA-1AEC-2CD4-25CB6FF9803B}"/>
                  </a:ext>
                </a:extLst>
              </p:cNvPr>
              <p:cNvSpPr/>
              <p:nvPr/>
            </p:nvSpPr>
            <p:spPr>
              <a:xfrm>
                <a:off x="1952009" y="4749011"/>
                <a:ext cx="1215734" cy="1100816"/>
              </a:xfrm>
              <a:prstGeom prst="roundRect">
                <a:avLst/>
              </a:prstGeom>
              <a:solidFill>
                <a:schemeClr val="bg1">
                  <a:lumMod val="85000"/>
                  <a:alpha val="24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9D69A9-DDD2-C10A-5395-57A5E8946EF4}"/>
                </a:ext>
              </a:extLst>
            </p:cNvPr>
            <p:cNvGrpSpPr/>
            <p:nvPr/>
          </p:nvGrpSpPr>
          <p:grpSpPr>
            <a:xfrm>
              <a:off x="1952009" y="4749011"/>
              <a:ext cx="1215734" cy="1100816"/>
              <a:chOff x="1952009" y="4749011"/>
              <a:chExt cx="1215734" cy="110081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5921A9A-E0E0-F065-B60B-B17C9F94B260}"/>
                  </a:ext>
                </a:extLst>
              </p:cNvPr>
              <p:cNvSpPr/>
              <p:nvPr/>
            </p:nvSpPr>
            <p:spPr>
              <a:xfrm>
                <a:off x="2033000" y="4885964"/>
                <a:ext cx="992048" cy="344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1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3492C3B-E8B8-FF93-8D7C-EF1DA4B621F2}"/>
                  </a:ext>
                </a:extLst>
              </p:cNvPr>
              <p:cNvSpPr/>
              <p:nvPr/>
            </p:nvSpPr>
            <p:spPr>
              <a:xfrm>
                <a:off x="2033000" y="5236652"/>
                <a:ext cx="992048" cy="344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200" dirty="0"/>
                  <a:t>Table 2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A7796D9-79DC-89A8-2942-0AEE87E42D2F}"/>
                  </a:ext>
                </a:extLst>
              </p:cNvPr>
              <p:cNvSpPr/>
              <p:nvPr/>
            </p:nvSpPr>
            <p:spPr>
              <a:xfrm>
                <a:off x="1952009" y="4749011"/>
                <a:ext cx="1215734" cy="1100816"/>
              </a:xfrm>
              <a:prstGeom prst="roundRect">
                <a:avLst/>
              </a:prstGeom>
              <a:solidFill>
                <a:schemeClr val="bg1">
                  <a:lumMod val="85000"/>
                  <a:alpha val="24000"/>
                </a:schemeClr>
              </a:solid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C923F2-D6D5-6AD4-7480-6CC4104DC100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9" y="5299419"/>
              <a:ext cx="11246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5C70D34-D44D-278C-3683-FB08F8A5439C}"/>
                </a:ext>
              </a:extLst>
            </p:cNvPr>
            <p:cNvCxnSpPr>
              <a:cxnSpLocks/>
            </p:cNvCxnSpPr>
            <p:nvPr/>
          </p:nvCxnSpPr>
          <p:spPr>
            <a:xfrm>
              <a:off x="3313179" y="5264838"/>
              <a:ext cx="11246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98B1CAE-4E96-01FE-9FCB-2359973D9C98}"/>
                </a:ext>
              </a:extLst>
            </p:cNvPr>
            <p:cNvCxnSpPr>
              <a:cxnSpLocks/>
            </p:cNvCxnSpPr>
            <p:nvPr/>
          </p:nvCxnSpPr>
          <p:spPr>
            <a:xfrm>
              <a:off x="5933765" y="5230898"/>
              <a:ext cx="11246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D5FF24-D847-1591-17C8-DAA1B1F0EBDC}"/>
                </a:ext>
              </a:extLst>
            </p:cNvPr>
            <p:cNvSpPr txBox="1"/>
            <p:nvPr/>
          </p:nvSpPr>
          <p:spPr>
            <a:xfrm>
              <a:off x="1925044" y="5832891"/>
              <a:ext cx="1388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Parallel or Sequential Lookup</a:t>
              </a:r>
            </a:p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EM or Ternary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1B130F-1CB1-C806-76AC-74962317BFDF}"/>
                </a:ext>
              </a:extLst>
            </p:cNvPr>
            <p:cNvSpPr txBox="1"/>
            <p:nvPr/>
          </p:nvSpPr>
          <p:spPr>
            <a:xfrm>
              <a:off x="4520149" y="5807399"/>
              <a:ext cx="1388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Parallel or Sequential Lookup</a:t>
              </a:r>
            </a:p>
            <a:p>
              <a:pPr algn="ctr"/>
              <a:r>
                <a:rPr lang="en-US" sz="8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EM or Ternary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141664-8DC0-2295-92B9-5EE26CCB4EFF}"/>
                </a:ext>
              </a:extLst>
            </p:cNvPr>
            <p:cNvSpPr txBox="1"/>
            <p:nvPr/>
          </p:nvSpPr>
          <p:spPr>
            <a:xfrm>
              <a:off x="3376650" y="5004688"/>
              <a:ext cx="10106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Chained Lookup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FE34D6-9C52-8296-39D9-579BC51CFA15}"/>
              </a:ext>
            </a:extLst>
          </p:cNvPr>
          <p:cNvSpPr txBox="1"/>
          <p:nvPr/>
        </p:nvSpPr>
        <p:spPr>
          <a:xfrm>
            <a:off x="6629400" y="1835984"/>
            <a:ext cx="1698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Lookup precedence when chain groups are configured</a:t>
            </a:r>
          </a:p>
        </p:txBody>
      </p:sp>
    </p:spTree>
    <p:extLst>
      <p:ext uri="{BB962C8B-B14F-4D97-AF65-F5344CB8AC3E}">
        <p14:creationId xmlns:p14="http://schemas.microsoft.com/office/powerpoint/2010/main" val="8254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5400" y="464687"/>
            <a:ext cx="594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SAI Spec Changes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FDD31F-AD83-87A9-A5EC-B3A0DB6BC279}"/>
              </a:ext>
            </a:extLst>
          </p:cNvPr>
          <p:cNvSpPr txBox="1"/>
          <p:nvPr/>
        </p:nvSpPr>
        <p:spPr>
          <a:xfrm>
            <a:off x="851377" y="1965281"/>
            <a:ext cx="7441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New Chained Table Group Object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SAI_OBJECT_TYPE_CHAINED_ACL_TABLE_CHAIN_GROUP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Chain group attribute to specify the order of chain group in the chain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ACL table group member points to a chain group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Lookup across the chain group for a given ACL stage is ALWAYS cascaded aka chained</a:t>
            </a:r>
          </a:p>
        </p:txBody>
      </p:sp>
    </p:spTree>
    <p:extLst>
      <p:ext uri="{BB962C8B-B14F-4D97-AF65-F5344CB8AC3E}">
        <p14:creationId xmlns:p14="http://schemas.microsoft.com/office/powerpoint/2010/main" val="12525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631" y="2024312"/>
            <a:ext cx="8348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 change in the ACL Table Group binding to bind point like port/lag/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rif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 change in existing ACL tables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 new bind point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Supports warm boot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Capability query for platforms not supporting chain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400" y="464687"/>
            <a:ext cx="594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1314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860" y="1577998"/>
            <a:ext cx="8348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Query Platform Support:</a:t>
            </a:r>
          </a:p>
          <a:p>
            <a:pPr marL="342900" indent="-342900">
              <a:buFontTx/>
              <a:buChar char="-"/>
            </a:pP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sai_query_attribute_capability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switch_id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			SAI_OBJECT_TYPE_ACL_TABLE_CHAIN_GROUP, 	SAI_ACL_TABLE_GROUP_MEMBER_ATTR_ACL_TABLE_CHAIN_GROUP_ID, </a:t>
            </a:r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attr_cap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Query number of chain groups and their types</a:t>
            </a:r>
          </a:p>
          <a:p>
            <a:pPr marL="342900" indent="-342900">
              <a:buFontTx/>
              <a:buChar char="-"/>
            </a:pP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sai_acl_capability_t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enhanced to query for number of stages supported</a:t>
            </a:r>
          </a:p>
          <a:p>
            <a:pPr lvl="1"/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{ . . .</a:t>
            </a:r>
          </a:p>
          <a:p>
            <a:pPr lvl="1"/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pPr lvl="1"/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lang="en-US" sz="1400" b="0" i="0" u="none" strike="noStrike" dirty="0">
                <a:solidFill>
                  <a:srgbClr val="6E7781"/>
                </a:solidFill>
                <a:effectLst/>
                <a:latin typeface="ui-monospace"/>
              </a:rPr>
              <a:t>@brief Number of chained stages and types supported for a given ACL stage.</a:t>
            </a:r>
          </a:p>
          <a:p>
            <a:pPr lvl="1"/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pPr lvl="1"/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sai_acl_chain_list_t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acl_chain_list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sai_acl_capability_t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400" y="464687"/>
            <a:ext cx="594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Capability 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17A44-DA9C-89E2-E636-DC671DD90D1C}"/>
              </a:ext>
            </a:extLst>
          </p:cNvPr>
          <p:cNvSpPr txBox="1"/>
          <p:nvPr/>
        </p:nvSpPr>
        <p:spPr>
          <a:xfrm>
            <a:off x="5116286" y="496388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CRM for Table Chain Group count</a:t>
            </a:r>
          </a:p>
        </p:txBody>
      </p:sp>
    </p:spTree>
    <p:extLst>
      <p:ext uri="{BB962C8B-B14F-4D97-AF65-F5344CB8AC3E}">
        <p14:creationId xmlns:p14="http://schemas.microsoft.com/office/powerpoint/2010/main" val="386501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21437" y="1042778"/>
            <a:ext cx="79218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 previous ACL configuration is present</a:t>
            </a:r>
          </a:p>
          <a:p>
            <a:endParaRPr lang="en-US" sz="1600" dirty="0"/>
          </a:p>
          <a:p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Step 0:</a:t>
            </a:r>
          </a:p>
          <a:p>
            <a:pPr marL="342900" indent="-342900">
              <a:buAutoNum type="arabicPeriod"/>
            </a:pPr>
            <a:r>
              <a:rPr lang="en-US" sz="14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sai_query_attribute_capability</a:t>
            </a:r>
            <a:r>
              <a:rPr lang="en-US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()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check if device supports ACL chained table groups at ingress stage (as an example)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Query </a:t>
            </a:r>
            <a:r>
              <a:rPr lang="en-US" sz="14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sai_acl_chain_list_t</a:t>
            </a:r>
            <a:r>
              <a:rPr lang="en-US" sz="14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check number of chain stages and type (EM or TERNARY) at each chain stage.</a:t>
            </a:r>
          </a:p>
          <a:p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Step 1: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an ingress stage ACL Group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an ACL Table for EM or TERNARY match type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an ACL Table entry</a:t>
            </a:r>
          </a:p>
          <a:p>
            <a:pPr marL="342900" indent="-342900">
              <a:buAutoNum type="arabicPeriod"/>
            </a:pPr>
            <a:r>
              <a:rPr lang="en-US" sz="1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Create an ACL Chained group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Set the lookup type for this chain group as Parallel or Sequential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Set the chain group type as EM or TERNARY</a:t>
            </a:r>
          </a:p>
          <a:p>
            <a:pPr marL="800100" lvl="1" indent="-342900">
              <a:buAutoNum type="arabicPeriod"/>
            </a:pPr>
            <a:r>
              <a:rPr lang="en-US" sz="1400" dirty="0">
                <a:highlight>
                  <a:srgbClr val="FF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Set the chain stage 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Step 2: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an ACL Table member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Point to ACL Group created in Step 1.1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Point to ACL Table created in Step 1.2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Point to ACL Chained group created in Step 1.3</a:t>
            </a:r>
          </a:p>
          <a:p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Step 3:</a:t>
            </a:r>
          </a:p>
          <a:p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Bind the ACL Group to a port/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rif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etc.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8245" y="396447"/>
            <a:ext cx="692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Workflow 1</a:t>
            </a:r>
          </a:p>
        </p:txBody>
      </p:sp>
    </p:spTree>
    <p:extLst>
      <p:ext uri="{BB962C8B-B14F-4D97-AF65-F5344CB8AC3E}">
        <p14:creationId xmlns:p14="http://schemas.microsoft.com/office/powerpoint/2010/main" val="57729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17132</TotalTime>
  <Words>1257</Words>
  <Application>Microsoft Macintosh PowerPoint</Application>
  <PresentationFormat>On-screen Show (4:3)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SAI Header Release 1.12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 Sharma</dc:creator>
  <cp:lastModifiedBy>Jai Kumar</cp:lastModifiedBy>
  <cp:revision>104</cp:revision>
  <dcterms:created xsi:type="dcterms:W3CDTF">2022-08-02T16:49:59Z</dcterms:created>
  <dcterms:modified xsi:type="dcterms:W3CDTF">2023-04-10T19:02:50Z</dcterms:modified>
</cp:coreProperties>
</file>