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256" r:id="rId3"/>
    <p:sldId id="260" r:id="rId4"/>
    <p:sldId id="279" r:id="rId5"/>
    <p:sldId id="295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6" r:id="rId15"/>
    <p:sldId id="288" r:id="rId16"/>
    <p:sldId id="289" r:id="rId17"/>
    <p:sldId id="290" r:id="rId18"/>
    <p:sldId id="291" r:id="rId19"/>
    <p:sldId id="293" r:id="rId20"/>
    <p:sldId id="292" r:id="rId21"/>
    <p:sldId id="294" r:id="rId22"/>
    <p:sldId id="262" r:id="rId23"/>
    <p:sldId id="26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63F"/>
    <a:srgbClr val="5F6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6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EB88-B0FE-174D-AFFA-291E283AC32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CCFB7-CEBC-F746-A28F-589F57B7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2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272" y="841772"/>
            <a:ext cx="8497455" cy="1790700"/>
          </a:xfrm>
        </p:spPr>
        <p:txBody>
          <a:bodyPr anchor="t">
            <a:normAutofit/>
          </a:bodyPr>
          <a:lstStyle>
            <a:lvl1pPr algn="l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272" y="2864818"/>
            <a:ext cx="8497455" cy="1241822"/>
          </a:xfr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7807" y="4767263"/>
            <a:ext cx="20574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249702-62E8-2241-B29B-21A1EBD8B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4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A444-75FF-294B-90D9-099A48963A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9702-62E8-2241-B29B-21A1EBD8B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A444-75FF-294B-90D9-099A48963A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9702-62E8-2241-B29B-21A1EBD8B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72" y="273844"/>
            <a:ext cx="8497455" cy="932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206044"/>
            <a:ext cx="8432800" cy="358985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696446-4E0C-2345-8966-E0028529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7807" y="4767263"/>
            <a:ext cx="20574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249702-62E8-2241-B29B-21A1EBD8B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3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72" y="273844"/>
            <a:ext cx="8497455" cy="9408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272" y="1214699"/>
            <a:ext cx="4136886" cy="339943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4699"/>
            <a:ext cx="4191578" cy="339943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CDB2071-71EB-E04D-BC67-2BBBA1E5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7807" y="4767263"/>
            <a:ext cx="20574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249702-62E8-2241-B29B-21A1EBD8B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0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A444-75FF-294B-90D9-099A48963A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9702-62E8-2241-B29B-21A1EBD8B7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B1B79A-20DE-16BB-E19C-606FD0B0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2" y="692727"/>
            <a:ext cx="5957455" cy="2946399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5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A444-75FF-294B-90D9-099A48963A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9702-62E8-2241-B29B-21A1EBD8B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A444-75FF-294B-90D9-099A48963A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9702-62E8-2241-B29B-21A1EBD8B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A444-75FF-294B-90D9-099A48963A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9702-62E8-2241-B29B-21A1EBD8B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1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A444-75FF-294B-90D9-099A48963A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9702-62E8-2241-B29B-21A1EBD8B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A444-75FF-294B-90D9-099A48963A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9702-62E8-2241-B29B-21A1EBD8B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436" y="273844"/>
            <a:ext cx="830291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436" y="1369219"/>
            <a:ext cx="83029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A444-75FF-294B-90D9-099A48963A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9702-62E8-2241-B29B-21A1EBD8B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  <p:sldLayoutId id="2147483663" r:id="rId6"/>
    <p:sldLayoutId id="2147483665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75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iOCP/SAI/tree/JaiOCP-a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E6C2-9844-4D86-EBD2-B576D4BB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2" y="692727"/>
            <a:ext cx="7857342" cy="2946399"/>
          </a:xfrm>
        </p:spPr>
        <p:txBody>
          <a:bodyPr/>
          <a:lstStyle/>
          <a:p>
            <a:r>
              <a:rPr lang="en-US" dirty="0"/>
              <a:t>Adaptive Routing and Switching (ARS)</a:t>
            </a:r>
            <a:br>
              <a:rPr lang="en-US" dirty="0"/>
            </a:br>
            <a:r>
              <a:rPr lang="en-US" dirty="0"/>
              <a:t>in AI/ML Workloads</a:t>
            </a:r>
          </a:p>
        </p:txBody>
      </p:sp>
    </p:spTree>
    <p:extLst>
      <p:ext uri="{BB962C8B-B14F-4D97-AF65-F5344CB8AC3E}">
        <p14:creationId xmlns:p14="http://schemas.microsoft.com/office/powerpoint/2010/main" val="369082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15613-C2BB-3084-1216-4332FDE5938F}"/>
              </a:ext>
            </a:extLst>
          </p:cNvPr>
          <p:cNvSpPr txBox="1"/>
          <p:nvPr/>
        </p:nvSpPr>
        <p:spPr>
          <a:xfrm>
            <a:off x="1037904" y="1028699"/>
            <a:ext cx="7485610" cy="31547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Adaptive path assignment based on local or remote link loading state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link load: Bytes per time interval t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Inflight load: Queue </a:t>
            </a:r>
            <a:r>
              <a:rPr lang="en-US" sz="1600" i="1" dirty="0" err="1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tx</a:t>
            </a: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 byte count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Micro flow awareness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Load aware path assignment 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Support for minimal and non minimal cost paths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Adaptive path assignment happens for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New macro flow assignment and reassignment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Automatic best path reassignment for link failure or admin down state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No ECMP path shuffling and thereby NOT impacting the other flows</a:t>
            </a:r>
          </a:p>
        </p:txBody>
      </p:sp>
    </p:spTree>
    <p:extLst>
      <p:ext uri="{BB962C8B-B14F-4D97-AF65-F5344CB8AC3E}">
        <p14:creationId xmlns:p14="http://schemas.microsoft.com/office/powerpoint/2010/main" val="121951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Idea…..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4498D-E2BB-BB01-5C89-85107E09E2DA}"/>
              </a:ext>
            </a:extLst>
          </p:cNvPr>
          <p:cNvSpPr txBox="1"/>
          <p:nvPr/>
        </p:nvSpPr>
        <p:spPr>
          <a:xfrm>
            <a:off x="881744" y="1071275"/>
            <a:ext cx="7620576" cy="36163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Primary and Alternate paths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Typical ECMP group consists of equal cost active members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ECMP group members are partitioned into primary and alternate set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Alt-path is used when primary path link quality worsens below threshold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Path selection modes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Flow-let based</a:t>
            </a:r>
          </a:p>
          <a:p>
            <a:pPr marL="125730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best quality path till the flow-let hits an idle time</a:t>
            </a:r>
          </a:p>
          <a:p>
            <a:pPr marL="125730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random path with out considering path quality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Per packet</a:t>
            </a:r>
          </a:p>
          <a:p>
            <a:pPr marL="125730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best quality path assignment for each packet</a:t>
            </a:r>
          </a:p>
          <a:p>
            <a:pPr marL="125730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random path assignment for each packet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Fixed: fixed path assignment, mostly used for deb</a:t>
            </a:r>
          </a:p>
        </p:txBody>
      </p:sp>
    </p:spTree>
    <p:extLst>
      <p:ext uri="{BB962C8B-B14F-4D97-AF65-F5344CB8AC3E}">
        <p14:creationId xmlns:p14="http://schemas.microsoft.com/office/powerpoint/2010/main" val="172479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 Stages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2E210-B2C6-6553-66A2-51BB74FE9D19}"/>
              </a:ext>
            </a:extLst>
          </p:cNvPr>
          <p:cNvSpPr txBox="1"/>
          <p:nvPr/>
        </p:nvSpPr>
        <p:spPr>
          <a:xfrm>
            <a:off x="1102180" y="1009878"/>
            <a:ext cx="7290706" cy="35855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Data collection for computing quality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Sampling rate (Global)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Quality metric generation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Algorithm decision: EWMA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Algorithm quality parameters: instantaneous load, future load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Quantization: Compaction of quality measured data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Quality bands: Mapping of quantized quality to quality bands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Participating links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Scaling factor for normalization of different port speeds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Weight of instantaneous load and future load in quality computation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Macro Flow Table state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Managed by switch pipeline</a:t>
            </a:r>
          </a:p>
        </p:txBody>
      </p:sp>
    </p:spTree>
    <p:extLst>
      <p:ext uri="{BB962C8B-B14F-4D97-AF65-F5344CB8AC3E}">
        <p14:creationId xmlns:p14="http://schemas.microsoft.com/office/powerpoint/2010/main" val="358589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Packet 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F1AF8D-C0D0-EB71-FEF5-D7858910E040}"/>
              </a:ext>
            </a:extLst>
          </p:cNvPr>
          <p:cNvGrpSpPr/>
          <p:nvPr/>
        </p:nvGrpSpPr>
        <p:grpSpPr>
          <a:xfrm>
            <a:off x="751932" y="1919349"/>
            <a:ext cx="7640135" cy="2620737"/>
            <a:chOff x="117413" y="2291836"/>
            <a:chExt cx="9482022" cy="30873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A4AA02-EBEB-7092-FE5D-623737ED54D9}"/>
                </a:ext>
              </a:extLst>
            </p:cNvPr>
            <p:cNvGrpSpPr/>
            <p:nvPr/>
          </p:nvGrpSpPr>
          <p:grpSpPr>
            <a:xfrm>
              <a:off x="2202180" y="2291836"/>
              <a:ext cx="7397255" cy="3087389"/>
              <a:chOff x="2202180" y="2291836"/>
              <a:chExt cx="7397255" cy="308738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2E88F75-E6D7-663E-824F-834D487EFAA2}"/>
                  </a:ext>
                </a:extLst>
              </p:cNvPr>
              <p:cNvGrpSpPr/>
              <p:nvPr/>
            </p:nvGrpSpPr>
            <p:grpSpPr>
              <a:xfrm>
                <a:off x="2202180" y="3570320"/>
                <a:ext cx="659130" cy="274320"/>
                <a:chOff x="2202180" y="3154680"/>
                <a:chExt cx="659130" cy="27432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A808A88-6A80-37C0-7EF6-3DFEB27E9E83}"/>
                    </a:ext>
                  </a:extLst>
                </p:cNvPr>
                <p:cNvSpPr/>
                <p:nvPr/>
              </p:nvSpPr>
              <p:spPr>
                <a:xfrm>
                  <a:off x="2202180" y="3154680"/>
                  <a:ext cx="163830" cy="2705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30BAD66-DCE5-4DEB-4191-9C2B4D9619FE}"/>
                    </a:ext>
                  </a:extLst>
                </p:cNvPr>
                <p:cNvSpPr/>
                <p:nvPr/>
              </p:nvSpPr>
              <p:spPr>
                <a:xfrm>
                  <a:off x="2381250" y="3158490"/>
                  <a:ext cx="137160" cy="2628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81BA7A2-6674-1997-DD28-99957D1E014E}"/>
                    </a:ext>
                  </a:extLst>
                </p:cNvPr>
                <p:cNvSpPr/>
                <p:nvPr/>
              </p:nvSpPr>
              <p:spPr>
                <a:xfrm>
                  <a:off x="2545080" y="3162300"/>
                  <a:ext cx="137160" cy="26289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F224957-9787-951A-0BBC-B01B36858468}"/>
                    </a:ext>
                  </a:extLst>
                </p:cNvPr>
                <p:cNvSpPr/>
                <p:nvPr/>
              </p:nvSpPr>
              <p:spPr>
                <a:xfrm>
                  <a:off x="2697480" y="3162300"/>
                  <a:ext cx="163830" cy="2667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346E7E5-3B1B-2F68-77FF-4C213F696554}"/>
                  </a:ext>
                </a:extLst>
              </p:cNvPr>
              <p:cNvGrpSpPr/>
              <p:nvPr/>
            </p:nvGrpSpPr>
            <p:grpSpPr>
              <a:xfrm>
                <a:off x="3158490" y="3581750"/>
                <a:ext cx="704850" cy="270510"/>
                <a:chOff x="2167890" y="3158490"/>
                <a:chExt cx="704850" cy="27051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B28C66A-EE2A-7D22-4A49-F4453E917C03}"/>
                    </a:ext>
                  </a:extLst>
                </p:cNvPr>
                <p:cNvSpPr/>
                <p:nvPr/>
              </p:nvSpPr>
              <p:spPr>
                <a:xfrm>
                  <a:off x="2167890" y="3162300"/>
                  <a:ext cx="160020" cy="26289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1FEAA16-5502-B36C-673A-6E1BD57E1940}"/>
                    </a:ext>
                  </a:extLst>
                </p:cNvPr>
                <p:cNvSpPr/>
                <p:nvPr/>
              </p:nvSpPr>
              <p:spPr>
                <a:xfrm>
                  <a:off x="2354580" y="3158490"/>
                  <a:ext cx="175260" cy="2705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0C167F5-CA8F-DEFE-E230-8799D04EB43B}"/>
                    </a:ext>
                  </a:extLst>
                </p:cNvPr>
                <p:cNvSpPr/>
                <p:nvPr/>
              </p:nvSpPr>
              <p:spPr>
                <a:xfrm>
                  <a:off x="2545080" y="3162300"/>
                  <a:ext cx="137160" cy="2628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6604C41-FF65-F2FE-5758-A705746F4F04}"/>
                    </a:ext>
                  </a:extLst>
                </p:cNvPr>
                <p:cNvSpPr/>
                <p:nvPr/>
              </p:nvSpPr>
              <p:spPr>
                <a:xfrm>
                  <a:off x="2708910" y="3162300"/>
                  <a:ext cx="163830" cy="266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0227F29-0F36-A912-7420-56A16124E7FF}"/>
                  </a:ext>
                </a:extLst>
              </p:cNvPr>
              <p:cNvGrpSpPr/>
              <p:nvPr/>
            </p:nvGrpSpPr>
            <p:grpSpPr>
              <a:xfrm>
                <a:off x="4183380" y="3585560"/>
                <a:ext cx="727710" cy="274320"/>
                <a:chOff x="2167890" y="3158490"/>
                <a:chExt cx="727710" cy="27432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71D28DC-9B7F-69D8-0F77-A243EEEE8E2D}"/>
                    </a:ext>
                  </a:extLst>
                </p:cNvPr>
                <p:cNvSpPr/>
                <p:nvPr/>
              </p:nvSpPr>
              <p:spPr>
                <a:xfrm>
                  <a:off x="2167890" y="3162300"/>
                  <a:ext cx="160020" cy="2628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01F0440-E7EB-B736-A87C-72497D76141C}"/>
                    </a:ext>
                  </a:extLst>
                </p:cNvPr>
                <p:cNvSpPr/>
                <p:nvPr/>
              </p:nvSpPr>
              <p:spPr>
                <a:xfrm>
                  <a:off x="2354580" y="3158490"/>
                  <a:ext cx="175260" cy="2705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8E8444F-F756-3069-5989-E536B6D051A4}"/>
                    </a:ext>
                  </a:extLst>
                </p:cNvPr>
                <p:cNvSpPr/>
                <p:nvPr/>
              </p:nvSpPr>
              <p:spPr>
                <a:xfrm>
                  <a:off x="2558935" y="3162300"/>
                  <a:ext cx="137160" cy="26289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C94FB4E-E984-352A-701D-FAF83EAF5377}"/>
                    </a:ext>
                  </a:extLst>
                </p:cNvPr>
                <p:cNvSpPr/>
                <p:nvPr/>
              </p:nvSpPr>
              <p:spPr>
                <a:xfrm>
                  <a:off x="2708910" y="3162300"/>
                  <a:ext cx="186690" cy="2705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AF3DC9-6FB4-F292-0C2F-3D7EB991EDD9}"/>
                  </a:ext>
                </a:extLst>
              </p:cNvPr>
              <p:cNvSpPr txBox="1"/>
              <p:nvPr/>
            </p:nvSpPr>
            <p:spPr>
              <a:xfrm>
                <a:off x="2884170" y="3516980"/>
                <a:ext cx="297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/>
                  <a:t>…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B585C0-06A6-7FAC-BCBB-D28D684F1578}"/>
                  </a:ext>
                </a:extLst>
              </p:cNvPr>
              <p:cNvSpPr txBox="1"/>
              <p:nvPr/>
            </p:nvSpPr>
            <p:spPr>
              <a:xfrm>
                <a:off x="3916680" y="3520790"/>
                <a:ext cx="297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/>
                  <a:t>…</a:t>
                </a: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937CB59-7732-49DE-9230-C64ED3084783}"/>
                  </a:ext>
                </a:extLst>
              </p:cNvPr>
              <p:cNvSpPr/>
              <p:nvPr/>
            </p:nvSpPr>
            <p:spPr>
              <a:xfrm rot="16200000">
                <a:off x="4426884" y="3795110"/>
                <a:ext cx="262890" cy="666750"/>
              </a:xfrm>
              <a:prstGeom prst="leftBrace">
                <a:avLst/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8E089E-5C6F-B20F-DBE2-0DDBA7D648B8}"/>
                  </a:ext>
                </a:extLst>
              </p:cNvPr>
              <p:cNvSpPr txBox="1"/>
              <p:nvPr/>
            </p:nvSpPr>
            <p:spPr>
              <a:xfrm>
                <a:off x="4243788" y="4313687"/>
                <a:ext cx="681990" cy="1794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1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Flow-let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89AA808-DF6F-CD11-0EFA-5192FBDB4475}"/>
                  </a:ext>
                </a:extLst>
              </p:cNvPr>
              <p:cNvGrpSpPr/>
              <p:nvPr/>
            </p:nvGrpSpPr>
            <p:grpSpPr>
              <a:xfrm>
                <a:off x="5311138" y="3376010"/>
                <a:ext cx="784862" cy="729614"/>
                <a:chOff x="5311138" y="2960370"/>
                <a:chExt cx="784862" cy="729614"/>
              </a:xfrm>
            </p:grpSpPr>
            <p:sp>
              <p:nvSpPr>
                <p:cNvPr id="57" name="Plaque 56">
                  <a:extLst>
                    <a:ext uri="{FF2B5EF4-FFF2-40B4-BE49-F238E27FC236}">
                      <a16:creationId xmlns:a16="http://schemas.microsoft.com/office/drawing/2014/main" id="{D600EA34-312A-45BC-7538-C7C29E708893}"/>
                    </a:ext>
                  </a:extLst>
                </p:cNvPr>
                <p:cNvSpPr/>
                <p:nvPr/>
              </p:nvSpPr>
              <p:spPr>
                <a:xfrm>
                  <a:off x="5311138" y="2960370"/>
                  <a:ext cx="784862" cy="729614"/>
                </a:xfrm>
                <a:prstGeom prst="plaqu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EDB866E9-7C6E-5086-C6ED-BB4FF63D1A55}"/>
                    </a:ext>
                  </a:extLst>
                </p:cNvPr>
                <p:cNvSpPr/>
                <p:nvPr/>
              </p:nvSpPr>
              <p:spPr>
                <a:xfrm>
                  <a:off x="5490206" y="3102812"/>
                  <a:ext cx="445770" cy="42671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sz="2400" dirty="0"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X</a:t>
                  </a: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CF60885-20C7-18C2-E0C5-37A8CD577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310" y="3254776"/>
                <a:ext cx="0" cy="1929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F84CA9-B472-4082-B73E-7704FEE0E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6114" y="3254776"/>
                <a:ext cx="0" cy="192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4D74796-C4DC-E63A-02E1-AF85A7E05343}"/>
                  </a:ext>
                </a:extLst>
              </p:cNvPr>
              <p:cNvCxnSpPr/>
              <p:nvPr/>
            </p:nvCxnSpPr>
            <p:spPr>
              <a:xfrm>
                <a:off x="2284095" y="3376010"/>
                <a:ext cx="57721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4B0A390-4CF7-399B-D201-D6E4AB443C88}"/>
                  </a:ext>
                </a:extLst>
              </p:cNvPr>
              <p:cNvCxnSpPr/>
              <p:nvPr/>
            </p:nvCxnSpPr>
            <p:spPr>
              <a:xfrm>
                <a:off x="3167495" y="3351238"/>
                <a:ext cx="60007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9B5988-F0F1-2408-7F15-BE0A6C6A5735}"/>
                  </a:ext>
                </a:extLst>
              </p:cNvPr>
              <p:cNvSpPr txBox="1"/>
              <p:nvPr/>
            </p:nvSpPr>
            <p:spPr>
              <a:xfrm>
                <a:off x="2803104" y="3105004"/>
                <a:ext cx="577217" cy="13380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9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Idle time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5B66B9-4219-FC7F-2DD3-E2D313685DCE}"/>
                  </a:ext>
                </a:extLst>
              </p:cNvPr>
              <p:cNvSpPr txBox="1"/>
              <p:nvPr/>
            </p:nvSpPr>
            <p:spPr>
              <a:xfrm>
                <a:off x="5234937" y="4266511"/>
                <a:ext cx="937261" cy="327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1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ECMP Group with AR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F936A19-DE89-B5B3-3875-DC401C94CE8D}"/>
                  </a:ext>
                </a:extLst>
              </p:cNvPr>
              <p:cNvGrpSpPr/>
              <p:nvPr/>
            </p:nvGrpSpPr>
            <p:grpSpPr>
              <a:xfrm>
                <a:off x="8510151" y="2291836"/>
                <a:ext cx="600065" cy="550890"/>
                <a:chOff x="5311138" y="2960370"/>
                <a:chExt cx="784862" cy="729614"/>
              </a:xfrm>
            </p:grpSpPr>
            <p:sp>
              <p:nvSpPr>
                <p:cNvPr id="55" name="Plaque 54">
                  <a:extLst>
                    <a:ext uri="{FF2B5EF4-FFF2-40B4-BE49-F238E27FC236}">
                      <a16:creationId xmlns:a16="http://schemas.microsoft.com/office/drawing/2014/main" id="{457919A5-1127-19C3-1EB4-30A70408FFB5}"/>
                    </a:ext>
                  </a:extLst>
                </p:cNvPr>
                <p:cNvSpPr/>
                <p:nvPr/>
              </p:nvSpPr>
              <p:spPr>
                <a:xfrm>
                  <a:off x="5311138" y="2960370"/>
                  <a:ext cx="784862" cy="729614"/>
                </a:xfrm>
                <a:prstGeom prst="plaqu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02A8458-985F-34F2-AEA7-314CC4A3B471}"/>
                    </a:ext>
                  </a:extLst>
                </p:cNvPr>
                <p:cNvSpPr/>
                <p:nvPr/>
              </p:nvSpPr>
              <p:spPr>
                <a:xfrm>
                  <a:off x="5490206" y="3102812"/>
                  <a:ext cx="445770" cy="42671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sz="2400" dirty="0"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X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6B582F0-C45F-331B-BD33-FF71BAA2C70C}"/>
                  </a:ext>
                </a:extLst>
              </p:cNvPr>
              <p:cNvGrpSpPr/>
              <p:nvPr/>
            </p:nvGrpSpPr>
            <p:grpSpPr>
              <a:xfrm>
                <a:off x="8508071" y="3117664"/>
                <a:ext cx="600065" cy="550890"/>
                <a:chOff x="5311138" y="2960370"/>
                <a:chExt cx="784862" cy="729614"/>
              </a:xfrm>
            </p:grpSpPr>
            <p:sp>
              <p:nvSpPr>
                <p:cNvPr id="53" name="Plaque 52">
                  <a:extLst>
                    <a:ext uri="{FF2B5EF4-FFF2-40B4-BE49-F238E27FC236}">
                      <a16:creationId xmlns:a16="http://schemas.microsoft.com/office/drawing/2014/main" id="{527FB1A8-6A8D-E2CB-5891-43C08E5AC904}"/>
                    </a:ext>
                  </a:extLst>
                </p:cNvPr>
                <p:cNvSpPr/>
                <p:nvPr/>
              </p:nvSpPr>
              <p:spPr>
                <a:xfrm>
                  <a:off x="5311138" y="2960370"/>
                  <a:ext cx="784862" cy="729614"/>
                </a:xfrm>
                <a:prstGeom prst="plaqu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4264B33-19BC-85C5-FC37-99032578239B}"/>
                    </a:ext>
                  </a:extLst>
                </p:cNvPr>
                <p:cNvSpPr/>
                <p:nvPr/>
              </p:nvSpPr>
              <p:spPr>
                <a:xfrm>
                  <a:off x="5490206" y="3102812"/>
                  <a:ext cx="445770" cy="42671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sz="2400" dirty="0"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X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61ED447-1A89-3EF5-A339-22CC91A9A79C}"/>
                  </a:ext>
                </a:extLst>
              </p:cNvPr>
              <p:cNvGrpSpPr/>
              <p:nvPr/>
            </p:nvGrpSpPr>
            <p:grpSpPr>
              <a:xfrm>
                <a:off x="8508071" y="3928049"/>
                <a:ext cx="600065" cy="550890"/>
                <a:chOff x="5311138" y="2960370"/>
                <a:chExt cx="784862" cy="729614"/>
              </a:xfrm>
            </p:grpSpPr>
            <p:sp>
              <p:nvSpPr>
                <p:cNvPr id="51" name="Plaque 50">
                  <a:extLst>
                    <a:ext uri="{FF2B5EF4-FFF2-40B4-BE49-F238E27FC236}">
                      <a16:creationId xmlns:a16="http://schemas.microsoft.com/office/drawing/2014/main" id="{634150C9-CCB4-2B53-EF42-9BC46EB4FC71}"/>
                    </a:ext>
                  </a:extLst>
                </p:cNvPr>
                <p:cNvSpPr/>
                <p:nvPr/>
              </p:nvSpPr>
              <p:spPr>
                <a:xfrm>
                  <a:off x="5311138" y="2960370"/>
                  <a:ext cx="784862" cy="729614"/>
                </a:xfrm>
                <a:prstGeom prst="plaqu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579C0F6-47F5-B4CC-3279-5925702E002A}"/>
                    </a:ext>
                  </a:extLst>
                </p:cNvPr>
                <p:cNvSpPr/>
                <p:nvPr/>
              </p:nvSpPr>
              <p:spPr>
                <a:xfrm>
                  <a:off x="5490206" y="3102812"/>
                  <a:ext cx="445770" cy="42671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sz="2400" dirty="0"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X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B0FC39B-B456-856E-689F-482228F0E46D}"/>
                  </a:ext>
                </a:extLst>
              </p:cNvPr>
              <p:cNvGrpSpPr/>
              <p:nvPr/>
            </p:nvGrpSpPr>
            <p:grpSpPr>
              <a:xfrm>
                <a:off x="8507718" y="4828335"/>
                <a:ext cx="600065" cy="550890"/>
                <a:chOff x="5311138" y="2960370"/>
                <a:chExt cx="784862" cy="729614"/>
              </a:xfrm>
            </p:grpSpPr>
            <p:sp>
              <p:nvSpPr>
                <p:cNvPr id="49" name="Plaque 48">
                  <a:extLst>
                    <a:ext uri="{FF2B5EF4-FFF2-40B4-BE49-F238E27FC236}">
                      <a16:creationId xmlns:a16="http://schemas.microsoft.com/office/drawing/2014/main" id="{F16FCD1F-32C6-59B0-9375-992F121B7F53}"/>
                    </a:ext>
                  </a:extLst>
                </p:cNvPr>
                <p:cNvSpPr/>
                <p:nvPr/>
              </p:nvSpPr>
              <p:spPr>
                <a:xfrm>
                  <a:off x="5311138" y="2960370"/>
                  <a:ext cx="784862" cy="729614"/>
                </a:xfrm>
                <a:prstGeom prst="plaqu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en-US" sz="2000" b="1" dirty="0" err="1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F78DC4D-E485-7379-8068-ED3F4D71A434}"/>
                    </a:ext>
                  </a:extLst>
                </p:cNvPr>
                <p:cNvSpPr/>
                <p:nvPr/>
              </p:nvSpPr>
              <p:spPr>
                <a:xfrm>
                  <a:off x="5490206" y="3102812"/>
                  <a:ext cx="445770" cy="42671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sz="2400" dirty="0">
                      <a:solidFill>
                        <a:schemeClr val="tx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X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FBCC55-4540-EA70-5E18-066A3A57D349}"/>
                  </a:ext>
                </a:extLst>
              </p:cNvPr>
              <p:cNvSpPr txBox="1"/>
              <p:nvPr/>
            </p:nvSpPr>
            <p:spPr>
              <a:xfrm>
                <a:off x="8996174" y="2440824"/>
                <a:ext cx="600065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4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035CA7-C00C-983A-FCC7-22592E98F76F}"/>
                  </a:ext>
                </a:extLst>
              </p:cNvPr>
              <p:cNvSpPr txBox="1"/>
              <p:nvPr/>
            </p:nvSpPr>
            <p:spPr>
              <a:xfrm>
                <a:off x="8996174" y="3288438"/>
                <a:ext cx="600065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4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03CF4A-4554-CD80-8972-2D01A25CF038}"/>
                  </a:ext>
                </a:extLst>
              </p:cNvPr>
              <p:cNvSpPr txBox="1"/>
              <p:nvPr/>
            </p:nvSpPr>
            <p:spPr>
              <a:xfrm>
                <a:off x="8999370" y="4005367"/>
                <a:ext cx="600065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4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3703CA-4DEB-7783-56F4-80CBFA49863B}"/>
                  </a:ext>
                </a:extLst>
              </p:cNvPr>
              <p:cNvSpPr txBox="1"/>
              <p:nvPr/>
            </p:nvSpPr>
            <p:spPr>
              <a:xfrm>
                <a:off x="8996174" y="5001969"/>
                <a:ext cx="600065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4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94F2540-1D43-B3FA-0E4D-D01243A0DB68}"/>
                  </a:ext>
                </a:extLst>
              </p:cNvPr>
              <p:cNvCxnSpPr/>
              <p:nvPr/>
            </p:nvCxnSpPr>
            <p:spPr>
              <a:xfrm flipV="1">
                <a:off x="6172200" y="2634723"/>
                <a:ext cx="2182091" cy="9126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BEC916C-A7D0-1BBD-9931-6A61BDE1D0F1}"/>
                  </a:ext>
                </a:extLst>
              </p:cNvPr>
              <p:cNvCxnSpPr/>
              <p:nvPr/>
            </p:nvCxnSpPr>
            <p:spPr>
              <a:xfrm flipV="1">
                <a:off x="6206488" y="3422769"/>
                <a:ext cx="2179237" cy="3712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2111B03-80AD-2090-98F0-A1540CFCC374}"/>
                  </a:ext>
                </a:extLst>
              </p:cNvPr>
              <p:cNvCxnSpPr/>
              <p:nvPr/>
            </p:nvCxnSpPr>
            <p:spPr>
              <a:xfrm>
                <a:off x="6206488" y="4005367"/>
                <a:ext cx="2158187" cy="2611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E599FB8-1869-464D-EB22-EAFED449E809}"/>
                  </a:ext>
                </a:extLst>
              </p:cNvPr>
              <p:cNvCxnSpPr/>
              <p:nvPr/>
            </p:nvCxnSpPr>
            <p:spPr>
              <a:xfrm>
                <a:off x="6185780" y="4203494"/>
                <a:ext cx="2131443" cy="8934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DD36BF7-DA36-F22B-EB65-28EAEF952B63}"/>
                  </a:ext>
                </a:extLst>
              </p:cNvPr>
              <p:cNvSpPr/>
              <p:nvPr/>
            </p:nvSpPr>
            <p:spPr>
              <a:xfrm>
                <a:off x="6567055" y="3225214"/>
                <a:ext cx="249381" cy="257123"/>
              </a:xfrm>
              <a:prstGeom prst="ellipse">
                <a:avLst/>
              </a:prstGeom>
              <a:solidFill>
                <a:srgbClr val="EC9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en-US" sz="2000" b="1" dirty="0" err="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DA7455C-A8F5-BCA5-93AA-27428B8E71D4}"/>
                  </a:ext>
                </a:extLst>
              </p:cNvPr>
              <p:cNvSpPr/>
              <p:nvPr/>
            </p:nvSpPr>
            <p:spPr>
              <a:xfrm>
                <a:off x="6650180" y="3543873"/>
                <a:ext cx="249381" cy="2571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en-US" sz="2000" b="1" dirty="0" err="1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6C91353-ECE2-4538-C439-0F295F75E4F6}"/>
                  </a:ext>
                </a:extLst>
              </p:cNvPr>
              <p:cNvSpPr/>
              <p:nvPr/>
            </p:nvSpPr>
            <p:spPr>
              <a:xfrm>
                <a:off x="6650180" y="3904094"/>
                <a:ext cx="249381" cy="25712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en-US" sz="2000" b="1" dirty="0" err="1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CB2147C-4844-28E4-C350-C6D7DA21EBDC}"/>
                  </a:ext>
                </a:extLst>
              </p:cNvPr>
              <p:cNvSpPr/>
              <p:nvPr/>
            </p:nvSpPr>
            <p:spPr>
              <a:xfrm>
                <a:off x="6553200" y="4250463"/>
                <a:ext cx="249381" cy="2571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en-US" sz="2000" b="1" dirty="0" err="1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023313-8491-1821-5C0A-3B1C9F2D04D4}"/>
                  </a:ext>
                </a:extLst>
              </p:cNvPr>
              <p:cNvSpPr txBox="1"/>
              <p:nvPr/>
            </p:nvSpPr>
            <p:spPr>
              <a:xfrm>
                <a:off x="6118379" y="2817588"/>
                <a:ext cx="1063598" cy="327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100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Link Quality Metrics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37D086C-C097-7F4A-8FCB-47F1A08ED7CD}"/>
                  </a:ext>
                </a:extLst>
              </p:cNvPr>
              <p:cNvCxnSpPr/>
              <p:nvPr/>
            </p:nvCxnSpPr>
            <p:spPr>
              <a:xfrm flipH="1" flipV="1">
                <a:off x="5703569" y="2634723"/>
                <a:ext cx="9522" cy="4829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241553-D2A5-DFEE-4FA3-F19608CB8EDB}"/>
                </a:ext>
              </a:extLst>
            </p:cNvPr>
            <p:cNvSpPr/>
            <p:nvPr/>
          </p:nvSpPr>
          <p:spPr>
            <a:xfrm>
              <a:off x="1233055" y="2842726"/>
              <a:ext cx="706581" cy="19856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100" i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Packet Field Hash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161061-6458-1825-4308-03DD84C5B4F9}"/>
                </a:ext>
              </a:extLst>
            </p:cNvPr>
            <p:cNvCxnSpPr/>
            <p:nvPr/>
          </p:nvCxnSpPr>
          <p:spPr>
            <a:xfrm>
              <a:off x="512618" y="3837020"/>
              <a:ext cx="4849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A2C525-C5FA-AC54-F21D-C1B3C311D0A3}"/>
                </a:ext>
              </a:extLst>
            </p:cNvPr>
            <p:cNvCxnSpPr/>
            <p:nvPr/>
          </p:nvCxnSpPr>
          <p:spPr>
            <a:xfrm>
              <a:off x="498758" y="4169533"/>
              <a:ext cx="4849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D7B600-0408-E2C4-0571-4A0BC9650AD3}"/>
                </a:ext>
              </a:extLst>
            </p:cNvPr>
            <p:cNvCxnSpPr>
              <a:cxnSpLocks/>
            </p:cNvCxnSpPr>
            <p:nvPr/>
          </p:nvCxnSpPr>
          <p:spPr>
            <a:xfrm>
              <a:off x="512618" y="3447011"/>
              <a:ext cx="4849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98EF31-24BF-E29A-4B61-CD81AE4083D9}"/>
                </a:ext>
              </a:extLst>
            </p:cNvPr>
            <p:cNvSpPr txBox="1"/>
            <p:nvPr/>
          </p:nvSpPr>
          <p:spPr>
            <a:xfrm>
              <a:off x="117414" y="3265735"/>
              <a:ext cx="921690" cy="14867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9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Micro</a:t>
              </a:r>
              <a:r>
                <a:rPr lang="en-US" sz="1000" i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Flow 1</a:t>
              </a:r>
              <a:endParaRPr lang="en-US" sz="12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6B63EC-24C3-757F-E65A-59C5E940A57F}"/>
                </a:ext>
              </a:extLst>
            </p:cNvPr>
            <p:cNvSpPr txBox="1"/>
            <p:nvPr/>
          </p:nvSpPr>
          <p:spPr>
            <a:xfrm>
              <a:off x="135777" y="3668554"/>
              <a:ext cx="903325" cy="1384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Micro Flow 2</a:t>
              </a:r>
              <a:endParaRPr lang="en-US" sz="1200" i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6AED2D-8BF6-D739-B6FF-F3C5195E1374}"/>
                </a:ext>
              </a:extLst>
            </p:cNvPr>
            <p:cNvSpPr txBox="1"/>
            <p:nvPr/>
          </p:nvSpPr>
          <p:spPr>
            <a:xfrm>
              <a:off x="117413" y="4000507"/>
              <a:ext cx="921689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9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Micro Flow 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06A3657-EA57-747F-90D7-7FB0213A0835}"/>
                </a:ext>
              </a:extLst>
            </p:cNvPr>
            <p:cNvCxnSpPr/>
            <p:nvPr/>
          </p:nvCxnSpPr>
          <p:spPr>
            <a:xfrm>
              <a:off x="1039102" y="3447011"/>
              <a:ext cx="1011371" cy="2215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15E615-CCF3-8DB6-8C51-F5655FABA570}"/>
                </a:ext>
              </a:extLst>
            </p:cNvPr>
            <p:cNvCxnSpPr/>
            <p:nvPr/>
          </p:nvCxnSpPr>
          <p:spPr>
            <a:xfrm flipV="1">
              <a:off x="1039102" y="3793979"/>
              <a:ext cx="1011371" cy="582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419DD8-F65D-9600-2F24-EC57C33A8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667" y="3945171"/>
              <a:ext cx="1066806" cy="2515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0B12BC-5A83-343A-78CB-11FC37AD2695}"/>
                </a:ext>
              </a:extLst>
            </p:cNvPr>
            <p:cNvSpPr txBox="1"/>
            <p:nvPr/>
          </p:nvSpPr>
          <p:spPr>
            <a:xfrm>
              <a:off x="7124005" y="3751776"/>
              <a:ext cx="1014146" cy="1635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1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Macro Flow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5BCB8AD-1A70-80A9-A750-CFD1B40BFA8A}"/>
              </a:ext>
            </a:extLst>
          </p:cNvPr>
          <p:cNvSpPr/>
          <p:nvPr/>
        </p:nvSpPr>
        <p:spPr>
          <a:xfrm>
            <a:off x="6249647" y="609828"/>
            <a:ext cx="1171690" cy="1056424"/>
          </a:xfrm>
          <a:prstGeom prst="ellipse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1100" b="1" dirty="0" err="1"/>
          </a:p>
        </p:txBody>
      </p:sp>
      <p:graphicFrame>
        <p:nvGraphicFramePr>
          <p:cNvPr id="72" name="Table 76">
            <a:extLst>
              <a:ext uri="{FF2B5EF4-FFF2-40B4-BE49-F238E27FC236}">
                <a16:creationId xmlns:a16="http://schemas.microsoft.com/office/drawing/2014/main" id="{A6080F1E-6A8A-14FB-BCE3-BF49489A4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64371"/>
              </p:ext>
            </p:extLst>
          </p:nvPr>
        </p:nvGraphicFramePr>
        <p:xfrm>
          <a:off x="3874799" y="1069347"/>
          <a:ext cx="279711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372">
                  <a:extLst>
                    <a:ext uri="{9D8B030D-6E8A-4147-A177-3AD203B41FA5}">
                      <a16:colId xmlns:a16="http://schemas.microsoft.com/office/drawing/2014/main" val="470126502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3569856270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4163769984"/>
                    </a:ext>
                  </a:extLst>
                </a:gridCol>
              </a:tblGrid>
              <a:tr h="243267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 flow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Next hop 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08240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 flow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Next hop 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86024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Micro low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Next hop 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expired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86854"/>
                  </a:ext>
                </a:extLst>
              </a:tr>
              <a:tr h="212889">
                <a:tc>
                  <a:txBody>
                    <a:bodyPr/>
                    <a:lstStyle/>
                    <a:p>
                      <a:endParaRPr lang="en-US" sz="1100" b="0" i="1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1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62316"/>
                  </a:ext>
                </a:extLst>
              </a:tr>
            </a:tbl>
          </a:graphicData>
        </a:graphic>
      </p:graphicFrame>
      <p:sp>
        <p:nvSpPr>
          <p:cNvPr id="73" name="Merge 72">
            <a:extLst>
              <a:ext uri="{FF2B5EF4-FFF2-40B4-BE49-F238E27FC236}">
                <a16:creationId xmlns:a16="http://schemas.microsoft.com/office/drawing/2014/main" id="{4CAF2EF1-69A7-4140-D212-1F43C94EFDEB}"/>
              </a:ext>
            </a:extLst>
          </p:cNvPr>
          <p:cNvSpPr/>
          <p:nvPr/>
        </p:nvSpPr>
        <p:spPr>
          <a:xfrm rot="2034186">
            <a:off x="6162411" y="908845"/>
            <a:ext cx="228718" cy="170557"/>
          </a:xfrm>
          <a:prstGeom prst="flowChartMerg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1100" b="1" dirty="0" err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CCC8EE-CE31-A32F-D7AE-3CAB740CA49A}"/>
              </a:ext>
            </a:extLst>
          </p:cNvPr>
          <p:cNvSpPr txBox="1"/>
          <p:nvPr/>
        </p:nvSpPr>
        <p:spPr>
          <a:xfrm>
            <a:off x="7366677" y="846570"/>
            <a:ext cx="1171690" cy="3046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1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Optimal member assignment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4ED053-A8CC-D601-BF06-DEA71F459421}"/>
              </a:ext>
            </a:extLst>
          </p:cNvPr>
          <p:cNvSpPr txBox="1"/>
          <p:nvPr/>
        </p:nvSpPr>
        <p:spPr>
          <a:xfrm>
            <a:off x="4694216" y="913767"/>
            <a:ext cx="1492042" cy="1523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1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Macro Flow Table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A79FA536-FE5F-417C-D6F0-52A4988C3F1E}"/>
              </a:ext>
            </a:extLst>
          </p:cNvPr>
          <p:cNvSpPr/>
          <p:nvPr/>
        </p:nvSpPr>
        <p:spPr>
          <a:xfrm>
            <a:off x="3506199" y="1066116"/>
            <a:ext cx="264012" cy="779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FF0F5B-FFA0-8538-3A46-4221BFEAF054}"/>
              </a:ext>
            </a:extLst>
          </p:cNvPr>
          <p:cNvSpPr txBox="1"/>
          <p:nvPr/>
        </p:nvSpPr>
        <p:spPr>
          <a:xfrm>
            <a:off x="2541979" y="1274368"/>
            <a:ext cx="107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Macro Flow</a:t>
            </a:r>
          </a:p>
          <a:p>
            <a:pPr algn="ctr"/>
            <a:r>
              <a:rPr lang="en-US" sz="1000" dirty="0"/>
              <a:t>(NHG with ARS)</a:t>
            </a:r>
          </a:p>
        </p:txBody>
      </p:sp>
    </p:spTree>
    <p:extLst>
      <p:ext uri="{BB962C8B-B14F-4D97-AF65-F5344CB8AC3E}">
        <p14:creationId xmlns:p14="http://schemas.microsoft.com/office/powerpoint/2010/main" val="374571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Pipeline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EB511-7E00-7136-299A-F3FCC3AF9B59}"/>
              </a:ext>
            </a:extLst>
          </p:cNvPr>
          <p:cNvSpPr/>
          <p:nvPr/>
        </p:nvSpPr>
        <p:spPr>
          <a:xfrm>
            <a:off x="987879" y="3902529"/>
            <a:ext cx="1494064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>
                <a:solidFill>
                  <a:schemeClr val="bg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SAI_ARS_PROFILE_ATTR_ALGO</a:t>
            </a:r>
            <a:endParaRPr lang="en-US" sz="800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ADC26-3553-AC00-8CFB-2F4018BE1662}"/>
              </a:ext>
            </a:extLst>
          </p:cNvPr>
          <p:cNvSpPr txBox="1"/>
          <p:nvPr/>
        </p:nvSpPr>
        <p:spPr>
          <a:xfrm>
            <a:off x="244927" y="3618829"/>
            <a:ext cx="2106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SAI_ARS_PROFILE_ATTR_PORT_LOAD_PAST</a:t>
            </a:r>
            <a:endParaRPr lang="en-US" sz="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CDB8C-39C8-BBF5-06ED-9CC27E8D8D87}"/>
              </a:ext>
            </a:extLst>
          </p:cNvPr>
          <p:cNvSpPr txBox="1"/>
          <p:nvPr/>
        </p:nvSpPr>
        <p:spPr>
          <a:xfrm>
            <a:off x="738868" y="4264480"/>
            <a:ext cx="21063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SAI_ARS_PROFILE_ATTR_SAMPLING_INTERVAL</a:t>
            </a:r>
            <a:endParaRPr lang="en-US" sz="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6C5489-983C-149A-1C73-499DB5791628}"/>
              </a:ext>
            </a:extLst>
          </p:cNvPr>
          <p:cNvCxnSpPr/>
          <p:nvPr/>
        </p:nvCxnSpPr>
        <p:spPr>
          <a:xfrm flipV="1">
            <a:off x="1649186" y="4196443"/>
            <a:ext cx="0" cy="1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05EA45-5F35-F134-1E3F-20A02528CCC8}"/>
              </a:ext>
            </a:extLst>
          </p:cNvPr>
          <p:cNvSpPr txBox="1"/>
          <p:nvPr/>
        </p:nvSpPr>
        <p:spPr>
          <a:xfrm>
            <a:off x="0" y="3471982"/>
            <a:ext cx="2106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SAI_ARS_PROFILE_ATTR_PORT_LOAD_FUTURE</a:t>
            </a:r>
            <a:endParaRPr lang="en-US" sz="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7DDFF0B-FCA2-F16E-CE68-015ADCD3034A}"/>
              </a:ext>
            </a:extLst>
          </p:cNvPr>
          <p:cNvCxnSpPr>
            <a:cxnSpLocks/>
          </p:cNvCxnSpPr>
          <p:nvPr/>
        </p:nvCxnSpPr>
        <p:spPr>
          <a:xfrm>
            <a:off x="738868" y="3801617"/>
            <a:ext cx="249011" cy="215213"/>
          </a:xfrm>
          <a:prstGeom prst="bentConnector3">
            <a:avLst>
              <a:gd name="adj1" fmla="val 4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594B369-44D8-2E99-5EA9-60C7A71B9E9E}"/>
              </a:ext>
            </a:extLst>
          </p:cNvPr>
          <p:cNvCxnSpPr/>
          <p:nvPr/>
        </p:nvCxnSpPr>
        <p:spPr>
          <a:xfrm>
            <a:off x="244927" y="3646606"/>
            <a:ext cx="742952" cy="509017"/>
          </a:xfrm>
          <a:prstGeom prst="bentConnector3">
            <a:avLst>
              <a:gd name="adj1" fmla="val -1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B36FD6-473A-CAE4-2444-70D26080330B}"/>
              </a:ext>
            </a:extLst>
          </p:cNvPr>
          <p:cNvSpPr/>
          <p:nvPr/>
        </p:nvSpPr>
        <p:spPr>
          <a:xfrm>
            <a:off x="3311978" y="3914668"/>
            <a:ext cx="1864173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>
                <a:solidFill>
                  <a:schemeClr val="bg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SAI_ARS_PROFILE_ATTR_QUANT_BANDS</a:t>
            </a:r>
            <a:endParaRPr lang="en-US" sz="800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BA9B2D-0522-0B94-67AE-06B59AB61FDC}"/>
              </a:ext>
            </a:extLst>
          </p:cNvPr>
          <p:cNvCxnSpPr/>
          <p:nvPr/>
        </p:nvCxnSpPr>
        <p:spPr>
          <a:xfrm>
            <a:off x="2559505" y="4091561"/>
            <a:ext cx="66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9B3381D-941D-7A7C-F943-1113EA5EDB7C}"/>
              </a:ext>
            </a:extLst>
          </p:cNvPr>
          <p:cNvSpPr/>
          <p:nvPr/>
        </p:nvSpPr>
        <p:spPr>
          <a:xfrm>
            <a:off x="5660575" y="3915922"/>
            <a:ext cx="1864173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>
                <a:solidFill>
                  <a:schemeClr val="bg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Macro Flow Table Update</a:t>
            </a:r>
            <a:endParaRPr lang="en-US" sz="800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02A13C-9C81-A7EF-615E-FD06896099BF}"/>
              </a:ext>
            </a:extLst>
          </p:cNvPr>
          <p:cNvSpPr txBox="1"/>
          <p:nvPr/>
        </p:nvSpPr>
        <p:spPr>
          <a:xfrm>
            <a:off x="2950032" y="4264480"/>
            <a:ext cx="27105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SAI_ARS_PROFILE_ATTR_QUANT_BAND_</a:t>
            </a:r>
            <a:r>
              <a:rPr lang="en-US" sz="800" i="1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xxx</a:t>
            </a:r>
            <a:r>
              <a:rPr lang="en-US" sz="800" i="1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_THRESHOLD</a:t>
            </a:r>
            <a:endParaRPr lang="en-US" sz="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61258C-F072-7212-016B-E6B4C34786E9}"/>
              </a:ext>
            </a:extLst>
          </p:cNvPr>
          <p:cNvCxnSpPr/>
          <p:nvPr/>
        </p:nvCxnSpPr>
        <p:spPr>
          <a:xfrm flipV="1">
            <a:off x="4136567" y="4218219"/>
            <a:ext cx="0" cy="1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F15DC6-F939-C828-49B5-148358AB8947}"/>
              </a:ext>
            </a:extLst>
          </p:cNvPr>
          <p:cNvCxnSpPr/>
          <p:nvPr/>
        </p:nvCxnSpPr>
        <p:spPr>
          <a:xfrm>
            <a:off x="5263234" y="4061625"/>
            <a:ext cx="321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F7FDA87-DA26-1FCE-C6F0-13033869AF80}"/>
              </a:ext>
            </a:extLst>
          </p:cNvPr>
          <p:cNvSpPr/>
          <p:nvPr/>
        </p:nvSpPr>
        <p:spPr>
          <a:xfrm>
            <a:off x="1175657" y="1510393"/>
            <a:ext cx="616404" cy="416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L3 Route Lookup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633865-DFA6-919C-6416-96FD8F1B2C00}"/>
              </a:ext>
            </a:extLst>
          </p:cNvPr>
          <p:cNvSpPr/>
          <p:nvPr/>
        </p:nvSpPr>
        <p:spPr>
          <a:xfrm>
            <a:off x="2173741" y="1510393"/>
            <a:ext cx="616404" cy="416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NHG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C52AFC20-1E07-3044-5D87-533FA0CF115E}"/>
              </a:ext>
            </a:extLst>
          </p:cNvPr>
          <p:cNvSpPr/>
          <p:nvPr/>
        </p:nvSpPr>
        <p:spPr>
          <a:xfrm>
            <a:off x="3098348" y="1632856"/>
            <a:ext cx="253093" cy="22043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59926D-A5DA-222E-2B55-48EA6DA6D92B}"/>
              </a:ext>
            </a:extLst>
          </p:cNvPr>
          <p:cNvSpPr/>
          <p:nvPr/>
        </p:nvSpPr>
        <p:spPr>
          <a:xfrm>
            <a:off x="3649439" y="1510393"/>
            <a:ext cx="616404" cy="416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ARS Macro Flow ID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36D4D0-DF22-A3DC-0848-EC56BCFB2B47}"/>
              </a:ext>
            </a:extLst>
          </p:cNvPr>
          <p:cNvSpPr/>
          <p:nvPr/>
        </p:nvSpPr>
        <p:spPr>
          <a:xfrm>
            <a:off x="4610095" y="1510393"/>
            <a:ext cx="616404" cy="416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NHG Member Flow ID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5416F5-55CE-F234-920D-E9E559BBFF38}"/>
              </a:ext>
            </a:extLst>
          </p:cNvPr>
          <p:cNvSpPr/>
          <p:nvPr/>
        </p:nvSpPr>
        <p:spPr>
          <a:xfrm>
            <a:off x="5660574" y="1926770"/>
            <a:ext cx="1864173" cy="115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>
                <a:solidFill>
                  <a:schemeClr val="bg1"/>
                </a:solidFill>
              </a:ln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7DFA0F-63B4-FC74-1591-ECEF3FCEAD8A}"/>
              </a:ext>
            </a:extLst>
          </p:cNvPr>
          <p:cNvSpPr/>
          <p:nvPr/>
        </p:nvSpPr>
        <p:spPr>
          <a:xfrm>
            <a:off x="5660574" y="1940379"/>
            <a:ext cx="1864173" cy="15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Micro Flow</a:t>
            </a:r>
            <a:endParaRPr lang="en-US" sz="8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F7221B-4473-4A2F-BC7C-F929E6184E6C}"/>
              </a:ext>
            </a:extLst>
          </p:cNvPr>
          <p:cNvSpPr/>
          <p:nvPr/>
        </p:nvSpPr>
        <p:spPr>
          <a:xfrm>
            <a:off x="5666022" y="2100943"/>
            <a:ext cx="1864173" cy="15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Micro Flow</a:t>
            </a:r>
            <a:endParaRPr lang="en-US" sz="8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9F7504-9F4D-F663-8798-521A97ABBD1A}"/>
              </a:ext>
            </a:extLst>
          </p:cNvPr>
          <p:cNvSpPr/>
          <p:nvPr/>
        </p:nvSpPr>
        <p:spPr>
          <a:xfrm>
            <a:off x="5657858" y="2411177"/>
            <a:ext cx="1864173" cy="15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Micro Flow</a:t>
            </a:r>
            <a:endParaRPr lang="en-US" sz="8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C0B7D9-9A03-DA83-19BC-B0CC5560490A}"/>
              </a:ext>
            </a:extLst>
          </p:cNvPr>
          <p:cNvSpPr/>
          <p:nvPr/>
        </p:nvSpPr>
        <p:spPr>
          <a:xfrm>
            <a:off x="5663306" y="2571741"/>
            <a:ext cx="1864173" cy="15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Micro Flow</a:t>
            </a:r>
            <a:endParaRPr lang="en-US" sz="8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5CECF0-E572-C5D2-DA2F-95FF1F3665B7}"/>
              </a:ext>
            </a:extLst>
          </p:cNvPr>
          <p:cNvCxnSpPr/>
          <p:nvPr/>
        </p:nvCxnSpPr>
        <p:spPr>
          <a:xfrm>
            <a:off x="620486" y="1763486"/>
            <a:ext cx="47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6A262-7E28-DA7B-B513-EFF6BF593CCF}"/>
              </a:ext>
            </a:extLst>
          </p:cNvPr>
          <p:cNvCxnSpPr/>
          <p:nvPr/>
        </p:nvCxnSpPr>
        <p:spPr>
          <a:xfrm>
            <a:off x="1792061" y="1747157"/>
            <a:ext cx="314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8874AF-3B41-8A62-7ED0-42C86AE96813}"/>
              </a:ext>
            </a:extLst>
          </p:cNvPr>
          <p:cNvCxnSpPr/>
          <p:nvPr/>
        </p:nvCxnSpPr>
        <p:spPr>
          <a:xfrm>
            <a:off x="2845254" y="1747157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753613-4AE0-E6DA-116F-EBB4E2AC3D6B}"/>
              </a:ext>
            </a:extLst>
          </p:cNvPr>
          <p:cNvCxnSpPr/>
          <p:nvPr/>
        </p:nvCxnSpPr>
        <p:spPr>
          <a:xfrm>
            <a:off x="3351441" y="1747157"/>
            <a:ext cx="240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A85627-E56F-CAFC-49F3-240AF8F29903}"/>
              </a:ext>
            </a:extLst>
          </p:cNvPr>
          <p:cNvCxnSpPr/>
          <p:nvPr/>
        </p:nvCxnSpPr>
        <p:spPr>
          <a:xfrm>
            <a:off x="3224895" y="1940379"/>
            <a:ext cx="0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8C717D-C017-902A-5B2F-C7C14F55C56C}"/>
              </a:ext>
            </a:extLst>
          </p:cNvPr>
          <p:cNvCxnSpPr/>
          <p:nvPr/>
        </p:nvCxnSpPr>
        <p:spPr>
          <a:xfrm>
            <a:off x="4327071" y="1747157"/>
            <a:ext cx="244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 Arrow 64">
            <a:extLst>
              <a:ext uri="{FF2B5EF4-FFF2-40B4-BE49-F238E27FC236}">
                <a16:creationId xmlns:a16="http://schemas.microsoft.com/office/drawing/2014/main" id="{D73DA60A-10C7-8EF2-13AF-AC079F6953BF}"/>
              </a:ext>
            </a:extLst>
          </p:cNvPr>
          <p:cNvSpPr/>
          <p:nvPr/>
        </p:nvSpPr>
        <p:spPr>
          <a:xfrm>
            <a:off x="6417129" y="3200399"/>
            <a:ext cx="391886" cy="633874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985127D-2E37-65F1-8BB0-84445AE5C2F9}"/>
              </a:ext>
            </a:extLst>
          </p:cNvPr>
          <p:cNvCxnSpPr>
            <a:stCxn id="39" idx="2"/>
          </p:cNvCxnSpPr>
          <p:nvPr/>
        </p:nvCxnSpPr>
        <p:spPr>
          <a:xfrm rot="16200000" flipH="1">
            <a:off x="4528803" y="1355609"/>
            <a:ext cx="484406" cy="1626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39C4F172-1C71-5ED2-2019-C76C22D50C69}"/>
              </a:ext>
            </a:extLst>
          </p:cNvPr>
          <p:cNvCxnSpPr>
            <a:stCxn id="40" idx="2"/>
            <a:endCxn id="49" idx="1"/>
          </p:cNvCxnSpPr>
          <p:nvPr/>
        </p:nvCxnSpPr>
        <p:spPr>
          <a:xfrm rot="16200000" flipH="1">
            <a:off x="4928856" y="1916211"/>
            <a:ext cx="723891" cy="745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92707EC-A9BB-8A8E-5F81-2BB37BADCB9A}"/>
              </a:ext>
            </a:extLst>
          </p:cNvPr>
          <p:cNvSpPr txBox="1"/>
          <p:nvPr/>
        </p:nvSpPr>
        <p:spPr>
          <a:xfrm>
            <a:off x="5935436" y="163285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Macro Flow Table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8448D0-07A6-0E3D-3077-EDBEC0360DC7}"/>
              </a:ext>
            </a:extLst>
          </p:cNvPr>
          <p:cNvSpPr txBox="1"/>
          <p:nvPr/>
        </p:nvSpPr>
        <p:spPr>
          <a:xfrm>
            <a:off x="57150" y="1632856"/>
            <a:ext cx="616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VRF, DIP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1F0D7B-1B47-10B1-EE38-C34DF55DC6EA}"/>
              </a:ext>
            </a:extLst>
          </p:cNvPr>
          <p:cNvSpPr txBox="1"/>
          <p:nvPr/>
        </p:nvSpPr>
        <p:spPr>
          <a:xfrm>
            <a:off x="2790146" y="2511867"/>
            <a:ext cx="924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Regular ECMP Processing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393640-4906-B8F7-0C9B-EB22193F0690}"/>
              </a:ext>
            </a:extLst>
          </p:cNvPr>
          <p:cNvSpPr txBox="1"/>
          <p:nvPr/>
        </p:nvSpPr>
        <p:spPr>
          <a:xfrm>
            <a:off x="2880643" y="1461448"/>
            <a:ext cx="83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ARS Enabled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425373-DD34-ADE3-F717-49BAECF54EA9}"/>
              </a:ext>
            </a:extLst>
          </p:cNvPr>
          <p:cNvSpPr txBox="1"/>
          <p:nvPr/>
        </p:nvSpPr>
        <p:spPr>
          <a:xfrm>
            <a:off x="3295650" y="1686833"/>
            <a:ext cx="369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7981C0-7596-DE5A-AA20-76AC2B227EE8}"/>
              </a:ext>
            </a:extLst>
          </p:cNvPr>
          <p:cNvSpPr txBox="1"/>
          <p:nvPr/>
        </p:nvSpPr>
        <p:spPr>
          <a:xfrm rot="5400000">
            <a:off x="3123525" y="2116810"/>
            <a:ext cx="369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no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C80E17-D03C-F044-65F8-A5D01223C4B0}"/>
              </a:ext>
            </a:extLst>
          </p:cNvPr>
          <p:cNvCxnSpPr/>
          <p:nvPr/>
        </p:nvCxnSpPr>
        <p:spPr>
          <a:xfrm>
            <a:off x="155121" y="3298371"/>
            <a:ext cx="54292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972EF5-864A-4706-9338-5974A2BE8F48}"/>
              </a:ext>
            </a:extLst>
          </p:cNvPr>
          <p:cNvSpPr txBox="1"/>
          <p:nvPr/>
        </p:nvSpPr>
        <p:spPr>
          <a:xfrm>
            <a:off x="1298119" y="3298371"/>
            <a:ext cx="2351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274013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AC7F6-7581-4540-604A-181DC64187A9}"/>
              </a:ext>
            </a:extLst>
          </p:cNvPr>
          <p:cNvSpPr txBox="1"/>
          <p:nvPr/>
        </p:nvSpPr>
        <p:spPr>
          <a:xfrm>
            <a:off x="1259528" y="1206044"/>
            <a:ext cx="7561199" cy="29392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Following traffic class is not eligible for adaptive routing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BUM traffic– Broadcast, unknown unicast, multicast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Mirror traffic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Eligibility Criteria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ACL based enable/disable ARS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Ether-Type eligibility map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Next hop group based enable/disable ARS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Incremental Deployment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Only certain ports are qualified to participate in ARS – Use ACL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Only certain flows are qualified to participate in ARS – Use ACL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9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Considerations . . . .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AC7F6-7581-4540-604A-181DC64187A9}"/>
              </a:ext>
            </a:extLst>
          </p:cNvPr>
          <p:cNvSpPr txBox="1"/>
          <p:nvPr/>
        </p:nvSpPr>
        <p:spPr>
          <a:xfrm>
            <a:off x="1259528" y="1485900"/>
            <a:ext cx="7561199" cy="20467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Evaluation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Use ARS monitor</a:t>
            </a:r>
          </a:p>
          <a:p>
            <a:pPr marL="125730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Mirror copies when path is assigned/reassigned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Nexthop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 Group Counters</a:t>
            </a:r>
          </a:p>
          <a:p>
            <a:pPr marL="125730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Link/path utilization</a:t>
            </a:r>
          </a:p>
          <a:p>
            <a:pPr lvl="1">
              <a:spcBef>
                <a:spcPts val="6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EB1ED-BF39-5A0C-D644-71A272999935}"/>
              </a:ext>
            </a:extLst>
          </p:cNvPr>
          <p:cNvSpPr txBox="1"/>
          <p:nvPr/>
        </p:nvSpPr>
        <p:spPr>
          <a:xfrm>
            <a:off x="876878" y="1686892"/>
            <a:ext cx="7808767" cy="13388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Problem Statement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Operator MAY want to know when a flow is assigned to a path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Operator MAY want to know when a flow is re-assigned to a new path</a:t>
            </a:r>
          </a:p>
          <a:p>
            <a:pPr>
              <a:spcBef>
                <a:spcPts val="6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6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ARS Monitoring Configuration and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EB1ED-BF39-5A0C-D644-71A272999935}"/>
              </a:ext>
            </a:extLst>
          </p:cNvPr>
          <p:cNvSpPr txBox="1"/>
          <p:nvPr/>
        </p:nvSpPr>
        <p:spPr>
          <a:xfrm>
            <a:off x="866487" y="1479074"/>
            <a:ext cx="7808767" cy="2754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Per ECMP Group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Enable ARS monitoring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Assign Sampler and Mirror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Counters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Port/member reassignment counters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Next hop group drop counters</a:t>
            </a:r>
          </a:p>
          <a:p>
            <a:pPr>
              <a:spcBef>
                <a:spcPts val="600"/>
              </a:spcBef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E6C2-9844-4D86-EBD2-B576D4BB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2" y="692727"/>
            <a:ext cx="7857342" cy="2946399"/>
          </a:xfrm>
        </p:spPr>
        <p:txBody>
          <a:bodyPr/>
          <a:lstStyle/>
          <a:p>
            <a:r>
              <a:rPr lang="en-US" dirty="0"/>
              <a:t>SAI Spec Enhancements</a:t>
            </a:r>
          </a:p>
        </p:txBody>
      </p:sp>
    </p:spTree>
    <p:extLst>
      <p:ext uri="{BB962C8B-B14F-4D97-AF65-F5344CB8AC3E}">
        <p14:creationId xmlns:p14="http://schemas.microsoft.com/office/powerpoint/2010/main" val="38353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4C4D-5101-4741-9765-CAAED8685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ARS In AI/ML Workloads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D3435-33C2-DA4E-AA67-9C0CCBFE0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72" y="1910909"/>
            <a:ext cx="8497455" cy="1241822"/>
          </a:xfrm>
        </p:spPr>
        <p:txBody>
          <a:bodyPr>
            <a:normAutofit/>
          </a:bodyPr>
          <a:lstStyle/>
          <a:p>
            <a:r>
              <a:rPr lang="en-US" b="0" dirty="0"/>
              <a:t>Jai Kumar, Distinguished Engineer, Broadcom Inc.</a:t>
            </a:r>
          </a:p>
          <a:p>
            <a:r>
              <a:rPr lang="en-US" b="0" dirty="0" err="1"/>
              <a:t>Guohan</a:t>
            </a:r>
            <a:r>
              <a:rPr lang="en-US" b="0" dirty="0"/>
              <a:t> Lu, Principal Engineer, Microsoft</a:t>
            </a:r>
          </a:p>
        </p:txBody>
      </p:sp>
      <p:sp>
        <p:nvSpPr>
          <p:cNvPr id="6" name="Google Shape;45;p12">
            <a:extLst>
              <a:ext uri="{FF2B5EF4-FFF2-40B4-BE49-F238E27FC236}">
                <a16:creationId xmlns:a16="http://schemas.microsoft.com/office/drawing/2014/main" id="{E7BA855E-2310-CB52-1063-03ACCC2E5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201613"/>
            <a:ext cx="2082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84" tIns="34284" rIns="34284" bIns="34284"/>
          <a:lstStyle>
            <a:lvl1pPr>
              <a:buClr>
                <a:srgbClr val="000000"/>
              </a:buClr>
              <a:buFont typeface="Arial" panose="020B0604020202020204" pitchFamily="34" charset="0"/>
              <a:defRPr sz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>
              <a:buClr>
                <a:srgbClr val="5F6062"/>
              </a:buClr>
              <a:buSzPts val="6400"/>
            </a:pPr>
            <a:r>
              <a:rPr lang="en-US" sz="2400" kern="0" dirty="0">
                <a:solidFill>
                  <a:srgbClr val="5F606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Networking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C6C99-B93D-98BD-1F12-AC2696CA1D65}"/>
              </a:ext>
            </a:extLst>
          </p:cNvPr>
          <p:cNvCxnSpPr>
            <a:cxnSpLocks/>
          </p:cNvCxnSpPr>
          <p:nvPr/>
        </p:nvCxnSpPr>
        <p:spPr>
          <a:xfrm>
            <a:off x="406400" y="1591953"/>
            <a:ext cx="7924223" cy="0"/>
          </a:xfrm>
          <a:prstGeom prst="line">
            <a:avLst/>
          </a:prstGeom>
          <a:ln w="19050">
            <a:solidFill>
              <a:srgbClr val="8D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oogle Shape;119;p21">
            <a:extLst>
              <a:ext uri="{FF2B5EF4-FFF2-40B4-BE49-F238E27FC236}">
                <a16:creationId xmlns:a16="http://schemas.microsoft.com/office/drawing/2014/main" id="{EC8EEBD6-2A03-0154-24A2-E576352C4805}"/>
              </a:ext>
            </a:extLst>
          </p:cNvPr>
          <p:cNvGrpSpPr>
            <a:grpSpLocks/>
          </p:cNvGrpSpPr>
          <p:nvPr/>
        </p:nvGrpSpPr>
        <p:grpSpPr bwMode="auto">
          <a:xfrm>
            <a:off x="7340600" y="540897"/>
            <a:ext cx="1625600" cy="1370012"/>
            <a:chOff x="2966599" y="493243"/>
            <a:chExt cx="1625738" cy="1369829"/>
          </a:xfrm>
        </p:grpSpPr>
        <p:pic>
          <p:nvPicPr>
            <p:cNvPr id="13" name="Google Shape;120;p21">
              <a:extLst>
                <a:ext uri="{FF2B5EF4-FFF2-40B4-BE49-F238E27FC236}">
                  <a16:creationId xmlns:a16="http://schemas.microsoft.com/office/drawing/2014/main" id="{D094BC66-96D9-AF7E-0A49-136681019C0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463" y="493243"/>
              <a:ext cx="1175626" cy="121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Google Shape;121;p21">
              <a:extLst>
                <a:ext uri="{FF2B5EF4-FFF2-40B4-BE49-F238E27FC236}">
                  <a16:creationId xmlns:a16="http://schemas.microsoft.com/office/drawing/2014/main" id="{41290864-A6EE-7A3E-1D58-8256F6F506CD}"/>
                </a:ext>
              </a:extLst>
            </p:cNvPr>
            <p:cNvSpPr/>
            <p:nvPr/>
          </p:nvSpPr>
          <p:spPr>
            <a:xfrm>
              <a:off x="2966599" y="1593233"/>
              <a:ext cx="1625738" cy="269839"/>
            </a:xfrm>
            <a:prstGeom prst="roundRect">
              <a:avLst>
                <a:gd name="adj" fmla="val 16667"/>
              </a:avLst>
            </a:prstGeom>
            <a:solidFill>
              <a:srgbClr val="8DC73E"/>
            </a:solidFill>
            <a:ln>
              <a:noFill/>
            </a:ln>
          </p:spPr>
          <p:txBody>
            <a:bodyPr spcFirstLastPara="1" lIns="34275" tIns="17147" rIns="34275" bIns="17147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  <a:defRPr/>
              </a:pPr>
              <a:r>
                <a:rPr lang="en-US" sz="1350" kern="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NETWORKING</a:t>
              </a:r>
              <a:endParaRPr sz="1350" kern="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16" name="Google Shape;88;p17">
            <a:extLst>
              <a:ext uri="{FF2B5EF4-FFF2-40B4-BE49-F238E27FC236}">
                <a16:creationId xmlns:a16="http://schemas.microsoft.com/office/drawing/2014/main" id="{19934D3F-8221-F500-C398-D1DDA7D0E33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4" r="20079"/>
          <a:stretch>
            <a:fillRect/>
          </a:stretch>
        </p:blipFill>
        <p:spPr bwMode="auto">
          <a:xfrm>
            <a:off x="7462044" y="2180372"/>
            <a:ext cx="138271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76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C0CFD-EC37-1790-B0A7-8545CF50E538}"/>
              </a:ext>
            </a:extLst>
          </p:cNvPr>
          <p:cNvSpPr txBox="1"/>
          <p:nvPr/>
        </p:nvSpPr>
        <p:spPr>
          <a:xfrm>
            <a:off x="514350" y="1197428"/>
            <a:ext cx="4535632" cy="2769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L3 Forwarding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capable </a:t>
            </a:r>
            <a:r>
              <a:rPr lang="en-US" sz="1400" i="1" dirty="0" err="1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Nexthopgroup</a:t>
            </a:r>
            <a:endParaRPr lang="en-US" sz="1400" i="1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capable </a:t>
            </a:r>
            <a:r>
              <a:rPr lang="en-US" sz="1400" i="1" dirty="0" err="1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Nexthop</a:t>
            </a: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 members and ports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with non least cost path selection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L2 Forwarding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capable LAG interfaces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Algorithm with Quantization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EWMA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Increment Deployment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ACL based ARS enable/disable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4851E-7079-8896-DD74-FDC339587821}"/>
              </a:ext>
            </a:extLst>
          </p:cNvPr>
          <p:cNvSpPr txBox="1"/>
          <p:nvPr/>
        </p:nvSpPr>
        <p:spPr>
          <a:xfrm>
            <a:off x="4608368" y="1206044"/>
            <a:ext cx="4535632" cy="13326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Statistics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Path assignment/reassignment/drop statistics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Per LAG/</a:t>
            </a:r>
            <a:r>
              <a:rPr lang="en-US" sz="1400" i="1" dirty="0" err="1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Nexthopgoup</a:t>
            </a:r>
            <a:endParaRPr lang="en-US" sz="1400" i="1" dirty="0">
              <a:latin typeface="Source Sans Pro" panose="020B0503030403020204" pitchFamily="34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 Monitoring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Ability to monitor path change for a given flow</a:t>
            </a:r>
          </a:p>
        </p:txBody>
      </p:sp>
    </p:spTree>
    <p:extLst>
      <p:ext uri="{BB962C8B-B14F-4D97-AF65-F5344CB8AC3E}">
        <p14:creationId xmlns:p14="http://schemas.microsoft.com/office/powerpoint/2010/main" val="177434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SAI Object Hierarchy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4C4236-D294-40BA-5EB0-546281A6644E}"/>
              </a:ext>
            </a:extLst>
          </p:cNvPr>
          <p:cNvGrpSpPr/>
          <p:nvPr/>
        </p:nvGrpSpPr>
        <p:grpSpPr>
          <a:xfrm>
            <a:off x="628650" y="922564"/>
            <a:ext cx="7769966" cy="3566587"/>
            <a:chOff x="413004" y="1249740"/>
            <a:chExt cx="10527423" cy="4874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AAA826-1D90-3410-E9F4-CCCC743F875F}"/>
                </a:ext>
              </a:extLst>
            </p:cNvPr>
            <p:cNvSpPr/>
            <p:nvPr/>
          </p:nvSpPr>
          <p:spPr>
            <a:xfrm>
              <a:off x="413004" y="1485241"/>
              <a:ext cx="2583180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alibri Light" panose="020F0302020204030204" pitchFamily="34" charset="0"/>
                </a:rPr>
                <a:t>Switch Object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C49AEB-1BFB-B94D-3E8F-0D7196361274}"/>
                </a:ext>
              </a:extLst>
            </p:cNvPr>
            <p:cNvSpPr/>
            <p:nvPr/>
          </p:nvSpPr>
          <p:spPr>
            <a:xfrm>
              <a:off x="4448635" y="1482375"/>
              <a:ext cx="2583180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alibri Light" panose="020F0302020204030204" pitchFamily="34" charset="0"/>
                </a:rPr>
                <a:t>ARS Profile Object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CA6B97-62C9-DDA9-47D1-638365E166D5}"/>
                </a:ext>
              </a:extLst>
            </p:cNvPr>
            <p:cNvCxnSpPr/>
            <p:nvPr/>
          </p:nvCxnSpPr>
          <p:spPr>
            <a:xfrm>
              <a:off x="3170712" y="1665255"/>
              <a:ext cx="11637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857F87-4CCC-7EB5-14D3-4313E889C70A}"/>
                </a:ext>
              </a:extLst>
            </p:cNvPr>
            <p:cNvSpPr/>
            <p:nvPr/>
          </p:nvSpPr>
          <p:spPr>
            <a:xfrm>
              <a:off x="4448635" y="2679803"/>
              <a:ext cx="2583180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alibri Light" panose="020F0302020204030204" pitchFamily="34" charset="0"/>
                </a:rPr>
                <a:t>Next Hop Group Object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B5A46B-384F-2497-AAF3-80D186C9F73E}"/>
                </a:ext>
              </a:extLst>
            </p:cNvPr>
            <p:cNvSpPr/>
            <p:nvPr/>
          </p:nvSpPr>
          <p:spPr>
            <a:xfrm>
              <a:off x="1287820" y="2679803"/>
              <a:ext cx="2583180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alibri Light" panose="020F0302020204030204" pitchFamily="34" charset="0"/>
                </a:rPr>
                <a:t>Route Entry Object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9570AE-25AD-EDF1-C4C4-D67B1852C3CC}"/>
                </a:ext>
              </a:extLst>
            </p:cNvPr>
            <p:cNvCxnSpPr/>
            <p:nvPr/>
          </p:nvCxnSpPr>
          <p:spPr>
            <a:xfrm>
              <a:off x="3978234" y="2862683"/>
              <a:ext cx="3562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60CE50-70B7-9422-5D33-648C95311960}"/>
                </a:ext>
              </a:extLst>
            </p:cNvPr>
            <p:cNvGrpSpPr/>
            <p:nvPr/>
          </p:nvGrpSpPr>
          <p:grpSpPr>
            <a:xfrm>
              <a:off x="7825839" y="2401030"/>
              <a:ext cx="1389410" cy="923306"/>
              <a:chOff x="7920842" y="2505694"/>
              <a:chExt cx="1389410" cy="923306"/>
            </a:xfrm>
          </p:grpSpPr>
          <p:sp>
            <p:nvSpPr>
              <p:cNvPr id="54" name="Left Bracket 53">
                <a:extLst>
                  <a:ext uri="{FF2B5EF4-FFF2-40B4-BE49-F238E27FC236}">
                    <a16:creationId xmlns:a16="http://schemas.microsoft.com/office/drawing/2014/main" id="{45F88515-8E5F-1EE5-7BF8-60E1DF223E39}"/>
                  </a:ext>
                </a:extLst>
              </p:cNvPr>
              <p:cNvSpPr/>
              <p:nvPr/>
            </p:nvSpPr>
            <p:spPr>
              <a:xfrm>
                <a:off x="7920842" y="2517569"/>
                <a:ext cx="213755" cy="911431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E01E2DD-46A4-EDFD-C853-311CA459A8C1}"/>
                  </a:ext>
                </a:extLst>
              </p:cNvPr>
              <p:cNvSpPr txBox="1"/>
              <p:nvPr/>
            </p:nvSpPr>
            <p:spPr>
              <a:xfrm>
                <a:off x="8009912" y="2691725"/>
                <a:ext cx="1175658" cy="327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AR </a:t>
                </a:r>
                <a:r>
                  <a:rPr lang="en-US" sz="1000" i="1" dirty="0" err="1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nexthopgroup</a:t>
                </a:r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 type attributes</a:t>
                </a:r>
              </a:p>
            </p:txBody>
          </p:sp>
          <p:sp>
            <p:nvSpPr>
              <p:cNvPr id="56" name="Right Bracket 55">
                <a:extLst>
                  <a:ext uri="{FF2B5EF4-FFF2-40B4-BE49-F238E27FC236}">
                    <a16:creationId xmlns:a16="http://schemas.microsoft.com/office/drawing/2014/main" id="{75D7E302-31B8-A3C4-2B06-09E66AF4F67B}"/>
                  </a:ext>
                </a:extLst>
              </p:cNvPr>
              <p:cNvSpPr/>
              <p:nvPr/>
            </p:nvSpPr>
            <p:spPr>
              <a:xfrm>
                <a:off x="9096497" y="2505694"/>
                <a:ext cx="213755" cy="911431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30349D-0D46-459D-4544-01E7E7DA9B17}"/>
                </a:ext>
              </a:extLst>
            </p:cNvPr>
            <p:cNvCxnSpPr/>
            <p:nvPr/>
          </p:nvCxnSpPr>
          <p:spPr>
            <a:xfrm>
              <a:off x="7232073" y="2865988"/>
              <a:ext cx="3800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9BC0545-E727-02B6-9B03-28E44050CE39}"/>
                </a:ext>
              </a:extLst>
            </p:cNvPr>
            <p:cNvGrpSpPr/>
            <p:nvPr/>
          </p:nvGrpSpPr>
          <p:grpSpPr>
            <a:xfrm>
              <a:off x="7837713" y="1249740"/>
              <a:ext cx="1389410" cy="923306"/>
              <a:chOff x="7920842" y="2505694"/>
              <a:chExt cx="1389410" cy="923306"/>
            </a:xfrm>
          </p:grpSpPr>
          <p:sp>
            <p:nvSpPr>
              <p:cNvPr id="51" name="Left Bracket 50">
                <a:extLst>
                  <a:ext uri="{FF2B5EF4-FFF2-40B4-BE49-F238E27FC236}">
                    <a16:creationId xmlns:a16="http://schemas.microsoft.com/office/drawing/2014/main" id="{24CDFF7B-47DF-ADD1-0A6E-5DAA7A5F7B17}"/>
                  </a:ext>
                </a:extLst>
              </p:cNvPr>
              <p:cNvSpPr/>
              <p:nvPr/>
            </p:nvSpPr>
            <p:spPr>
              <a:xfrm>
                <a:off x="7920842" y="2517569"/>
                <a:ext cx="213755" cy="911431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635D7FA-5925-BA67-6D9C-77BEDDCB02E6}"/>
                  </a:ext>
                </a:extLst>
              </p:cNvPr>
              <p:cNvSpPr txBox="1"/>
              <p:nvPr/>
            </p:nvSpPr>
            <p:spPr>
              <a:xfrm>
                <a:off x="8027719" y="2691727"/>
                <a:ext cx="1175658" cy="378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ARS Profile object attributes</a:t>
                </a:r>
              </a:p>
            </p:txBody>
          </p:sp>
          <p:sp>
            <p:nvSpPr>
              <p:cNvPr id="53" name="Right Bracket 52">
                <a:extLst>
                  <a:ext uri="{FF2B5EF4-FFF2-40B4-BE49-F238E27FC236}">
                    <a16:creationId xmlns:a16="http://schemas.microsoft.com/office/drawing/2014/main" id="{3ED945B6-8AB1-3C1D-0BCB-92FAB7711157}"/>
                  </a:ext>
                </a:extLst>
              </p:cNvPr>
              <p:cNvSpPr/>
              <p:nvPr/>
            </p:nvSpPr>
            <p:spPr>
              <a:xfrm>
                <a:off x="9096497" y="2505694"/>
                <a:ext cx="213755" cy="911431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CE88F3-6E31-526F-1984-F770DA415C7C}"/>
                </a:ext>
              </a:extLst>
            </p:cNvPr>
            <p:cNvSpPr/>
            <p:nvPr/>
          </p:nvSpPr>
          <p:spPr>
            <a:xfrm>
              <a:off x="6013556" y="4666382"/>
              <a:ext cx="2583180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alibri Light" panose="020F0302020204030204" pitchFamily="34" charset="0"/>
                </a:rPr>
                <a:t>Port Object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CBEEA1-734E-9701-9FA9-89F8DFDEE0ED}"/>
                </a:ext>
              </a:extLst>
            </p:cNvPr>
            <p:cNvGrpSpPr/>
            <p:nvPr/>
          </p:nvGrpSpPr>
          <p:grpSpPr>
            <a:xfrm>
              <a:off x="9606495" y="4375535"/>
              <a:ext cx="1318693" cy="705549"/>
              <a:chOff x="7920843" y="2505695"/>
              <a:chExt cx="1318693" cy="705549"/>
            </a:xfrm>
          </p:grpSpPr>
          <p:sp>
            <p:nvSpPr>
              <p:cNvPr id="48" name="Left Bracket 47">
                <a:extLst>
                  <a:ext uri="{FF2B5EF4-FFF2-40B4-BE49-F238E27FC236}">
                    <a16:creationId xmlns:a16="http://schemas.microsoft.com/office/drawing/2014/main" id="{FDB6BE29-95D4-A1F5-67D4-EF4AE7775D98}"/>
                  </a:ext>
                </a:extLst>
              </p:cNvPr>
              <p:cNvSpPr/>
              <p:nvPr/>
            </p:nvSpPr>
            <p:spPr>
              <a:xfrm>
                <a:off x="7920843" y="2517570"/>
                <a:ext cx="143036" cy="693674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C2D12C-0D59-7DD6-F210-F3FAD8C186BD}"/>
                  </a:ext>
                </a:extLst>
              </p:cNvPr>
              <p:cNvSpPr txBox="1"/>
              <p:nvPr/>
            </p:nvSpPr>
            <p:spPr>
              <a:xfrm>
                <a:off x="8018292" y="2683554"/>
                <a:ext cx="1175658" cy="327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AR link quality type attributes</a:t>
                </a:r>
              </a:p>
            </p:txBody>
          </p:sp>
          <p:sp>
            <p:nvSpPr>
              <p:cNvPr id="50" name="Right Bracket 49">
                <a:extLst>
                  <a:ext uri="{FF2B5EF4-FFF2-40B4-BE49-F238E27FC236}">
                    <a16:creationId xmlns:a16="http://schemas.microsoft.com/office/drawing/2014/main" id="{0CCA9375-0602-4DA5-01B1-56A0441A1A4E}"/>
                  </a:ext>
                </a:extLst>
              </p:cNvPr>
              <p:cNvSpPr/>
              <p:nvPr/>
            </p:nvSpPr>
            <p:spPr>
              <a:xfrm>
                <a:off x="9096498" y="2505695"/>
                <a:ext cx="143038" cy="693674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E4BDE3-FF10-6321-DCCD-A783B79533CF}"/>
                </a:ext>
              </a:extLst>
            </p:cNvPr>
            <p:cNvCxnSpPr/>
            <p:nvPr/>
          </p:nvCxnSpPr>
          <p:spPr>
            <a:xfrm>
              <a:off x="7125195" y="1665255"/>
              <a:ext cx="5914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B91336-6629-5CA0-6489-14EF50972BB8}"/>
                </a:ext>
              </a:extLst>
            </p:cNvPr>
            <p:cNvCxnSpPr/>
            <p:nvPr/>
          </p:nvCxnSpPr>
          <p:spPr>
            <a:xfrm>
              <a:off x="8812826" y="4843124"/>
              <a:ext cx="694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2D9A7C-8F00-206E-F195-A958680481E6}"/>
                </a:ext>
              </a:extLst>
            </p:cNvPr>
            <p:cNvSpPr/>
            <p:nvPr/>
          </p:nvSpPr>
          <p:spPr>
            <a:xfrm>
              <a:off x="6028796" y="5709580"/>
              <a:ext cx="2583180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alibri Light" panose="020F0302020204030204" pitchFamily="34" charset="0"/>
                </a:rPr>
                <a:t>ACL Entry Object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C0F06B-9F67-C24C-59B0-62787150C46E}"/>
                </a:ext>
              </a:extLst>
            </p:cNvPr>
            <p:cNvGrpSpPr/>
            <p:nvPr/>
          </p:nvGrpSpPr>
          <p:grpSpPr>
            <a:xfrm>
              <a:off x="9621734" y="5418732"/>
              <a:ext cx="1318693" cy="705547"/>
              <a:chOff x="7920842" y="2505694"/>
              <a:chExt cx="1318693" cy="705547"/>
            </a:xfrm>
          </p:grpSpPr>
          <p:sp>
            <p:nvSpPr>
              <p:cNvPr id="45" name="Left Bracket 44">
                <a:extLst>
                  <a:ext uri="{FF2B5EF4-FFF2-40B4-BE49-F238E27FC236}">
                    <a16:creationId xmlns:a16="http://schemas.microsoft.com/office/drawing/2014/main" id="{EDDE4EC2-4434-576B-456A-12AA0DB45930}"/>
                  </a:ext>
                </a:extLst>
              </p:cNvPr>
              <p:cNvSpPr/>
              <p:nvPr/>
            </p:nvSpPr>
            <p:spPr>
              <a:xfrm>
                <a:off x="7920842" y="2517570"/>
                <a:ext cx="117129" cy="693671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D38D68-D786-E047-1C4F-4B2DA8DE6EE0}"/>
                  </a:ext>
                </a:extLst>
              </p:cNvPr>
              <p:cNvSpPr txBox="1"/>
              <p:nvPr/>
            </p:nvSpPr>
            <p:spPr>
              <a:xfrm>
                <a:off x="8019850" y="2670506"/>
                <a:ext cx="1175658" cy="327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ACL AR action type</a:t>
                </a:r>
              </a:p>
            </p:txBody>
          </p:sp>
          <p:sp>
            <p:nvSpPr>
              <p:cNvPr id="47" name="Right Bracket 46">
                <a:extLst>
                  <a:ext uri="{FF2B5EF4-FFF2-40B4-BE49-F238E27FC236}">
                    <a16:creationId xmlns:a16="http://schemas.microsoft.com/office/drawing/2014/main" id="{BCA15F7D-C4A9-6742-8A49-877EE84CC3E5}"/>
                  </a:ext>
                </a:extLst>
              </p:cNvPr>
              <p:cNvSpPr/>
              <p:nvPr/>
            </p:nvSpPr>
            <p:spPr>
              <a:xfrm>
                <a:off x="9096497" y="2505694"/>
                <a:ext cx="143038" cy="693671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A09757-0AD0-873C-D42C-742F78B6A907}"/>
                </a:ext>
              </a:extLst>
            </p:cNvPr>
            <p:cNvCxnSpPr/>
            <p:nvPr/>
          </p:nvCxnSpPr>
          <p:spPr>
            <a:xfrm>
              <a:off x="8828066" y="5886322"/>
              <a:ext cx="694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543D52-9BB6-C7D6-C59A-2B048C403249}"/>
                </a:ext>
              </a:extLst>
            </p:cNvPr>
            <p:cNvSpPr/>
            <p:nvPr/>
          </p:nvSpPr>
          <p:spPr>
            <a:xfrm>
              <a:off x="6005936" y="3835802"/>
              <a:ext cx="2583180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alibri Light" panose="020F0302020204030204" pitchFamily="34" charset="0"/>
                </a:rPr>
                <a:t>Next Hop Object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062714-8B3F-07F5-CF1F-68D274EFCA90}"/>
                </a:ext>
              </a:extLst>
            </p:cNvPr>
            <p:cNvGrpSpPr/>
            <p:nvPr/>
          </p:nvGrpSpPr>
          <p:grpSpPr>
            <a:xfrm>
              <a:off x="9598874" y="3579245"/>
              <a:ext cx="1318692" cy="665220"/>
              <a:chOff x="7920842" y="2505695"/>
              <a:chExt cx="1318692" cy="665220"/>
            </a:xfrm>
          </p:grpSpPr>
          <p:sp>
            <p:nvSpPr>
              <p:cNvPr id="42" name="Left Bracket 41">
                <a:extLst>
                  <a:ext uri="{FF2B5EF4-FFF2-40B4-BE49-F238E27FC236}">
                    <a16:creationId xmlns:a16="http://schemas.microsoft.com/office/drawing/2014/main" id="{50385F7A-5B4F-0C1F-4556-EF4F705CFE0A}"/>
                  </a:ext>
                </a:extLst>
              </p:cNvPr>
              <p:cNvSpPr/>
              <p:nvPr/>
            </p:nvSpPr>
            <p:spPr>
              <a:xfrm>
                <a:off x="7920842" y="2517570"/>
                <a:ext cx="143037" cy="644732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42478E-490A-D778-EE1C-7DEE861E342C}"/>
                  </a:ext>
                </a:extLst>
              </p:cNvPr>
              <p:cNvSpPr txBox="1"/>
              <p:nvPr/>
            </p:nvSpPr>
            <p:spPr>
              <a:xfrm>
                <a:off x="7943702" y="2679803"/>
                <a:ext cx="1129936" cy="491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Alternate or primary AR members </a:t>
                </a:r>
              </a:p>
            </p:txBody>
          </p:sp>
          <p:sp>
            <p:nvSpPr>
              <p:cNvPr id="44" name="Right Bracket 43">
                <a:extLst>
                  <a:ext uri="{FF2B5EF4-FFF2-40B4-BE49-F238E27FC236}">
                    <a16:creationId xmlns:a16="http://schemas.microsoft.com/office/drawing/2014/main" id="{47B377EC-C8D3-C124-CFCE-B8CB58082BED}"/>
                  </a:ext>
                </a:extLst>
              </p:cNvPr>
              <p:cNvSpPr/>
              <p:nvPr/>
            </p:nvSpPr>
            <p:spPr>
              <a:xfrm>
                <a:off x="9096497" y="2505695"/>
                <a:ext cx="143037" cy="656608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7E613C-8AD0-660E-42F5-2D627D075BFA}"/>
                </a:ext>
              </a:extLst>
            </p:cNvPr>
            <p:cNvCxnSpPr/>
            <p:nvPr/>
          </p:nvCxnSpPr>
          <p:spPr>
            <a:xfrm>
              <a:off x="8805206" y="3955394"/>
              <a:ext cx="694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8158E0-8F0C-BB2A-2CFD-6011771BF4C4}"/>
                </a:ext>
              </a:extLst>
            </p:cNvPr>
            <p:cNvGrpSpPr/>
            <p:nvPr/>
          </p:nvGrpSpPr>
          <p:grpSpPr>
            <a:xfrm>
              <a:off x="3066348" y="1792509"/>
              <a:ext cx="911884" cy="701548"/>
              <a:chOff x="7920842" y="2505694"/>
              <a:chExt cx="1389410" cy="776884"/>
            </a:xfrm>
          </p:grpSpPr>
          <p:sp>
            <p:nvSpPr>
              <p:cNvPr id="39" name="Left Bracket 38">
                <a:extLst>
                  <a:ext uri="{FF2B5EF4-FFF2-40B4-BE49-F238E27FC236}">
                    <a16:creationId xmlns:a16="http://schemas.microsoft.com/office/drawing/2014/main" id="{E1A81814-B2D8-A052-3BEE-AF213C0FFB03}"/>
                  </a:ext>
                </a:extLst>
              </p:cNvPr>
              <p:cNvSpPr/>
              <p:nvPr/>
            </p:nvSpPr>
            <p:spPr>
              <a:xfrm>
                <a:off x="7920842" y="2517569"/>
                <a:ext cx="213756" cy="750138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F88EAE-620C-402E-6B30-346AB0D6B375}"/>
                  </a:ext>
                </a:extLst>
              </p:cNvPr>
              <p:cNvSpPr txBox="1"/>
              <p:nvPr/>
            </p:nvSpPr>
            <p:spPr>
              <a:xfrm>
                <a:off x="8066748" y="2576524"/>
                <a:ext cx="1175656" cy="565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900" i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New ARS Profile Object</a:t>
                </a:r>
              </a:p>
            </p:txBody>
          </p:sp>
          <p:sp>
            <p:nvSpPr>
              <p:cNvPr id="41" name="Right Bracket 40">
                <a:extLst>
                  <a:ext uri="{FF2B5EF4-FFF2-40B4-BE49-F238E27FC236}">
                    <a16:creationId xmlns:a16="http://schemas.microsoft.com/office/drawing/2014/main" id="{51204B5D-D4BD-7871-9433-5A798EAF47D6}"/>
                  </a:ext>
                </a:extLst>
              </p:cNvPr>
              <p:cNvSpPr/>
              <p:nvPr/>
            </p:nvSpPr>
            <p:spPr>
              <a:xfrm>
                <a:off x="9096496" y="2505694"/>
                <a:ext cx="213756" cy="776884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1F9806F-B984-23DB-EB09-5FB6E2E1AE75}"/>
                </a:ext>
              </a:extLst>
            </p:cNvPr>
            <p:cNvCxnSpPr/>
            <p:nvPr/>
          </p:nvCxnSpPr>
          <p:spPr>
            <a:xfrm>
              <a:off x="1680210" y="1949735"/>
              <a:ext cx="1315974" cy="211436"/>
            </a:xfrm>
            <a:prstGeom prst="bentConnector3">
              <a:avLst>
                <a:gd name="adj1" fmla="val -37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0F6F81-ED5B-C947-823E-8F755095EB06}"/>
                </a:ext>
              </a:extLst>
            </p:cNvPr>
            <p:cNvGrpSpPr/>
            <p:nvPr/>
          </p:nvGrpSpPr>
          <p:grpSpPr>
            <a:xfrm>
              <a:off x="6779908" y="3057920"/>
              <a:ext cx="893764" cy="533203"/>
              <a:chOff x="7920842" y="2505695"/>
              <a:chExt cx="1350845" cy="432285"/>
            </a:xfrm>
          </p:grpSpPr>
          <p:sp>
            <p:nvSpPr>
              <p:cNvPr id="36" name="Left Bracket 35">
                <a:extLst>
                  <a:ext uri="{FF2B5EF4-FFF2-40B4-BE49-F238E27FC236}">
                    <a16:creationId xmlns:a16="http://schemas.microsoft.com/office/drawing/2014/main" id="{B297304C-827B-3906-C75E-EC95528177C7}"/>
                  </a:ext>
                </a:extLst>
              </p:cNvPr>
              <p:cNvSpPr/>
              <p:nvPr/>
            </p:nvSpPr>
            <p:spPr>
              <a:xfrm>
                <a:off x="7920842" y="2517570"/>
                <a:ext cx="150747" cy="420410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9C07F2-ED69-BA8E-883E-BC7FFBA957DE}"/>
                  </a:ext>
                </a:extLst>
              </p:cNvPr>
              <p:cNvSpPr txBox="1"/>
              <p:nvPr/>
            </p:nvSpPr>
            <p:spPr>
              <a:xfrm>
                <a:off x="7944623" y="2627610"/>
                <a:ext cx="1175656" cy="265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New ARS Object</a:t>
                </a:r>
              </a:p>
            </p:txBody>
          </p:sp>
          <p:sp>
            <p:nvSpPr>
              <p:cNvPr id="38" name="Right Bracket 37">
                <a:extLst>
                  <a:ext uri="{FF2B5EF4-FFF2-40B4-BE49-F238E27FC236}">
                    <a16:creationId xmlns:a16="http://schemas.microsoft.com/office/drawing/2014/main" id="{3B068268-7BD4-892C-800F-6685A56B97CE}"/>
                  </a:ext>
                </a:extLst>
              </p:cNvPr>
              <p:cNvSpPr/>
              <p:nvPr/>
            </p:nvSpPr>
            <p:spPr>
              <a:xfrm>
                <a:off x="9096496" y="2505695"/>
                <a:ext cx="175191" cy="432284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2AB2A032-A664-E85F-388F-DA76E9C37751}"/>
                </a:ext>
              </a:extLst>
            </p:cNvPr>
            <p:cNvCxnSpPr/>
            <p:nvPr/>
          </p:nvCxnSpPr>
          <p:spPr>
            <a:xfrm>
              <a:off x="5421630" y="3107975"/>
              <a:ext cx="1315974" cy="211436"/>
            </a:xfrm>
            <a:prstGeom prst="bentConnector3">
              <a:avLst>
                <a:gd name="adj1" fmla="val -37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6F608C-FFAE-58BC-4239-AE19DBCA62F0}"/>
                </a:ext>
              </a:extLst>
            </p:cNvPr>
            <p:cNvSpPr/>
            <p:nvPr/>
          </p:nvSpPr>
          <p:spPr>
            <a:xfrm>
              <a:off x="1364197" y="4664603"/>
              <a:ext cx="2583180" cy="36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Calibri Light" panose="020F0302020204030204" pitchFamily="34" charset="0"/>
                </a:rPr>
                <a:t>LAG Object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00E6867-DB97-91AF-0053-6A9F28D18F35}"/>
                </a:ext>
              </a:extLst>
            </p:cNvPr>
            <p:cNvGrpSpPr/>
            <p:nvPr/>
          </p:nvGrpSpPr>
          <p:grpSpPr>
            <a:xfrm>
              <a:off x="4334494" y="5232364"/>
              <a:ext cx="893764" cy="533203"/>
              <a:chOff x="7920842" y="2505695"/>
              <a:chExt cx="1350845" cy="432285"/>
            </a:xfrm>
          </p:grpSpPr>
          <p:sp>
            <p:nvSpPr>
              <p:cNvPr id="33" name="Left Bracket 32">
                <a:extLst>
                  <a:ext uri="{FF2B5EF4-FFF2-40B4-BE49-F238E27FC236}">
                    <a16:creationId xmlns:a16="http://schemas.microsoft.com/office/drawing/2014/main" id="{667F33F6-1624-F1EB-339F-A4A5638A95FD}"/>
                  </a:ext>
                </a:extLst>
              </p:cNvPr>
              <p:cNvSpPr/>
              <p:nvPr/>
            </p:nvSpPr>
            <p:spPr>
              <a:xfrm>
                <a:off x="7920842" y="2517570"/>
                <a:ext cx="150747" cy="420410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934D78-7AE9-2D36-7AC0-CC87C7FE854A}"/>
                  </a:ext>
                </a:extLst>
              </p:cNvPr>
              <p:cNvSpPr txBox="1"/>
              <p:nvPr/>
            </p:nvSpPr>
            <p:spPr>
              <a:xfrm>
                <a:off x="7944623" y="2627610"/>
                <a:ext cx="1175656" cy="265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000" i="1" dirty="0">
                    <a:latin typeface="Source Sans Pro" panose="020B0503030403020204" pitchFamily="34" charset="0"/>
                    <a:ea typeface="Source Sans Pro" panose="020B0503030403020204" pitchFamily="34" charset="0"/>
                    <a:cs typeface="Calibri Light" panose="020F0302020204030204" pitchFamily="34" charset="0"/>
                  </a:rPr>
                  <a:t>New ARS Object</a:t>
                </a:r>
              </a:p>
            </p:txBody>
          </p:sp>
          <p:sp>
            <p:nvSpPr>
              <p:cNvPr id="35" name="Right Bracket 34">
                <a:extLst>
                  <a:ext uri="{FF2B5EF4-FFF2-40B4-BE49-F238E27FC236}">
                    <a16:creationId xmlns:a16="http://schemas.microsoft.com/office/drawing/2014/main" id="{23C112CD-B1E3-EAB9-CF30-B2295FE5D4CE}"/>
                  </a:ext>
                </a:extLst>
              </p:cNvPr>
              <p:cNvSpPr/>
              <p:nvPr/>
            </p:nvSpPr>
            <p:spPr>
              <a:xfrm>
                <a:off x="9096496" y="2505695"/>
                <a:ext cx="175191" cy="432284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D0819F-15FB-466C-37D7-DEF2798AF27E}"/>
                </a:ext>
              </a:extLst>
            </p:cNvPr>
            <p:cNvCxnSpPr/>
            <p:nvPr/>
          </p:nvCxnSpPr>
          <p:spPr>
            <a:xfrm>
              <a:off x="4156364" y="4843124"/>
              <a:ext cx="17300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D14E2FF8-350F-7AE8-DEA8-081CDDB70524}"/>
                </a:ext>
              </a:extLst>
            </p:cNvPr>
            <p:cNvCxnSpPr/>
            <p:nvPr/>
          </p:nvCxnSpPr>
          <p:spPr>
            <a:xfrm>
              <a:off x="2655787" y="5247011"/>
              <a:ext cx="1500577" cy="323404"/>
            </a:xfrm>
            <a:prstGeom prst="bentConnector3">
              <a:avLst>
                <a:gd name="adj1" fmla="val -27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85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94308E-40CC-5F5D-35AD-03594393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550"/>
              </a:spcBef>
              <a:buClr>
                <a:schemeClr val="tx1"/>
              </a:buClr>
              <a:buSzPct val="100000"/>
            </a:pPr>
            <a:r>
              <a:rPr lang="en-US" altLang="en-US" dirty="0">
                <a:sym typeface="Source Sans Pro" panose="020B0503030403020204" pitchFamily="34" charset="0"/>
              </a:rPr>
              <a:t>Join SAI community to review the PR</a:t>
            </a:r>
          </a:p>
          <a:p>
            <a:pPr>
              <a:lnSpc>
                <a:spcPct val="120000"/>
              </a:lnSpc>
              <a:spcBef>
                <a:spcPts val="550"/>
              </a:spcBef>
              <a:buClr>
                <a:schemeClr val="tx1"/>
              </a:buClr>
              <a:buSzPct val="100000"/>
            </a:pPr>
            <a:r>
              <a:rPr lang="en-US" altLang="en-US" dirty="0">
                <a:sym typeface="Source Sans Pro" panose="020B0503030403020204" pitchFamily="34" charset="0"/>
                <a:hlinkClick r:id="rId2"/>
              </a:rPr>
              <a:t>https://github.com/JaiOCP/SAI/tree/JaiOCP-ars</a:t>
            </a:r>
            <a:endParaRPr lang="en-US" altLang="en-US" dirty="0">
              <a:sym typeface="Source Sans Pro" panose="020B0503030403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550"/>
              </a:spcBef>
              <a:buClr>
                <a:schemeClr val="tx1"/>
              </a:buClr>
              <a:buSzPct val="100000"/>
              <a:buNone/>
            </a:pPr>
            <a:endParaRPr lang="en-US" altLang="en-US" dirty="0">
              <a:sym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0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6B0C-91EB-09E6-B6FB-538AA97A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6557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Routing and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B36D-F80E-A762-7657-71F01674BB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7927" y="1540780"/>
            <a:ext cx="8432800" cy="13372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i="1" dirty="0">
                <a:cs typeface="Calibri" panose="020F0502020204030204" pitchFamily="34" charset="0"/>
              </a:rPr>
              <a:t>Process, where a router/switch can forward data via a different route for a given destination based on the current conditions of the communication circuits within a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11509A-8C59-366C-FC32-D926EC148754}"/>
              </a:ext>
            </a:extLst>
          </p:cNvPr>
          <p:cNvSpPr/>
          <p:nvPr/>
        </p:nvSpPr>
        <p:spPr>
          <a:xfrm>
            <a:off x="2773850" y="3368431"/>
            <a:ext cx="4140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https://</a:t>
            </a:r>
            <a:r>
              <a:rPr lang="en-US" sz="1600" i="1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en.wikipedia.org</a:t>
            </a:r>
            <a:r>
              <a:rPr lang="en-US" sz="1600" i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/wiki/</a:t>
            </a:r>
            <a:r>
              <a:rPr lang="en-US" sz="1600" i="1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ourier New" panose="02070309020205020404" pitchFamily="49" charset="0"/>
              </a:rPr>
              <a:t>Dynamic_routing</a:t>
            </a:r>
            <a:endParaRPr lang="en-US" sz="1600" i="1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6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Routing and Switching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0D299-8786-9AD3-048D-EAE11974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06044"/>
            <a:ext cx="8432800" cy="22474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Overview</a:t>
            </a:r>
          </a:p>
          <a:p>
            <a:pPr>
              <a:lnSpc>
                <a:spcPct val="100000"/>
              </a:lnSpc>
            </a:pPr>
            <a:r>
              <a:rPr lang="en-US" dirty="0"/>
              <a:t>SAI Logical Packet Flow</a:t>
            </a:r>
          </a:p>
          <a:p>
            <a:pPr>
              <a:lnSpc>
                <a:spcPct val="100000"/>
              </a:lnSpc>
            </a:pPr>
            <a:r>
              <a:rPr lang="en-US" dirty="0"/>
              <a:t>SAI Specification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Call for Action</a:t>
            </a:r>
          </a:p>
        </p:txBody>
      </p:sp>
    </p:spTree>
    <p:extLst>
      <p:ext uri="{BB962C8B-B14F-4D97-AF65-F5344CB8AC3E}">
        <p14:creationId xmlns:p14="http://schemas.microsoft.com/office/powerpoint/2010/main" val="9538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Workloads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0D299-8786-9AD3-048D-EAE11974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96986"/>
            <a:ext cx="8432800" cy="25495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NLG (Natural Language Generation), Content understanding models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Very large models –100s of Billions to Trillion parameters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Example: Megatron Turning model, GPT-3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Large distributed training–16K or 32K nodes</a:t>
            </a:r>
          </a:p>
          <a:p>
            <a:pPr>
              <a:lnSpc>
                <a:spcPct val="100000"/>
              </a:lnSpc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Recommendation models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Deep Learning Recommendation Model (DLRM)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Medium size – 128 to 256 nodes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Personalized All to All communication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Memory bound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808E2-C8B7-043E-CA83-903070B26E6D}"/>
              </a:ext>
            </a:extLst>
          </p:cNvPr>
          <p:cNvSpPr txBox="1"/>
          <p:nvPr/>
        </p:nvSpPr>
        <p:spPr>
          <a:xfrm>
            <a:off x="1706336" y="3846513"/>
            <a:ext cx="57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AI/ML applications require high network utilization that keeps expensive accelerators busy</a:t>
            </a:r>
          </a:p>
        </p:txBody>
      </p:sp>
    </p:spTree>
    <p:extLst>
      <p:ext uri="{BB962C8B-B14F-4D97-AF65-F5344CB8AC3E}">
        <p14:creationId xmlns:p14="http://schemas.microsoft.com/office/powerpoint/2010/main" val="275759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Forwarding Decision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0D299-8786-9AD3-048D-EAE11974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06044"/>
            <a:ext cx="8432800" cy="22474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Path selection done by routing protocols</a:t>
            </a:r>
          </a:p>
          <a:p>
            <a:pPr>
              <a:lnSpc>
                <a:spcPct val="100000"/>
              </a:lnSpc>
            </a:pPr>
            <a:r>
              <a:rPr lang="en-US" dirty="0"/>
              <a:t>Path selected MAY be traffic engineered</a:t>
            </a:r>
          </a:p>
          <a:p>
            <a:pPr>
              <a:lnSpc>
                <a:spcPct val="100000"/>
              </a:lnSpc>
            </a:pPr>
            <a:r>
              <a:rPr lang="en-US" dirty="0"/>
              <a:t>Fair available link utilization is done via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ECMP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LAG</a:t>
            </a:r>
          </a:p>
        </p:txBody>
      </p:sp>
    </p:spTree>
    <p:extLst>
      <p:ext uri="{BB962C8B-B14F-4D97-AF65-F5344CB8AC3E}">
        <p14:creationId xmlns:p14="http://schemas.microsoft.com/office/powerpoint/2010/main" val="292288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0D299-8786-9AD3-048D-EAE11974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77" y="1001937"/>
            <a:ext cx="8432800" cy="35047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Polarization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Static Hash: No accounting for local and remote link quality</a:t>
            </a:r>
          </a:p>
          <a:p>
            <a:pPr>
              <a:lnSpc>
                <a:spcPct val="120000"/>
              </a:lnSpc>
            </a:pPr>
            <a:r>
              <a:rPr lang="en-US" dirty="0"/>
              <a:t>Link Failure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Control plane interaction to rebalance the traffic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Slow convergence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Black holing of traffic</a:t>
            </a:r>
          </a:p>
          <a:p>
            <a:pPr>
              <a:lnSpc>
                <a:spcPct val="120000"/>
              </a:lnSpc>
            </a:pPr>
            <a:r>
              <a:rPr lang="en-US" dirty="0"/>
              <a:t>Static hash-based link utilization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ECMP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LAG</a:t>
            </a:r>
          </a:p>
        </p:txBody>
      </p:sp>
    </p:spTree>
    <p:extLst>
      <p:ext uri="{BB962C8B-B14F-4D97-AF65-F5344CB8AC3E}">
        <p14:creationId xmlns:p14="http://schemas.microsoft.com/office/powerpoint/2010/main" val="418562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Enters Adaptive Routing and Switching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0D299-8786-9AD3-048D-EAE11974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06044"/>
            <a:ext cx="8432800" cy="22474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Local and Remote link quality-based path selection</a:t>
            </a:r>
          </a:p>
          <a:p>
            <a:pPr>
              <a:lnSpc>
                <a:spcPct val="100000"/>
              </a:lnSpc>
            </a:pPr>
            <a:r>
              <a:rPr lang="en-US" dirty="0"/>
              <a:t>Past and Future link load as a quality measure</a:t>
            </a:r>
          </a:p>
          <a:p>
            <a:pPr>
              <a:lnSpc>
                <a:spcPct val="100000"/>
              </a:lnSpc>
            </a:pPr>
            <a:r>
              <a:rPr lang="en-US" dirty="0"/>
              <a:t>Concept of flow-let for dynamic path assignment and reassignment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ECMP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LAG</a:t>
            </a:r>
          </a:p>
        </p:txBody>
      </p:sp>
    </p:spTree>
    <p:extLst>
      <p:ext uri="{BB962C8B-B14F-4D97-AF65-F5344CB8AC3E}">
        <p14:creationId xmlns:p14="http://schemas.microsoft.com/office/powerpoint/2010/main" val="280022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39A-7D4B-ED48-BAF5-EC4D337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Acronyms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D7F83-6D5D-ECA3-03FB-576FB591D81E}"/>
              </a:ext>
            </a:extLst>
          </p:cNvPr>
          <p:cNvSpPr txBox="1"/>
          <p:nvPr/>
        </p:nvSpPr>
        <p:spPr>
          <a:xfrm>
            <a:off x="635629" y="882364"/>
            <a:ext cx="7528657" cy="34778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Micro Flow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 single traffic flow typically identified by 5 tuple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Macro Flow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Collection of micro flows that hash to same value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Flow-let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Flow-let is a contagious subsequence of packets within a macro flow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Separated by an idle time interval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Macro Flow Table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HW table to store per macro flow state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ARS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Adaptive routing and switching: Path selection is influenced by various metrics</a:t>
            </a:r>
          </a:p>
        </p:txBody>
      </p:sp>
    </p:spTree>
    <p:extLst>
      <p:ext uri="{BB962C8B-B14F-4D97-AF65-F5344CB8AC3E}">
        <p14:creationId xmlns:p14="http://schemas.microsoft.com/office/powerpoint/2010/main" val="188589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CPGLO22">
      <a:dk1>
        <a:srgbClr val="1A1851"/>
      </a:dk1>
      <a:lt1>
        <a:srgbClr val="FFFFFF"/>
      </a:lt1>
      <a:dk2>
        <a:srgbClr val="1A1851"/>
      </a:dk2>
      <a:lt2>
        <a:srgbClr val="E7E6E6"/>
      </a:lt2>
      <a:accent1>
        <a:srgbClr val="33389A"/>
      </a:accent1>
      <a:accent2>
        <a:srgbClr val="8DC63F"/>
      </a:accent2>
      <a:accent3>
        <a:srgbClr val="5F6061"/>
      </a:accent3>
      <a:accent4>
        <a:srgbClr val="F6B71C"/>
      </a:accent4>
      <a:accent5>
        <a:srgbClr val="D57100"/>
      </a:accent5>
      <a:accent6>
        <a:srgbClr val="653A05"/>
      </a:accent6>
      <a:hlink>
        <a:srgbClr val="0079FF"/>
      </a:hlink>
      <a:folHlink>
        <a:srgbClr val="954F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1051</Words>
  <Application>Microsoft Macintosh PowerPoint</Application>
  <PresentationFormat>On-screen Show (16:9)</PresentationFormat>
  <Paragraphs>221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Source Sans Pro</vt:lpstr>
      <vt:lpstr>Wingdings</vt:lpstr>
      <vt:lpstr>Office Theme</vt:lpstr>
      <vt:lpstr>Adaptive Routing and Switching (ARS) in AI/ML Workloads</vt:lpstr>
      <vt:lpstr>ARS In AI/ML Workloads</vt:lpstr>
      <vt:lpstr>Adaptive Routing and Switching</vt:lpstr>
      <vt:lpstr>Adaptive Routing and Switching</vt:lpstr>
      <vt:lpstr>AI/ML Workloads</vt:lpstr>
      <vt:lpstr>Existing Forwarding Decision Model</vt:lpstr>
      <vt:lpstr>Challenges</vt:lpstr>
      <vt:lpstr>Enters Adaptive Routing and Switching</vt:lpstr>
      <vt:lpstr>Terms and Acronyms</vt:lpstr>
      <vt:lpstr>Key Idea</vt:lpstr>
      <vt:lpstr>Key Idea…..contd</vt:lpstr>
      <vt:lpstr>ARS Stages</vt:lpstr>
      <vt:lpstr>Conceptual Packet Flow</vt:lpstr>
      <vt:lpstr>Logical Pipeline Flow</vt:lpstr>
      <vt:lpstr>Deployment Considerations</vt:lpstr>
      <vt:lpstr>Deployment Considerations . . . . contd</vt:lpstr>
      <vt:lpstr>ARS Monitoring</vt:lpstr>
      <vt:lpstr>ARS Monitoring Configuration and Control</vt:lpstr>
      <vt:lpstr>SAI Spec Enhancements</vt:lpstr>
      <vt:lpstr>Scope</vt:lpstr>
      <vt:lpstr>SAI Object Hierarchy</vt:lpstr>
      <vt:lpstr>Call to Action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Jai Kumar</cp:lastModifiedBy>
  <cp:revision>88</cp:revision>
  <dcterms:created xsi:type="dcterms:W3CDTF">2020-02-12T17:20:03Z</dcterms:created>
  <dcterms:modified xsi:type="dcterms:W3CDTF">2022-12-16T18:52:58Z</dcterms:modified>
</cp:coreProperties>
</file>