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87575"/>
            <a:ext cx="85206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PREDICTION OF ONLINE SHOPPERS PURCHASING INTENTION </a:t>
            </a:r>
            <a:endParaRPr sz="35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80">
                <a:solidFill>
                  <a:schemeClr val="dk1"/>
                </a:solidFill>
              </a:rPr>
              <a:t>Raghunath Babu A20511598</a:t>
            </a:r>
            <a:endParaRPr sz="228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80">
                <a:solidFill>
                  <a:schemeClr val="dk1"/>
                </a:solidFill>
              </a:rPr>
              <a:t>Aditya Shivakumar A20513527</a:t>
            </a:r>
            <a:endParaRPr sz="223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67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Checking the multicollinearity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4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VIF-Variance Inflation Factor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statistical method to detect the presence of multicollinearity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Multicollinearity- is a phenomenon when 2 or more variables highly correlated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VIF-1 indicated no multicollinearity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VIF&gt;5/10 is considered as high multicollinearity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0" l="41523" r="0" t="0"/>
          <a:stretch/>
        </p:blipFill>
        <p:spPr>
          <a:xfrm>
            <a:off x="2294000" y="1414675"/>
            <a:ext cx="4755850" cy="34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433950" y="143875"/>
            <a:ext cx="8276100" cy="1200600"/>
          </a:xfrm>
          <a:prstGeom prst="roundRect">
            <a:avLst>
              <a:gd fmla="val 16667" name="adj"/>
            </a:avLst>
          </a:prstGeom>
          <a:solidFill>
            <a:srgbClr val="FEE4CB"/>
          </a:solidFill>
          <a:ln cap="flat" cmpd="sng" w="9525">
            <a:solidFill>
              <a:srgbClr val="FEE4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VIF FOR THE DATA SET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542650"/>
            <a:ext cx="85206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7194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207">
                <a:solidFill>
                  <a:schemeClr val="dk1"/>
                </a:solidFill>
              </a:rPr>
              <a:t>Principal Component Analysis (PCA) is a statistical technique used to reduce the dimensionality of a large dataset while retaining as much of its variability as possible.</a:t>
            </a:r>
            <a:endParaRPr sz="6207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15998"/>
              <a:buNone/>
            </a:pPr>
            <a:r>
              <a:rPr lang="en" sz="6207">
                <a:solidFill>
                  <a:schemeClr val="dk1"/>
                </a:solidFill>
              </a:rPr>
              <a:t>STEPS FOR PCA:</a:t>
            </a:r>
            <a:endParaRPr sz="6207">
              <a:solidFill>
                <a:schemeClr val="dk1"/>
              </a:solidFill>
            </a:endParaRPr>
          </a:p>
          <a:p>
            <a:pPr indent="-32719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207">
                <a:solidFill>
                  <a:schemeClr val="dk1"/>
                </a:solidFill>
              </a:rPr>
              <a:t>Standardize the range of the continuous initial variables.</a:t>
            </a:r>
            <a:endParaRPr sz="6207">
              <a:solidFill>
                <a:schemeClr val="dk1"/>
              </a:solidFill>
            </a:endParaRPr>
          </a:p>
          <a:p>
            <a:pPr indent="-3271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207">
                <a:solidFill>
                  <a:schemeClr val="dk1"/>
                </a:solidFill>
              </a:rPr>
              <a:t>Computation of covariance matrix.</a:t>
            </a:r>
            <a:endParaRPr sz="6207">
              <a:solidFill>
                <a:schemeClr val="dk1"/>
              </a:solidFill>
            </a:endParaRPr>
          </a:p>
          <a:p>
            <a:pPr indent="-3271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207">
                <a:solidFill>
                  <a:schemeClr val="dk1"/>
                </a:solidFill>
              </a:rPr>
              <a:t>Compute the eigenvectors and eigenvalues.</a:t>
            </a:r>
            <a:endParaRPr sz="6207">
              <a:solidFill>
                <a:schemeClr val="dk1"/>
              </a:solidFill>
            </a:endParaRPr>
          </a:p>
          <a:p>
            <a:pPr indent="-3271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207">
                <a:solidFill>
                  <a:schemeClr val="dk1"/>
                </a:solidFill>
              </a:rPr>
              <a:t>Feature Vectors.</a:t>
            </a:r>
            <a:endParaRPr sz="6207">
              <a:solidFill>
                <a:schemeClr val="dk1"/>
              </a:solidFill>
            </a:endParaRPr>
          </a:p>
          <a:p>
            <a:pPr indent="-3271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207">
                <a:solidFill>
                  <a:schemeClr val="dk1"/>
                </a:solidFill>
              </a:rPr>
              <a:t>Recasting the data along the principal component axes.</a:t>
            </a:r>
            <a:endParaRPr sz="6207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465925" y="143700"/>
            <a:ext cx="8276100" cy="12006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FEE4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 COMPONENT ANALYSIS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81400"/>
            <a:ext cx="8520600" cy="4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From the VIF table we found 4 variable with significant multicollinearity.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Proceeded with PCA instead of discarding.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(i) 'ProductRelated' ,'ProductRelated_Duration'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271" y="1576150"/>
            <a:ext cx="3572700" cy="27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5079350" y="1586200"/>
            <a:ext cx="335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see that with one variable we can explain more than 90% of the variance of the two original variables.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212075" y="2979900"/>
            <a:ext cx="28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this to 1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Product_Related_PCA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37150"/>
            <a:ext cx="8520600" cy="5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(ii) ‘BounceRates','ExitRates’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274" y="729125"/>
            <a:ext cx="4889724" cy="37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5455425" y="856150"/>
            <a:ext cx="346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see that with one variable we can explain more than 95% of the variance of the two original variables.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5621350" y="2825050"/>
            <a:ext cx="292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this to 1 variable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-Bounce_Exit_PCA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898175" y="4561675"/>
            <a:ext cx="7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hot encoding is applied on the transformed dataset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438750"/>
            <a:ext cx="8520600" cy="3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For this classification, stated with logistic regression modelling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Train, Test split- 80:20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Epochs-100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Use GridSearchCV to get the optimized hyper parameters in obtaining the most effective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Mean Cross Validation Roc AUC score - 0.9160027575887142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401975" y="63950"/>
            <a:ext cx="8276100" cy="1200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FEE4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33950" y="1457225"/>
            <a:ext cx="8520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In a Random Forest, multiple decision trees are trained on different subsets of the original dataset.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Each decision tree makes a prediction for the target variable.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The final prediction is determined by combining the predictions of all the individual trees.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Each tree is constructed using a random subset of the features in the dataset.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BootStrapping and Feature selection(Randomness)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433950" y="143875"/>
            <a:ext cx="8276100" cy="1200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FEE4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214600"/>
            <a:ext cx="85206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Random forest for complete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Mean Cross Validation Roc AUC score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0.9032846715328468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Max depth 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Random forest for transformed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Mean Cross Validation Roc AUC score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0.9001419302514194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Max depth 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can see the cross-validation result obtained for Random Forest is almost similar for"original" and transformed data.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622575"/>
            <a:ext cx="85206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Potential of Neural Networks was realized from one of the research papers.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Composed of multiple layers of interconnected nodes, or neurons.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Basic structure of a neural network consists of an input layer, one or more hidden layers, and an output layer.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Each neuron receives input from one or more other neurons and applies a nonlinear transformation to the input to produce an output.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Neural networks have ability to learn complex, nonlinear relationships between inputs and outputs.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465925" y="143700"/>
            <a:ext cx="8276100" cy="1200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FEE4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292025"/>
            <a:ext cx="8520600" cy="4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5709850" y="767650"/>
            <a:ext cx="274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Epochs-30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93%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(l2 regularization, drop out layer)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3545" y="57150"/>
            <a:ext cx="50146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43275" y="136200"/>
            <a:ext cx="8276100" cy="1200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0525" y="1459000"/>
            <a:ext cx="59265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Currently many businesses rely on the internet to operate, online stores have now realized the importance of personalized advertising. 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Machine learning can be used for predicting the buying intentions of online consumers.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Machine Learning is capable of analyzing enormous quantities of information and identify trends and patterns that are difficult to spot via manual analysis.	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objective is to develop machine learning models to perform classification by grouping similar customers based on their purchasing behavior and predict if a customer could do a purchase.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236700"/>
            <a:ext cx="8520600" cy="4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03600" cy="4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8" y="126100"/>
            <a:ext cx="423965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242650" y="1288350"/>
            <a:ext cx="8589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Clustering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K Means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Analyse different clusters and find the dominating features over each cluster.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Basic idea is to group customers based on several feature variables which will help the company to strengthen their marketing and logistics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chemeClr val="dk1"/>
                </a:solidFill>
              </a:rPr>
              <a:t>Analysis on the user’s characteristics in terms of time spent on the website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Administrative Duration vs Bounce Rate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Informative Duration vs Bounce Rates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Administrative Duration vs Exit Rates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From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where the Users of the Website come?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Region vs Traffic Type    Administrative Duration vs Region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7" name="Google Shape;187;p33"/>
          <p:cNvSpPr/>
          <p:nvPr/>
        </p:nvSpPr>
        <p:spPr>
          <a:xfrm>
            <a:off x="346050" y="87750"/>
            <a:ext cx="8276100" cy="12006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FEE4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/>
        </p:nvSpPr>
        <p:spPr>
          <a:xfrm>
            <a:off x="1910325" y="1846375"/>
            <a:ext cx="5523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0" i="0" lang="en" sz="6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endParaRPr b="0" i="0" sz="6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755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43600" y="1426000"/>
            <a:ext cx="56148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50">
                <a:solidFill>
                  <a:schemeClr val="dk1"/>
                </a:solidFill>
              </a:rPr>
              <a:t>Numerical Attributes: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Administrative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Administrative_Duration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Informational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Informational_Duration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Product 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Product_Duration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Bounce Rate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Exit Rate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Page Value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Special Day</a:t>
            </a:r>
            <a:endParaRPr sz="165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66275" y="131075"/>
            <a:ext cx="8276100" cy="1200600"/>
          </a:xfrm>
          <a:prstGeom prst="roundRect">
            <a:avLst>
              <a:gd fmla="val 16667" name="adj"/>
            </a:avLst>
          </a:prstGeom>
          <a:solidFill>
            <a:srgbClr val="FEE4CB"/>
          </a:solidFill>
          <a:ln cap="flat" cmpd="sng" w="9525">
            <a:solidFill>
              <a:srgbClr val="FEE4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755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68300" y="1500200"/>
            <a:ext cx="56148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Categorical Attributes: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Operating System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Browser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Region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Traffic Type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Visitor Type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Weekend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Month of the Year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Revenue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266275" y="131075"/>
            <a:ext cx="8276100" cy="1200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FEE4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45325" y="1763950"/>
            <a:ext cx="8520600" cy="27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This data set has a mix of numerical and categorical feature variables, the predictive variable is binary(True/False)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This gives us an opportunity to explore </a:t>
            </a:r>
            <a:endParaRPr sz="1400"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Classification(modelling) 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Clustering(Analysis)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82" name="Google Shape;82;p17"/>
          <p:cNvSpPr/>
          <p:nvPr/>
        </p:nvSpPr>
        <p:spPr>
          <a:xfrm>
            <a:off x="266275" y="131075"/>
            <a:ext cx="8276100" cy="1200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FEE4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549650"/>
            <a:ext cx="8520600" cy="3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8 categorical variables were translated into numericals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True/false→ 1/0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Months→ feb to dec as 2 to 12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Qualitative variable→ 0/1 and 2 for missing values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73425" y="81625"/>
            <a:ext cx="8276100" cy="12006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FEE4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 PROCESSING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721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For a better model with more categorical and continuous variable it is necessary to check</a:t>
            </a:r>
            <a:endParaRPr>
              <a:solidFill>
                <a:schemeClr val="dk1"/>
              </a:solidFill>
            </a:endParaRPr>
          </a:p>
          <a:p>
            <a:pPr indent="-3177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17">
                <a:solidFill>
                  <a:schemeClr val="dk1"/>
                </a:solidFill>
              </a:rPr>
              <a:t>significance of the variable </a:t>
            </a:r>
            <a:endParaRPr sz="1517">
              <a:solidFill>
                <a:schemeClr val="dk1"/>
              </a:solidFill>
            </a:endParaRPr>
          </a:p>
          <a:p>
            <a:pPr indent="-317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17">
                <a:solidFill>
                  <a:schemeClr val="dk1"/>
                </a:solidFill>
              </a:rPr>
              <a:t>Variables are independent</a:t>
            </a:r>
            <a:endParaRPr sz="1517">
              <a:solidFill>
                <a:schemeClr val="dk1"/>
              </a:solidFill>
            </a:endParaRPr>
          </a:p>
          <a:p>
            <a:pPr indent="-317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17">
                <a:solidFill>
                  <a:schemeClr val="dk1"/>
                </a:solidFill>
              </a:rPr>
              <a:t>Mutually exclusive</a:t>
            </a:r>
            <a:endParaRPr sz="15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Chi Square statistical test is performed, for every variables and the target variable individually.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Chi square distribution is a probability distribution used commonly used in Statistical Inference-test of significance, variable independence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H0: no significant relation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Ha: significant relation exist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If the p value is significant enough we can reject the null hypothesis.(0.05)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465925" y="143700"/>
            <a:ext cx="8276100" cy="120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FEE4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 PROCESSING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43675" y="1574625"/>
            <a:ext cx="8520600" cy="3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550"/>
              <a:buNone/>
            </a:pPr>
            <a:r>
              <a:rPr lang="en" sz="4752">
                <a:solidFill>
                  <a:schemeClr val="dk1"/>
                </a:solidFill>
              </a:rPr>
              <a:t>P VALUE</a:t>
            </a:r>
            <a:endParaRPr sz="47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392"/>
              <a:buNone/>
            </a:pPr>
            <a:r>
              <a:rPr lang="en" sz="4002">
                <a:solidFill>
                  <a:schemeClr val="dk1"/>
                </a:solidFill>
              </a:rPr>
              <a:t>P value is a measure of the evidence against null hypothesis</a:t>
            </a:r>
            <a:endParaRPr sz="400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392"/>
              <a:buNone/>
            </a:pPr>
            <a:r>
              <a:rPr lang="en" sz="4002">
                <a:solidFill>
                  <a:schemeClr val="dk1"/>
                </a:solidFill>
              </a:rPr>
              <a:t>If the p value is more than the level of significance, we reject the null hypothesis and favour alternative hypothesis</a:t>
            </a:r>
            <a:endParaRPr sz="400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392"/>
              <a:buNone/>
            </a:pPr>
            <a:r>
              <a:rPr lang="en" sz="4002">
                <a:solidFill>
                  <a:schemeClr val="dk1"/>
                </a:solidFill>
              </a:rPr>
              <a:t>In our test we discard the following variables </a:t>
            </a:r>
            <a:endParaRPr sz="4002">
              <a:solidFill>
                <a:schemeClr val="dk1"/>
              </a:solidFill>
            </a:endParaRPr>
          </a:p>
          <a:p>
            <a:pPr indent="-31125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002">
                <a:solidFill>
                  <a:schemeClr val="dk1"/>
                </a:solidFill>
              </a:rPr>
              <a:t>Operating System- 1.4E-13</a:t>
            </a:r>
            <a:endParaRPr sz="4002">
              <a:solidFill>
                <a:schemeClr val="dk1"/>
              </a:solidFill>
            </a:endParaRPr>
          </a:p>
          <a:p>
            <a:pPr indent="-3112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002">
                <a:solidFill>
                  <a:schemeClr val="dk1"/>
                </a:solidFill>
              </a:rPr>
              <a:t>Region                 - 0.03</a:t>
            </a:r>
            <a:endParaRPr sz="4002">
              <a:solidFill>
                <a:schemeClr val="dk1"/>
              </a:solidFill>
            </a:endParaRPr>
          </a:p>
          <a:p>
            <a:pPr indent="-3112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002">
                <a:solidFill>
                  <a:schemeClr val="dk1"/>
                </a:solidFill>
              </a:rPr>
              <a:t>Traffic Type          -1.6E-67</a:t>
            </a:r>
            <a:endParaRPr sz="4002">
              <a:solidFill>
                <a:schemeClr val="dk1"/>
              </a:solidFill>
            </a:endParaRPr>
          </a:p>
          <a:p>
            <a:pPr indent="-3112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002">
                <a:solidFill>
                  <a:schemeClr val="dk1"/>
                </a:solidFill>
              </a:rPr>
              <a:t>Visitor type           -4.26E-30</a:t>
            </a:r>
            <a:endParaRPr sz="4002">
              <a:solidFill>
                <a:schemeClr val="dk1"/>
              </a:solidFill>
            </a:endParaRPr>
          </a:p>
          <a:p>
            <a:pPr indent="-3112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002">
                <a:solidFill>
                  <a:schemeClr val="dk1"/>
                </a:solidFill>
              </a:rPr>
              <a:t>Weekends            -0.0012</a:t>
            </a:r>
            <a:endParaRPr sz="4002">
              <a:solidFill>
                <a:schemeClr val="dk1"/>
              </a:solidFill>
            </a:endParaRPr>
          </a:p>
          <a:p>
            <a:pPr indent="-3112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002">
                <a:solidFill>
                  <a:schemeClr val="dk1"/>
                </a:solidFill>
              </a:rPr>
              <a:t>Special Day          -1.3E-21</a:t>
            </a:r>
            <a:endParaRPr sz="4002">
              <a:solidFill>
                <a:schemeClr val="dk1"/>
              </a:solidFill>
            </a:endParaRPr>
          </a:p>
          <a:p>
            <a:pPr indent="-3112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002">
                <a:solidFill>
                  <a:schemeClr val="dk1"/>
                </a:solidFill>
              </a:rPr>
              <a:t>Month                   -2.2E-77</a:t>
            </a:r>
            <a:endParaRPr sz="400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07692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07692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465925" y="143700"/>
            <a:ext cx="8276100" cy="12006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FEE4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 PROCESSING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800775"/>
            <a:ext cx="85206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00" y="800775"/>
            <a:ext cx="4971649" cy="4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4703250" y="1187975"/>
            <a:ext cx="41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5350050" y="1664475"/>
            <a:ext cx="3351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 have high correlation for 4 variables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BounceRates and ExitRates-0.91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ProductRelated and ProductRelated_Duration-0.86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239800" y="141275"/>
            <a:ext cx="859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Examining the correlation between numerical variables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