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2" r:id="rId1"/>
  </p:sldMasterIdLst>
  <p:sldIdLst>
    <p:sldId id="256" r:id="rId2"/>
    <p:sldId id="257" r:id="rId3"/>
    <p:sldId id="258" r:id="rId4"/>
    <p:sldId id="263" r:id="rId5"/>
    <p:sldId id="259" r:id="rId6"/>
    <p:sldId id="260" r:id="rId7"/>
    <p:sldId id="261" r:id="rId8"/>
    <p:sldId id="262"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5"/>
    <p:restoredTop sz="94690"/>
  </p:normalViewPr>
  <p:slideViewPr>
    <p:cSldViewPr snapToGrid="0" snapToObjects="1">
      <p:cViewPr varScale="1">
        <p:scale>
          <a:sx n="95" d="100"/>
          <a:sy n="95" d="100"/>
        </p:scale>
        <p:origin x="408"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4" Type="http://schemas.openxmlformats.org/officeDocument/2006/relationships/image" Target="../media/image11.svg"/></Relationships>
</file>

<file path=ppt/diagrams/_rels/data3.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_rels/data4.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4" Type="http://schemas.openxmlformats.org/officeDocument/2006/relationships/image" Target="../media/image11.svg"/></Relationships>
</file>

<file path=ppt/diagrams/_rels/drawing3.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_rels/drawing4.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a:alpha val="0"/>
      </a:schemeClr>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2AB6BF5-DDFA-4A83-B6C2-C0329ECF5774}"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0E2FD8D1-522D-49A4-AD28-45227C251FC8}">
      <dgm:prSet/>
      <dgm:spPr/>
      <dgm:t>
        <a:bodyPr/>
        <a:lstStyle/>
        <a:p>
          <a:r>
            <a:rPr lang="en-IN"/>
            <a:t>A Business development consultant has been tasked to make recommendations to a Venture Capitalist on opening a new Ice Cream shop in Bangalore. </a:t>
          </a:r>
          <a:endParaRPr lang="en-US"/>
        </a:p>
      </dgm:t>
    </dgm:pt>
    <dgm:pt modelId="{8C65D849-F669-4D97-90E8-19C23E5EB1EC}" type="parTrans" cxnId="{2BA95DB3-CFA9-4AC2-B22F-9A04513422E6}">
      <dgm:prSet/>
      <dgm:spPr/>
      <dgm:t>
        <a:bodyPr/>
        <a:lstStyle/>
        <a:p>
          <a:endParaRPr lang="en-US"/>
        </a:p>
      </dgm:t>
    </dgm:pt>
    <dgm:pt modelId="{92FB7EF2-3FAD-4ADD-B84D-FFAC6ECD48C6}" type="sibTrans" cxnId="{2BA95DB3-CFA9-4AC2-B22F-9A04513422E6}">
      <dgm:prSet/>
      <dgm:spPr/>
      <dgm:t>
        <a:bodyPr/>
        <a:lstStyle/>
        <a:p>
          <a:endParaRPr lang="en-US"/>
        </a:p>
      </dgm:t>
    </dgm:pt>
    <dgm:pt modelId="{A5247DC9-AFD4-45DD-B535-DEB8C19FDA84}">
      <dgm:prSet/>
      <dgm:spPr/>
      <dgm:t>
        <a:bodyPr/>
        <a:lstStyle/>
        <a:p>
          <a:r>
            <a:rPr lang="en-IN"/>
            <a:t>The client would like a neighbourhood with other Indian Restaurants, but a location having not much competition in the area</a:t>
          </a:r>
          <a:endParaRPr lang="en-US"/>
        </a:p>
      </dgm:t>
    </dgm:pt>
    <dgm:pt modelId="{6C5AFA8B-127F-4B61-8B41-2714F395EA32}" type="parTrans" cxnId="{7CA7770C-CB0F-4B1E-8EAA-876DFC09001B}">
      <dgm:prSet/>
      <dgm:spPr/>
      <dgm:t>
        <a:bodyPr/>
        <a:lstStyle/>
        <a:p>
          <a:endParaRPr lang="en-US"/>
        </a:p>
      </dgm:t>
    </dgm:pt>
    <dgm:pt modelId="{1A7A493B-8381-45E6-9D39-B68084C929B7}" type="sibTrans" cxnId="{7CA7770C-CB0F-4B1E-8EAA-876DFC09001B}">
      <dgm:prSet/>
      <dgm:spPr/>
      <dgm:t>
        <a:bodyPr/>
        <a:lstStyle/>
        <a:p>
          <a:endParaRPr lang="en-US"/>
        </a:p>
      </dgm:t>
    </dgm:pt>
    <dgm:pt modelId="{3FBB2BEB-744F-43A4-99AA-63A09DD1548F}">
      <dgm:prSet/>
      <dgm:spPr/>
      <dgm:t>
        <a:bodyPr/>
        <a:lstStyle/>
        <a:p>
          <a:r>
            <a:rPr lang="en-IN" dirty="0"/>
            <a:t>The project provides an exploratory data analysis and visualizations to eventually come to a recommended location(s).</a:t>
          </a:r>
          <a:endParaRPr lang="en-US" dirty="0"/>
        </a:p>
      </dgm:t>
    </dgm:pt>
    <dgm:pt modelId="{6CAC696B-A158-4466-9BDA-A73273638A09}" type="parTrans" cxnId="{C26139F2-85D3-49DC-8A0F-5A8C9C4C4B30}">
      <dgm:prSet/>
      <dgm:spPr/>
      <dgm:t>
        <a:bodyPr/>
        <a:lstStyle/>
        <a:p>
          <a:endParaRPr lang="en-US"/>
        </a:p>
      </dgm:t>
    </dgm:pt>
    <dgm:pt modelId="{7A601D2C-A345-43FD-99A4-7993973FD09D}" type="sibTrans" cxnId="{C26139F2-85D3-49DC-8A0F-5A8C9C4C4B30}">
      <dgm:prSet/>
      <dgm:spPr/>
      <dgm:t>
        <a:bodyPr/>
        <a:lstStyle/>
        <a:p>
          <a:endParaRPr lang="en-US"/>
        </a:p>
      </dgm:t>
    </dgm:pt>
    <dgm:pt modelId="{C912C3D8-35EE-4013-ADA0-90A703F23573}" type="pres">
      <dgm:prSet presAssocID="{12AB6BF5-DDFA-4A83-B6C2-C0329ECF5774}" presName="root" presStyleCnt="0">
        <dgm:presLayoutVars>
          <dgm:dir/>
          <dgm:resizeHandles val="exact"/>
        </dgm:presLayoutVars>
      </dgm:prSet>
      <dgm:spPr/>
    </dgm:pt>
    <dgm:pt modelId="{07943A3E-A11D-4C95-84A2-AFB2B3BEB985}" type="pres">
      <dgm:prSet presAssocID="{0E2FD8D1-522D-49A4-AD28-45227C251FC8}" presName="compNode" presStyleCnt="0"/>
      <dgm:spPr/>
    </dgm:pt>
    <dgm:pt modelId="{9FEC56E0-C2D8-4374-85E4-9293060F81E8}" type="pres">
      <dgm:prSet presAssocID="{0E2FD8D1-522D-49A4-AD28-45227C251FC8}" presName="bgRect" presStyleLbl="bgShp" presStyleIdx="0" presStyleCnt="3"/>
      <dgm:spPr/>
    </dgm:pt>
    <dgm:pt modelId="{517E7D74-1A9F-4DA4-9036-6CE0AE6F8D28}" type="pres">
      <dgm:prSet presAssocID="{0E2FD8D1-522D-49A4-AD28-45227C251FC8}"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Kiosk"/>
        </a:ext>
      </dgm:extLst>
    </dgm:pt>
    <dgm:pt modelId="{76D58535-B4C8-4EFD-A578-DA523E0653B2}" type="pres">
      <dgm:prSet presAssocID="{0E2FD8D1-522D-49A4-AD28-45227C251FC8}" presName="spaceRect" presStyleCnt="0"/>
      <dgm:spPr/>
    </dgm:pt>
    <dgm:pt modelId="{0DC06BC4-21DE-4AC1-B226-587174FBDACF}" type="pres">
      <dgm:prSet presAssocID="{0E2FD8D1-522D-49A4-AD28-45227C251FC8}" presName="parTx" presStyleLbl="revTx" presStyleIdx="0" presStyleCnt="3">
        <dgm:presLayoutVars>
          <dgm:chMax val="0"/>
          <dgm:chPref val="0"/>
        </dgm:presLayoutVars>
      </dgm:prSet>
      <dgm:spPr/>
    </dgm:pt>
    <dgm:pt modelId="{488AD450-6616-42D1-812C-7B5A9EBB4B64}" type="pres">
      <dgm:prSet presAssocID="{92FB7EF2-3FAD-4ADD-B84D-FFAC6ECD48C6}" presName="sibTrans" presStyleCnt="0"/>
      <dgm:spPr/>
    </dgm:pt>
    <dgm:pt modelId="{ED7884E5-6A35-47EF-B07A-6D057E262844}" type="pres">
      <dgm:prSet presAssocID="{A5247DC9-AFD4-45DD-B535-DEB8C19FDA84}" presName="compNode" presStyleCnt="0"/>
      <dgm:spPr/>
    </dgm:pt>
    <dgm:pt modelId="{01470F8C-0999-4615-9960-607E4DB19272}" type="pres">
      <dgm:prSet presAssocID="{A5247DC9-AFD4-45DD-B535-DEB8C19FDA84}" presName="bgRect" presStyleLbl="bgShp" presStyleIdx="1" presStyleCnt="3"/>
      <dgm:spPr/>
    </dgm:pt>
    <dgm:pt modelId="{5A042CE5-334A-4C38-B3DF-5858AB611E29}" type="pres">
      <dgm:prSet presAssocID="{A5247DC9-AFD4-45DD-B535-DEB8C19FDA84}"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aiter"/>
        </a:ext>
      </dgm:extLst>
    </dgm:pt>
    <dgm:pt modelId="{FD5D3354-B214-42EF-82C5-8B5C711BBDF3}" type="pres">
      <dgm:prSet presAssocID="{A5247DC9-AFD4-45DD-B535-DEB8C19FDA84}" presName="spaceRect" presStyleCnt="0"/>
      <dgm:spPr/>
    </dgm:pt>
    <dgm:pt modelId="{13E3EE40-4C00-479F-81B8-22D5EBA11E90}" type="pres">
      <dgm:prSet presAssocID="{A5247DC9-AFD4-45DD-B535-DEB8C19FDA84}" presName="parTx" presStyleLbl="revTx" presStyleIdx="1" presStyleCnt="3">
        <dgm:presLayoutVars>
          <dgm:chMax val="0"/>
          <dgm:chPref val="0"/>
        </dgm:presLayoutVars>
      </dgm:prSet>
      <dgm:spPr/>
    </dgm:pt>
    <dgm:pt modelId="{BE76C19B-60F4-40B4-B0BC-11E2C1852E39}" type="pres">
      <dgm:prSet presAssocID="{1A7A493B-8381-45E6-9D39-B68084C929B7}" presName="sibTrans" presStyleCnt="0"/>
      <dgm:spPr/>
    </dgm:pt>
    <dgm:pt modelId="{97D8EEF7-96E8-4537-9309-EDA41ED63524}" type="pres">
      <dgm:prSet presAssocID="{3FBB2BEB-744F-43A4-99AA-63A09DD1548F}" presName="compNode" presStyleCnt="0"/>
      <dgm:spPr/>
    </dgm:pt>
    <dgm:pt modelId="{5D252F0A-82A7-46F2-8EA6-FA7C506D41EB}" type="pres">
      <dgm:prSet presAssocID="{3FBB2BEB-744F-43A4-99AA-63A09DD1548F}" presName="bgRect" presStyleLbl="bgShp" presStyleIdx="2" presStyleCnt="3"/>
      <dgm:spPr/>
    </dgm:pt>
    <dgm:pt modelId="{B62A0F56-0EF1-476E-B565-5ECC1BF88F85}" type="pres">
      <dgm:prSet presAssocID="{3FBB2BEB-744F-43A4-99AA-63A09DD1548F}"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tatistics"/>
        </a:ext>
      </dgm:extLst>
    </dgm:pt>
    <dgm:pt modelId="{C7771130-9F55-45ED-8EFA-12D4BB052CA0}" type="pres">
      <dgm:prSet presAssocID="{3FBB2BEB-744F-43A4-99AA-63A09DD1548F}" presName="spaceRect" presStyleCnt="0"/>
      <dgm:spPr/>
    </dgm:pt>
    <dgm:pt modelId="{B92F0387-E758-4960-8D2D-9FA6F96AB6A1}" type="pres">
      <dgm:prSet presAssocID="{3FBB2BEB-744F-43A4-99AA-63A09DD1548F}" presName="parTx" presStyleLbl="revTx" presStyleIdx="2" presStyleCnt="3">
        <dgm:presLayoutVars>
          <dgm:chMax val="0"/>
          <dgm:chPref val="0"/>
        </dgm:presLayoutVars>
      </dgm:prSet>
      <dgm:spPr/>
    </dgm:pt>
  </dgm:ptLst>
  <dgm:cxnLst>
    <dgm:cxn modelId="{7CA7770C-CB0F-4B1E-8EAA-876DFC09001B}" srcId="{12AB6BF5-DDFA-4A83-B6C2-C0329ECF5774}" destId="{A5247DC9-AFD4-45DD-B535-DEB8C19FDA84}" srcOrd="1" destOrd="0" parTransId="{6C5AFA8B-127F-4B61-8B41-2714F395EA32}" sibTransId="{1A7A493B-8381-45E6-9D39-B68084C929B7}"/>
    <dgm:cxn modelId="{2BA95DB3-CFA9-4AC2-B22F-9A04513422E6}" srcId="{12AB6BF5-DDFA-4A83-B6C2-C0329ECF5774}" destId="{0E2FD8D1-522D-49A4-AD28-45227C251FC8}" srcOrd="0" destOrd="0" parTransId="{8C65D849-F669-4D97-90E8-19C23E5EB1EC}" sibTransId="{92FB7EF2-3FAD-4ADD-B84D-FFAC6ECD48C6}"/>
    <dgm:cxn modelId="{16513EB7-B7BB-48A2-9913-A57FAD76BCA4}" type="presOf" srcId="{0E2FD8D1-522D-49A4-AD28-45227C251FC8}" destId="{0DC06BC4-21DE-4AC1-B226-587174FBDACF}" srcOrd="0" destOrd="0" presId="urn:microsoft.com/office/officeart/2018/2/layout/IconVerticalSolidList"/>
    <dgm:cxn modelId="{2E0651CD-3679-4D10-8D4B-2504CCA28BF5}" type="presOf" srcId="{12AB6BF5-DDFA-4A83-B6C2-C0329ECF5774}" destId="{C912C3D8-35EE-4013-ADA0-90A703F23573}" srcOrd="0" destOrd="0" presId="urn:microsoft.com/office/officeart/2018/2/layout/IconVerticalSolidList"/>
    <dgm:cxn modelId="{C0490FE9-8D3D-42B4-BFBB-5FE216641262}" type="presOf" srcId="{3FBB2BEB-744F-43A4-99AA-63A09DD1548F}" destId="{B92F0387-E758-4960-8D2D-9FA6F96AB6A1}" srcOrd="0" destOrd="0" presId="urn:microsoft.com/office/officeart/2018/2/layout/IconVerticalSolidList"/>
    <dgm:cxn modelId="{C26139F2-85D3-49DC-8A0F-5A8C9C4C4B30}" srcId="{12AB6BF5-DDFA-4A83-B6C2-C0329ECF5774}" destId="{3FBB2BEB-744F-43A4-99AA-63A09DD1548F}" srcOrd="2" destOrd="0" parTransId="{6CAC696B-A158-4466-9BDA-A73273638A09}" sibTransId="{7A601D2C-A345-43FD-99A4-7993973FD09D}"/>
    <dgm:cxn modelId="{2B36EBF6-37E0-4E4B-9168-A8B37BCD7AF9}" type="presOf" srcId="{A5247DC9-AFD4-45DD-B535-DEB8C19FDA84}" destId="{13E3EE40-4C00-479F-81B8-22D5EBA11E90}" srcOrd="0" destOrd="0" presId="urn:microsoft.com/office/officeart/2018/2/layout/IconVerticalSolidList"/>
    <dgm:cxn modelId="{36E96BBD-E77B-4A6C-A6A0-21F2CC5BDB61}" type="presParOf" srcId="{C912C3D8-35EE-4013-ADA0-90A703F23573}" destId="{07943A3E-A11D-4C95-84A2-AFB2B3BEB985}" srcOrd="0" destOrd="0" presId="urn:microsoft.com/office/officeart/2018/2/layout/IconVerticalSolidList"/>
    <dgm:cxn modelId="{C71B5044-4D4E-47A0-A119-004D59DFA863}" type="presParOf" srcId="{07943A3E-A11D-4C95-84A2-AFB2B3BEB985}" destId="{9FEC56E0-C2D8-4374-85E4-9293060F81E8}" srcOrd="0" destOrd="0" presId="urn:microsoft.com/office/officeart/2018/2/layout/IconVerticalSolidList"/>
    <dgm:cxn modelId="{A3240919-6828-4151-A3DF-34D7336B3C83}" type="presParOf" srcId="{07943A3E-A11D-4C95-84A2-AFB2B3BEB985}" destId="{517E7D74-1A9F-4DA4-9036-6CE0AE6F8D28}" srcOrd="1" destOrd="0" presId="urn:microsoft.com/office/officeart/2018/2/layout/IconVerticalSolidList"/>
    <dgm:cxn modelId="{795DE6F3-06A2-43D3-B102-C5FC7869D042}" type="presParOf" srcId="{07943A3E-A11D-4C95-84A2-AFB2B3BEB985}" destId="{76D58535-B4C8-4EFD-A578-DA523E0653B2}" srcOrd="2" destOrd="0" presId="urn:microsoft.com/office/officeart/2018/2/layout/IconVerticalSolidList"/>
    <dgm:cxn modelId="{635F42A9-4A80-48CD-8314-C3A8A818D945}" type="presParOf" srcId="{07943A3E-A11D-4C95-84A2-AFB2B3BEB985}" destId="{0DC06BC4-21DE-4AC1-B226-587174FBDACF}" srcOrd="3" destOrd="0" presId="urn:microsoft.com/office/officeart/2018/2/layout/IconVerticalSolidList"/>
    <dgm:cxn modelId="{70D4B353-EEF1-4BC7-B941-E47B248CF3A6}" type="presParOf" srcId="{C912C3D8-35EE-4013-ADA0-90A703F23573}" destId="{488AD450-6616-42D1-812C-7B5A9EBB4B64}" srcOrd="1" destOrd="0" presId="urn:microsoft.com/office/officeart/2018/2/layout/IconVerticalSolidList"/>
    <dgm:cxn modelId="{672A94C6-EFF5-4AC0-83B5-B349A3E0A1CB}" type="presParOf" srcId="{C912C3D8-35EE-4013-ADA0-90A703F23573}" destId="{ED7884E5-6A35-47EF-B07A-6D057E262844}" srcOrd="2" destOrd="0" presId="urn:microsoft.com/office/officeart/2018/2/layout/IconVerticalSolidList"/>
    <dgm:cxn modelId="{1F49D518-6E58-43E7-92B4-B82442D9B9A0}" type="presParOf" srcId="{ED7884E5-6A35-47EF-B07A-6D057E262844}" destId="{01470F8C-0999-4615-9960-607E4DB19272}" srcOrd="0" destOrd="0" presId="urn:microsoft.com/office/officeart/2018/2/layout/IconVerticalSolidList"/>
    <dgm:cxn modelId="{7F489C70-269E-4F5C-9D88-821F1F5E994E}" type="presParOf" srcId="{ED7884E5-6A35-47EF-B07A-6D057E262844}" destId="{5A042CE5-334A-4C38-B3DF-5858AB611E29}" srcOrd="1" destOrd="0" presId="urn:microsoft.com/office/officeart/2018/2/layout/IconVerticalSolidList"/>
    <dgm:cxn modelId="{CAFD9734-EBC9-4372-8241-8E8B13A28D78}" type="presParOf" srcId="{ED7884E5-6A35-47EF-B07A-6D057E262844}" destId="{FD5D3354-B214-42EF-82C5-8B5C711BBDF3}" srcOrd="2" destOrd="0" presId="urn:microsoft.com/office/officeart/2018/2/layout/IconVerticalSolidList"/>
    <dgm:cxn modelId="{40867081-2ECB-43D3-947C-70F0FD6D89F8}" type="presParOf" srcId="{ED7884E5-6A35-47EF-B07A-6D057E262844}" destId="{13E3EE40-4C00-479F-81B8-22D5EBA11E90}" srcOrd="3" destOrd="0" presId="urn:microsoft.com/office/officeart/2018/2/layout/IconVerticalSolidList"/>
    <dgm:cxn modelId="{8E5EFE2D-557A-4011-99CE-F82A9768370E}" type="presParOf" srcId="{C912C3D8-35EE-4013-ADA0-90A703F23573}" destId="{BE76C19B-60F4-40B4-B0BC-11E2C1852E39}" srcOrd="3" destOrd="0" presId="urn:microsoft.com/office/officeart/2018/2/layout/IconVerticalSolidList"/>
    <dgm:cxn modelId="{E2000F84-9425-45DD-978A-EC995BCD79BD}" type="presParOf" srcId="{C912C3D8-35EE-4013-ADA0-90A703F23573}" destId="{97D8EEF7-96E8-4537-9309-EDA41ED63524}" srcOrd="4" destOrd="0" presId="urn:microsoft.com/office/officeart/2018/2/layout/IconVerticalSolidList"/>
    <dgm:cxn modelId="{10BD8632-C1BB-48D6-B3B7-8BBE595A7FAD}" type="presParOf" srcId="{97D8EEF7-96E8-4537-9309-EDA41ED63524}" destId="{5D252F0A-82A7-46F2-8EA6-FA7C506D41EB}" srcOrd="0" destOrd="0" presId="urn:microsoft.com/office/officeart/2018/2/layout/IconVerticalSolidList"/>
    <dgm:cxn modelId="{9DC41EE5-C504-452D-B639-FF9BBE171A5E}" type="presParOf" srcId="{97D8EEF7-96E8-4537-9309-EDA41ED63524}" destId="{B62A0F56-0EF1-476E-B565-5ECC1BF88F85}" srcOrd="1" destOrd="0" presId="urn:microsoft.com/office/officeart/2018/2/layout/IconVerticalSolidList"/>
    <dgm:cxn modelId="{7DAB3033-1506-4786-BB47-544998B2522A}" type="presParOf" srcId="{97D8EEF7-96E8-4537-9309-EDA41ED63524}" destId="{C7771130-9F55-45ED-8EFA-12D4BB052CA0}" srcOrd="2" destOrd="0" presId="urn:microsoft.com/office/officeart/2018/2/layout/IconVerticalSolidList"/>
    <dgm:cxn modelId="{C9D2DC13-7145-48A6-9DC1-A16143448E90}" type="presParOf" srcId="{97D8EEF7-96E8-4537-9309-EDA41ED63524}" destId="{B92F0387-E758-4960-8D2D-9FA6F96AB6A1}"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71DF801-6AF5-4B2C-A309-0C9F752D8B64}" type="doc">
      <dgm:prSet loTypeId="urn:microsoft.com/office/officeart/2018/2/layout/IconLabelList" loCatId="icon" qsTypeId="urn:microsoft.com/office/officeart/2005/8/quickstyle/simple1" qsCatId="simple" csTypeId="urn:microsoft.com/office/officeart/2018/5/colors/Iconchunking_neutralbg_accent2_2" csCatId="accent2" phldr="1"/>
      <dgm:spPr/>
      <dgm:t>
        <a:bodyPr/>
        <a:lstStyle/>
        <a:p>
          <a:endParaRPr lang="en-US"/>
        </a:p>
      </dgm:t>
    </dgm:pt>
    <dgm:pt modelId="{D4C6BDBF-F74F-41AE-9198-7074151CECD1}">
      <dgm:prSet/>
      <dgm:spPr/>
      <dgm:t>
        <a:bodyPr/>
        <a:lstStyle/>
        <a:p>
          <a:r>
            <a:rPr lang="en-IN" dirty="0"/>
            <a:t>The data to be used for this project consists the Foursquare location data for the City of Bangalore. More precisely the dataset would use the following features for exploratory data analysis and necessary machine learning involved.</a:t>
          </a:r>
          <a:endParaRPr lang="en-US" dirty="0"/>
        </a:p>
      </dgm:t>
    </dgm:pt>
    <dgm:pt modelId="{85682913-8215-43E3-A16F-C69A1C4C259E}" type="parTrans" cxnId="{B8DD7421-AD93-410F-94CD-362A1B1476E4}">
      <dgm:prSet/>
      <dgm:spPr/>
      <dgm:t>
        <a:bodyPr/>
        <a:lstStyle/>
        <a:p>
          <a:endParaRPr lang="en-US"/>
        </a:p>
      </dgm:t>
    </dgm:pt>
    <dgm:pt modelId="{68A9CAFB-2015-47B4-B626-D674B04D6B28}" type="sibTrans" cxnId="{B8DD7421-AD93-410F-94CD-362A1B1476E4}">
      <dgm:prSet/>
      <dgm:spPr/>
      <dgm:t>
        <a:bodyPr/>
        <a:lstStyle/>
        <a:p>
          <a:endParaRPr lang="en-US"/>
        </a:p>
      </dgm:t>
    </dgm:pt>
    <dgm:pt modelId="{3A296E62-118F-4B04-BC2A-BA7CC221875A}">
      <dgm:prSet/>
      <dgm:spPr/>
      <dgm:t>
        <a:bodyPr/>
        <a:lstStyle/>
        <a:p>
          <a:r>
            <a:rPr lang="en-IN" dirty="0"/>
            <a:t>Neighbourhood, Neighbourhood Latitude, Neighbourhood Longitude, Venue, Venue Latitude, Venue Longitude, Venue </a:t>
          </a:r>
          <a:r>
            <a:rPr lang="en-IN" dirty="0" err="1"/>
            <a:t>Categorys</a:t>
          </a:r>
          <a:endParaRPr lang="en-US" dirty="0"/>
        </a:p>
      </dgm:t>
    </dgm:pt>
    <dgm:pt modelId="{19E9CB5C-5468-4ACD-9FBD-6406F960E2A5}" type="parTrans" cxnId="{020885F2-5619-4390-9A63-AF1706656539}">
      <dgm:prSet/>
      <dgm:spPr/>
      <dgm:t>
        <a:bodyPr/>
        <a:lstStyle/>
        <a:p>
          <a:endParaRPr lang="en-US"/>
        </a:p>
      </dgm:t>
    </dgm:pt>
    <dgm:pt modelId="{97E9C89F-8C01-47F6-98C9-7038EC76EAC8}" type="sibTrans" cxnId="{020885F2-5619-4390-9A63-AF1706656539}">
      <dgm:prSet/>
      <dgm:spPr/>
      <dgm:t>
        <a:bodyPr/>
        <a:lstStyle/>
        <a:p>
          <a:endParaRPr lang="en-US"/>
        </a:p>
      </dgm:t>
    </dgm:pt>
    <dgm:pt modelId="{261CB674-04A0-48BF-9A15-81967D3F8F47}" type="pres">
      <dgm:prSet presAssocID="{271DF801-6AF5-4B2C-A309-0C9F752D8B64}" presName="root" presStyleCnt="0">
        <dgm:presLayoutVars>
          <dgm:dir/>
          <dgm:resizeHandles val="exact"/>
        </dgm:presLayoutVars>
      </dgm:prSet>
      <dgm:spPr/>
    </dgm:pt>
    <dgm:pt modelId="{6BC9B78C-3C53-448C-A8D0-BB132EE4C766}" type="pres">
      <dgm:prSet presAssocID="{D4C6BDBF-F74F-41AE-9198-7074151CECD1}" presName="compNode" presStyleCnt="0"/>
      <dgm:spPr/>
    </dgm:pt>
    <dgm:pt modelId="{AAAAA811-71A2-4335-B5A2-EABDDC4EBC72}" type="pres">
      <dgm:prSet presAssocID="{D4C6BDBF-F74F-41AE-9198-7074151CECD1}"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atistics"/>
        </a:ext>
      </dgm:extLst>
    </dgm:pt>
    <dgm:pt modelId="{892DE839-146C-40B1-BB68-2D1D6D08C448}" type="pres">
      <dgm:prSet presAssocID="{D4C6BDBF-F74F-41AE-9198-7074151CECD1}" presName="spaceRect" presStyleCnt="0"/>
      <dgm:spPr/>
    </dgm:pt>
    <dgm:pt modelId="{8F0B2E15-8CE4-4ADD-A141-7B050BE7A291}" type="pres">
      <dgm:prSet presAssocID="{D4C6BDBF-F74F-41AE-9198-7074151CECD1}" presName="textRect" presStyleLbl="revTx" presStyleIdx="0" presStyleCnt="2">
        <dgm:presLayoutVars>
          <dgm:chMax val="1"/>
          <dgm:chPref val="1"/>
        </dgm:presLayoutVars>
      </dgm:prSet>
      <dgm:spPr/>
    </dgm:pt>
    <dgm:pt modelId="{BA8E53FC-A7C5-42C2-A36C-19EF16A47A51}" type="pres">
      <dgm:prSet presAssocID="{68A9CAFB-2015-47B4-B626-D674B04D6B28}" presName="sibTrans" presStyleCnt="0"/>
      <dgm:spPr/>
    </dgm:pt>
    <dgm:pt modelId="{1EBE302A-3F2F-4421-80EB-A610B80B5F15}" type="pres">
      <dgm:prSet presAssocID="{3A296E62-118F-4B04-BC2A-BA7CC221875A}" presName="compNode" presStyleCnt="0"/>
      <dgm:spPr/>
    </dgm:pt>
    <dgm:pt modelId="{01E8BC83-9603-4E9D-93A1-DB8B9856DD5D}" type="pres">
      <dgm:prSet presAssocID="{3A296E62-118F-4B04-BC2A-BA7CC221875A}"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arker"/>
        </a:ext>
      </dgm:extLst>
    </dgm:pt>
    <dgm:pt modelId="{EAAAA311-A306-4758-B811-63BFCC2553D0}" type="pres">
      <dgm:prSet presAssocID="{3A296E62-118F-4B04-BC2A-BA7CC221875A}" presName="spaceRect" presStyleCnt="0"/>
      <dgm:spPr/>
    </dgm:pt>
    <dgm:pt modelId="{0BB76CE9-AC52-43AA-939C-AAC585765DBF}" type="pres">
      <dgm:prSet presAssocID="{3A296E62-118F-4B04-BC2A-BA7CC221875A}" presName="textRect" presStyleLbl="revTx" presStyleIdx="1" presStyleCnt="2">
        <dgm:presLayoutVars>
          <dgm:chMax val="1"/>
          <dgm:chPref val="1"/>
        </dgm:presLayoutVars>
      </dgm:prSet>
      <dgm:spPr/>
    </dgm:pt>
  </dgm:ptLst>
  <dgm:cxnLst>
    <dgm:cxn modelId="{B8DD7421-AD93-410F-94CD-362A1B1476E4}" srcId="{271DF801-6AF5-4B2C-A309-0C9F752D8B64}" destId="{D4C6BDBF-F74F-41AE-9198-7074151CECD1}" srcOrd="0" destOrd="0" parTransId="{85682913-8215-43E3-A16F-C69A1C4C259E}" sibTransId="{68A9CAFB-2015-47B4-B626-D674B04D6B28}"/>
    <dgm:cxn modelId="{97F61E8D-51BD-4AB8-8BA5-E30BE566469A}" type="presOf" srcId="{D4C6BDBF-F74F-41AE-9198-7074151CECD1}" destId="{8F0B2E15-8CE4-4ADD-A141-7B050BE7A291}" srcOrd="0" destOrd="0" presId="urn:microsoft.com/office/officeart/2018/2/layout/IconLabelList"/>
    <dgm:cxn modelId="{AC4FF1A7-0EEB-4422-AA41-1EB47A571007}" type="presOf" srcId="{271DF801-6AF5-4B2C-A309-0C9F752D8B64}" destId="{261CB674-04A0-48BF-9A15-81967D3F8F47}" srcOrd="0" destOrd="0" presId="urn:microsoft.com/office/officeart/2018/2/layout/IconLabelList"/>
    <dgm:cxn modelId="{E73A90AE-3F04-4B13-BB4A-654DE0257BBD}" type="presOf" srcId="{3A296E62-118F-4B04-BC2A-BA7CC221875A}" destId="{0BB76CE9-AC52-43AA-939C-AAC585765DBF}" srcOrd="0" destOrd="0" presId="urn:microsoft.com/office/officeart/2018/2/layout/IconLabelList"/>
    <dgm:cxn modelId="{020885F2-5619-4390-9A63-AF1706656539}" srcId="{271DF801-6AF5-4B2C-A309-0C9F752D8B64}" destId="{3A296E62-118F-4B04-BC2A-BA7CC221875A}" srcOrd="1" destOrd="0" parTransId="{19E9CB5C-5468-4ACD-9FBD-6406F960E2A5}" sibTransId="{97E9C89F-8C01-47F6-98C9-7038EC76EAC8}"/>
    <dgm:cxn modelId="{248D24C7-019C-4E70-9103-64672B0F0437}" type="presParOf" srcId="{261CB674-04A0-48BF-9A15-81967D3F8F47}" destId="{6BC9B78C-3C53-448C-A8D0-BB132EE4C766}" srcOrd="0" destOrd="0" presId="urn:microsoft.com/office/officeart/2018/2/layout/IconLabelList"/>
    <dgm:cxn modelId="{6A019C76-9CD1-44F6-BE69-7D0956832AC6}" type="presParOf" srcId="{6BC9B78C-3C53-448C-A8D0-BB132EE4C766}" destId="{AAAAA811-71A2-4335-B5A2-EABDDC4EBC72}" srcOrd="0" destOrd="0" presId="urn:microsoft.com/office/officeart/2018/2/layout/IconLabelList"/>
    <dgm:cxn modelId="{BB043A78-475A-4D95-8239-428E6D3CF45C}" type="presParOf" srcId="{6BC9B78C-3C53-448C-A8D0-BB132EE4C766}" destId="{892DE839-146C-40B1-BB68-2D1D6D08C448}" srcOrd="1" destOrd="0" presId="urn:microsoft.com/office/officeart/2018/2/layout/IconLabelList"/>
    <dgm:cxn modelId="{D1CC5509-FCDE-4B3B-9FD8-3F52C6412852}" type="presParOf" srcId="{6BC9B78C-3C53-448C-A8D0-BB132EE4C766}" destId="{8F0B2E15-8CE4-4ADD-A141-7B050BE7A291}" srcOrd="2" destOrd="0" presId="urn:microsoft.com/office/officeart/2018/2/layout/IconLabelList"/>
    <dgm:cxn modelId="{414A4FCA-BA1F-4C56-8959-8475B3F334B6}" type="presParOf" srcId="{261CB674-04A0-48BF-9A15-81967D3F8F47}" destId="{BA8E53FC-A7C5-42C2-A36C-19EF16A47A51}" srcOrd="1" destOrd="0" presId="urn:microsoft.com/office/officeart/2018/2/layout/IconLabelList"/>
    <dgm:cxn modelId="{B2EC2983-8B9A-4A40-A610-E735FA5D897C}" type="presParOf" srcId="{261CB674-04A0-48BF-9A15-81967D3F8F47}" destId="{1EBE302A-3F2F-4421-80EB-A610B80B5F15}" srcOrd="2" destOrd="0" presId="urn:microsoft.com/office/officeart/2018/2/layout/IconLabelList"/>
    <dgm:cxn modelId="{7C7D9871-4911-4DD9-A7C1-4FF2DDB9BA37}" type="presParOf" srcId="{1EBE302A-3F2F-4421-80EB-A610B80B5F15}" destId="{01E8BC83-9603-4E9D-93A1-DB8B9856DD5D}" srcOrd="0" destOrd="0" presId="urn:microsoft.com/office/officeart/2018/2/layout/IconLabelList"/>
    <dgm:cxn modelId="{E84940F0-47B0-4CD4-8C52-272C7C481959}" type="presParOf" srcId="{1EBE302A-3F2F-4421-80EB-A610B80B5F15}" destId="{EAAAA311-A306-4758-B811-63BFCC2553D0}" srcOrd="1" destOrd="0" presId="urn:microsoft.com/office/officeart/2018/2/layout/IconLabelList"/>
    <dgm:cxn modelId="{F0937D7F-AB12-4624-A4C0-F1FD6490050B}" type="presParOf" srcId="{1EBE302A-3F2F-4421-80EB-A610B80B5F15}" destId="{0BB76CE9-AC52-43AA-939C-AAC585765DBF}"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264705D-8063-4C38-923C-20C914853A49}"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2FD38DD7-0D3B-4B27-8047-ADD4F60BCC60}">
      <dgm:prSet/>
      <dgm:spPr/>
      <dgm:t>
        <a:bodyPr/>
        <a:lstStyle/>
        <a:p>
          <a:r>
            <a:rPr lang="en-US"/>
            <a:t>- </a:t>
          </a:r>
          <a:r>
            <a:rPr lang="en-IN" b="1"/>
            <a:t>Get Neighbourhoods in Bangalore</a:t>
          </a:r>
          <a:endParaRPr lang="en-US"/>
        </a:p>
      </dgm:t>
    </dgm:pt>
    <dgm:pt modelId="{99F2057A-CEB0-4FDA-BFE2-3035BD4672A3}" type="parTrans" cxnId="{0BC0E0C3-AB39-4797-A87D-E5226E3F00AB}">
      <dgm:prSet/>
      <dgm:spPr/>
      <dgm:t>
        <a:bodyPr/>
        <a:lstStyle/>
        <a:p>
          <a:endParaRPr lang="en-US"/>
        </a:p>
      </dgm:t>
    </dgm:pt>
    <dgm:pt modelId="{2A1CDF6C-47B3-4D5C-928D-BAA516415FAC}" type="sibTrans" cxnId="{0BC0E0C3-AB39-4797-A87D-E5226E3F00AB}">
      <dgm:prSet/>
      <dgm:spPr/>
      <dgm:t>
        <a:bodyPr/>
        <a:lstStyle/>
        <a:p>
          <a:endParaRPr lang="en-US"/>
        </a:p>
      </dgm:t>
    </dgm:pt>
    <dgm:pt modelId="{EB98C71D-3A76-4BAD-96C1-6DD99FE15C6E}">
      <dgm:prSet/>
      <dgm:spPr/>
      <dgm:t>
        <a:bodyPr/>
        <a:lstStyle/>
        <a:p>
          <a:r>
            <a:rPr lang="en-IN"/>
            <a:t>Beautiful Soup is a Python library for pulling data out of HTML and XML files; this has been used for extracting the list of neighbourhoods in Bangalore</a:t>
          </a:r>
          <a:endParaRPr lang="en-US"/>
        </a:p>
      </dgm:t>
    </dgm:pt>
    <dgm:pt modelId="{AC27F86F-2270-4659-8E1E-7AF64A46EB71}" type="parTrans" cxnId="{36D3974C-FE77-43EF-9852-ED806E1DD787}">
      <dgm:prSet/>
      <dgm:spPr/>
      <dgm:t>
        <a:bodyPr/>
        <a:lstStyle/>
        <a:p>
          <a:endParaRPr lang="en-US"/>
        </a:p>
      </dgm:t>
    </dgm:pt>
    <dgm:pt modelId="{9F8F8A68-080F-4F7C-8752-35024314822E}" type="sibTrans" cxnId="{36D3974C-FE77-43EF-9852-ED806E1DD787}">
      <dgm:prSet/>
      <dgm:spPr/>
      <dgm:t>
        <a:bodyPr/>
        <a:lstStyle/>
        <a:p>
          <a:endParaRPr lang="en-US"/>
        </a:p>
      </dgm:t>
    </dgm:pt>
    <dgm:pt modelId="{3679ACE0-0774-4526-A11C-51336A350308}">
      <dgm:prSet/>
      <dgm:spPr/>
      <dgm:t>
        <a:bodyPr/>
        <a:lstStyle/>
        <a:p>
          <a:r>
            <a:rPr lang="en-IN" b="1"/>
            <a:t>- Get coordinates for each neighbourhood</a:t>
          </a:r>
          <a:endParaRPr lang="en-US"/>
        </a:p>
      </dgm:t>
    </dgm:pt>
    <dgm:pt modelId="{C60C9167-355C-4FCB-9E62-069FBEF42619}" type="parTrans" cxnId="{2364C845-7185-4C0D-9CE8-0173904E448E}">
      <dgm:prSet/>
      <dgm:spPr/>
      <dgm:t>
        <a:bodyPr/>
        <a:lstStyle/>
        <a:p>
          <a:endParaRPr lang="en-US"/>
        </a:p>
      </dgm:t>
    </dgm:pt>
    <dgm:pt modelId="{4985E948-6EF2-4D25-8307-51B2B5427128}" type="sibTrans" cxnId="{2364C845-7185-4C0D-9CE8-0173904E448E}">
      <dgm:prSet/>
      <dgm:spPr/>
      <dgm:t>
        <a:bodyPr/>
        <a:lstStyle/>
        <a:p>
          <a:endParaRPr lang="en-US"/>
        </a:p>
      </dgm:t>
    </dgm:pt>
    <dgm:pt modelId="{4B9D1E4B-200A-4B5C-B1E4-AC41872409EA}">
      <dgm:prSet/>
      <dgm:spPr/>
      <dgm:t>
        <a:bodyPr/>
        <a:lstStyle/>
        <a:p>
          <a:r>
            <a:rPr lang="en-IN"/>
            <a:t>Use GEOPY library to get the latitude and longitude values of the above neighbourhoods in Bangalore City</a:t>
          </a:r>
          <a:endParaRPr lang="en-US"/>
        </a:p>
      </dgm:t>
    </dgm:pt>
    <dgm:pt modelId="{44AE96CF-F484-4478-B57B-417E4B2EAC9E}" type="parTrans" cxnId="{B4A16541-0904-4595-8F01-4C30B93CF520}">
      <dgm:prSet/>
      <dgm:spPr/>
      <dgm:t>
        <a:bodyPr/>
        <a:lstStyle/>
        <a:p>
          <a:endParaRPr lang="en-US"/>
        </a:p>
      </dgm:t>
    </dgm:pt>
    <dgm:pt modelId="{30F6E32E-6F42-4D39-9991-59845D0837D8}" type="sibTrans" cxnId="{B4A16541-0904-4595-8F01-4C30B93CF520}">
      <dgm:prSet/>
      <dgm:spPr/>
      <dgm:t>
        <a:bodyPr/>
        <a:lstStyle/>
        <a:p>
          <a:endParaRPr lang="en-US"/>
        </a:p>
      </dgm:t>
    </dgm:pt>
    <dgm:pt modelId="{88EBF4A4-BE54-4C4B-8820-27588F434DEA}">
      <dgm:prSet/>
      <dgm:spPr/>
      <dgm:t>
        <a:bodyPr/>
        <a:lstStyle/>
        <a:p>
          <a:r>
            <a:rPr lang="en-IN" b="1"/>
            <a:t>- </a:t>
          </a:r>
          <a:r>
            <a:rPr lang="en-US" b="1"/>
            <a:t>Visualize using Folium</a:t>
          </a:r>
          <a:endParaRPr lang="en-US"/>
        </a:p>
      </dgm:t>
    </dgm:pt>
    <dgm:pt modelId="{9BEE1F77-4B3F-43BD-8F58-D2A038861AC4}" type="parTrans" cxnId="{02156838-A645-4FAF-A46C-C2ECDCEAFAC0}">
      <dgm:prSet/>
      <dgm:spPr/>
      <dgm:t>
        <a:bodyPr/>
        <a:lstStyle/>
        <a:p>
          <a:endParaRPr lang="en-US"/>
        </a:p>
      </dgm:t>
    </dgm:pt>
    <dgm:pt modelId="{264F236F-A60E-4271-B64B-E4B8674EA9B0}" type="sibTrans" cxnId="{02156838-A645-4FAF-A46C-C2ECDCEAFAC0}">
      <dgm:prSet/>
      <dgm:spPr/>
      <dgm:t>
        <a:bodyPr/>
        <a:lstStyle/>
        <a:p>
          <a:endParaRPr lang="en-US"/>
        </a:p>
      </dgm:t>
    </dgm:pt>
    <dgm:pt modelId="{476010F2-50CF-4394-B8A3-D8A60B9FA972}">
      <dgm:prSet/>
      <dgm:spPr/>
      <dgm:t>
        <a:bodyPr/>
        <a:lstStyle/>
        <a:p>
          <a:r>
            <a:rPr lang="en-US"/>
            <a:t>It makes sense to visualize the datasets at each stage of the data wrangling as it could stimulate new ideas and provide different perspectives. Then we create a map of Bangalore using latitude and longitude values</a:t>
          </a:r>
        </a:p>
      </dgm:t>
    </dgm:pt>
    <dgm:pt modelId="{5D882E6C-7871-41A8-B10B-C94B2117731D}" type="parTrans" cxnId="{6E765772-F317-4CE9-A7AA-F183C2510787}">
      <dgm:prSet/>
      <dgm:spPr/>
      <dgm:t>
        <a:bodyPr/>
        <a:lstStyle/>
        <a:p>
          <a:endParaRPr lang="en-US"/>
        </a:p>
      </dgm:t>
    </dgm:pt>
    <dgm:pt modelId="{C1E492C5-0056-491A-81F0-750A289C9C61}" type="sibTrans" cxnId="{6E765772-F317-4CE9-A7AA-F183C2510787}">
      <dgm:prSet/>
      <dgm:spPr/>
      <dgm:t>
        <a:bodyPr/>
        <a:lstStyle/>
        <a:p>
          <a:endParaRPr lang="en-US"/>
        </a:p>
      </dgm:t>
    </dgm:pt>
    <dgm:pt modelId="{963200EC-F26B-4364-A9A3-181D34DC95A2}" type="pres">
      <dgm:prSet presAssocID="{3264705D-8063-4C38-923C-20C914853A49}" presName="root" presStyleCnt="0">
        <dgm:presLayoutVars>
          <dgm:dir/>
          <dgm:resizeHandles val="exact"/>
        </dgm:presLayoutVars>
      </dgm:prSet>
      <dgm:spPr/>
    </dgm:pt>
    <dgm:pt modelId="{AA1D8A5E-84AF-4F29-8308-F71A6367DA28}" type="pres">
      <dgm:prSet presAssocID="{2FD38DD7-0D3B-4B27-8047-ADD4F60BCC60}" presName="compNode" presStyleCnt="0"/>
      <dgm:spPr/>
    </dgm:pt>
    <dgm:pt modelId="{70D90251-5389-4A48-AD43-3767935C75AA}" type="pres">
      <dgm:prSet presAssocID="{2FD38DD7-0D3B-4B27-8047-ADD4F60BCC60}" presName="bgRect" presStyleLbl="bgShp" presStyleIdx="0" presStyleCnt="4"/>
      <dgm:spPr/>
    </dgm:pt>
    <dgm:pt modelId="{80C316DE-8C98-4028-B013-8CE40F757187}" type="pres">
      <dgm:prSet presAssocID="{2FD38DD7-0D3B-4B27-8047-ADD4F60BCC60}"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Questions"/>
        </a:ext>
      </dgm:extLst>
    </dgm:pt>
    <dgm:pt modelId="{C062569F-CFD2-4DD5-9C60-00239F1E1E46}" type="pres">
      <dgm:prSet presAssocID="{2FD38DD7-0D3B-4B27-8047-ADD4F60BCC60}" presName="spaceRect" presStyleCnt="0"/>
      <dgm:spPr/>
    </dgm:pt>
    <dgm:pt modelId="{B1AE720A-CBE9-4E1E-A84C-6F634A1140AB}" type="pres">
      <dgm:prSet presAssocID="{2FD38DD7-0D3B-4B27-8047-ADD4F60BCC60}" presName="parTx" presStyleLbl="revTx" presStyleIdx="0" presStyleCnt="5">
        <dgm:presLayoutVars>
          <dgm:chMax val="0"/>
          <dgm:chPref val="0"/>
        </dgm:presLayoutVars>
      </dgm:prSet>
      <dgm:spPr/>
    </dgm:pt>
    <dgm:pt modelId="{3EE951C1-CA82-4405-AC5D-50A5CBFAF976}" type="pres">
      <dgm:prSet presAssocID="{2A1CDF6C-47B3-4D5C-928D-BAA516415FAC}" presName="sibTrans" presStyleCnt="0"/>
      <dgm:spPr/>
    </dgm:pt>
    <dgm:pt modelId="{5B62F1FA-8A18-45FA-A93B-13AD3C1CD7CF}" type="pres">
      <dgm:prSet presAssocID="{EB98C71D-3A76-4BAD-96C1-6DD99FE15C6E}" presName="compNode" presStyleCnt="0"/>
      <dgm:spPr/>
    </dgm:pt>
    <dgm:pt modelId="{C2DC2823-DA48-4094-9950-B5B7FE84998C}" type="pres">
      <dgm:prSet presAssocID="{EB98C71D-3A76-4BAD-96C1-6DD99FE15C6E}" presName="bgRect" presStyleLbl="bgShp" presStyleIdx="1" presStyleCnt="4"/>
      <dgm:spPr/>
    </dgm:pt>
    <dgm:pt modelId="{AB0E0AB9-21B3-49DF-8C0C-F57894C3F66E}" type="pres">
      <dgm:prSet presAssocID="{EB98C71D-3A76-4BAD-96C1-6DD99FE15C6E}"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6655B90F-C682-4AAC-AFB0-D161A9B67749}" type="pres">
      <dgm:prSet presAssocID="{EB98C71D-3A76-4BAD-96C1-6DD99FE15C6E}" presName="spaceRect" presStyleCnt="0"/>
      <dgm:spPr/>
    </dgm:pt>
    <dgm:pt modelId="{1BD733E4-8B84-460C-9323-6E543E672FA5}" type="pres">
      <dgm:prSet presAssocID="{EB98C71D-3A76-4BAD-96C1-6DD99FE15C6E}" presName="parTx" presStyleLbl="revTx" presStyleIdx="1" presStyleCnt="5">
        <dgm:presLayoutVars>
          <dgm:chMax val="0"/>
          <dgm:chPref val="0"/>
        </dgm:presLayoutVars>
      </dgm:prSet>
      <dgm:spPr/>
    </dgm:pt>
    <dgm:pt modelId="{B8FA8567-000D-46E4-B017-31AF34439454}" type="pres">
      <dgm:prSet presAssocID="{9F8F8A68-080F-4F7C-8752-35024314822E}" presName="sibTrans" presStyleCnt="0"/>
      <dgm:spPr/>
    </dgm:pt>
    <dgm:pt modelId="{4FFE55FA-9037-428B-B626-EE89C4B566D1}" type="pres">
      <dgm:prSet presAssocID="{3679ACE0-0774-4526-A11C-51336A350308}" presName="compNode" presStyleCnt="0"/>
      <dgm:spPr/>
    </dgm:pt>
    <dgm:pt modelId="{CCE4CEC0-F5E7-45BF-91FC-286C1F813698}" type="pres">
      <dgm:prSet presAssocID="{3679ACE0-0774-4526-A11C-51336A350308}" presName="bgRect" presStyleLbl="bgShp" presStyleIdx="2" presStyleCnt="4"/>
      <dgm:spPr/>
    </dgm:pt>
    <dgm:pt modelId="{58082BA2-8181-49FB-B2C8-D8C2AC7EC89B}" type="pres">
      <dgm:prSet presAssocID="{3679ACE0-0774-4526-A11C-51336A350308}"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ap with pin"/>
        </a:ext>
      </dgm:extLst>
    </dgm:pt>
    <dgm:pt modelId="{982419DF-A536-406D-AC6D-8DC22E0E6276}" type="pres">
      <dgm:prSet presAssocID="{3679ACE0-0774-4526-A11C-51336A350308}" presName="spaceRect" presStyleCnt="0"/>
      <dgm:spPr/>
    </dgm:pt>
    <dgm:pt modelId="{26DEBE5D-D7BA-440C-943C-8BEE1E3A49F3}" type="pres">
      <dgm:prSet presAssocID="{3679ACE0-0774-4526-A11C-51336A350308}" presName="parTx" presStyleLbl="revTx" presStyleIdx="2" presStyleCnt="5">
        <dgm:presLayoutVars>
          <dgm:chMax val="0"/>
          <dgm:chPref val="0"/>
        </dgm:presLayoutVars>
      </dgm:prSet>
      <dgm:spPr/>
    </dgm:pt>
    <dgm:pt modelId="{FEC96975-0CE5-4066-8076-77BCB0A926DB}" type="pres">
      <dgm:prSet presAssocID="{4985E948-6EF2-4D25-8307-51B2B5427128}" presName="sibTrans" presStyleCnt="0"/>
      <dgm:spPr/>
    </dgm:pt>
    <dgm:pt modelId="{F6FC1617-09C1-4D86-BAC1-E6AB76729098}" type="pres">
      <dgm:prSet presAssocID="{4B9D1E4B-200A-4B5C-B1E4-AC41872409EA}" presName="compNode" presStyleCnt="0"/>
      <dgm:spPr/>
    </dgm:pt>
    <dgm:pt modelId="{E272EC73-8A6E-475B-B70E-FCDAEC69A4B8}" type="pres">
      <dgm:prSet presAssocID="{4B9D1E4B-200A-4B5C-B1E4-AC41872409EA}" presName="bgRect" presStyleLbl="bgShp" presStyleIdx="3" presStyleCnt="4"/>
      <dgm:spPr/>
    </dgm:pt>
    <dgm:pt modelId="{9960FCF4-21B4-4668-AC21-7A363F1FAB90}" type="pres">
      <dgm:prSet presAssocID="{4B9D1E4B-200A-4B5C-B1E4-AC41872409EA}"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Asia"/>
        </a:ext>
      </dgm:extLst>
    </dgm:pt>
    <dgm:pt modelId="{AA1A1727-E655-4599-A8BA-C8A539F4A50D}" type="pres">
      <dgm:prSet presAssocID="{4B9D1E4B-200A-4B5C-B1E4-AC41872409EA}" presName="spaceRect" presStyleCnt="0"/>
      <dgm:spPr/>
    </dgm:pt>
    <dgm:pt modelId="{9A1CB582-607A-4F73-ADAC-F49E1BD55239}" type="pres">
      <dgm:prSet presAssocID="{4B9D1E4B-200A-4B5C-B1E4-AC41872409EA}" presName="parTx" presStyleLbl="revTx" presStyleIdx="3" presStyleCnt="5">
        <dgm:presLayoutVars>
          <dgm:chMax val="0"/>
          <dgm:chPref val="0"/>
        </dgm:presLayoutVars>
      </dgm:prSet>
      <dgm:spPr/>
    </dgm:pt>
    <dgm:pt modelId="{BB550DFC-0CF3-4EBD-9D4D-47F65C60AFBC}" type="pres">
      <dgm:prSet presAssocID="{4B9D1E4B-200A-4B5C-B1E4-AC41872409EA}" presName="desTx" presStyleLbl="revTx" presStyleIdx="4" presStyleCnt="5">
        <dgm:presLayoutVars/>
      </dgm:prSet>
      <dgm:spPr/>
    </dgm:pt>
  </dgm:ptLst>
  <dgm:cxnLst>
    <dgm:cxn modelId="{214C1209-5A66-4FC3-A7F7-B247BC1789F5}" type="presOf" srcId="{88EBF4A4-BE54-4C4B-8820-27588F434DEA}" destId="{BB550DFC-0CF3-4EBD-9D4D-47F65C60AFBC}" srcOrd="0" destOrd="0" presId="urn:microsoft.com/office/officeart/2018/2/layout/IconVerticalSolidList"/>
    <dgm:cxn modelId="{812B0E0D-1904-4EAD-95B0-493ACB482C33}" type="presOf" srcId="{3679ACE0-0774-4526-A11C-51336A350308}" destId="{26DEBE5D-D7BA-440C-943C-8BEE1E3A49F3}" srcOrd="0" destOrd="0" presId="urn:microsoft.com/office/officeart/2018/2/layout/IconVerticalSolidList"/>
    <dgm:cxn modelId="{EC2BE437-5671-4BCA-BFA2-793E1F73919F}" type="presOf" srcId="{4B9D1E4B-200A-4B5C-B1E4-AC41872409EA}" destId="{9A1CB582-607A-4F73-ADAC-F49E1BD55239}" srcOrd="0" destOrd="0" presId="urn:microsoft.com/office/officeart/2018/2/layout/IconVerticalSolidList"/>
    <dgm:cxn modelId="{02156838-A645-4FAF-A46C-C2ECDCEAFAC0}" srcId="{4B9D1E4B-200A-4B5C-B1E4-AC41872409EA}" destId="{88EBF4A4-BE54-4C4B-8820-27588F434DEA}" srcOrd="0" destOrd="0" parTransId="{9BEE1F77-4B3F-43BD-8F58-D2A038861AC4}" sibTransId="{264F236F-A60E-4271-B64B-E4B8674EA9B0}"/>
    <dgm:cxn modelId="{B4A16541-0904-4595-8F01-4C30B93CF520}" srcId="{3264705D-8063-4C38-923C-20C914853A49}" destId="{4B9D1E4B-200A-4B5C-B1E4-AC41872409EA}" srcOrd="3" destOrd="0" parTransId="{44AE96CF-F484-4478-B57B-417E4B2EAC9E}" sibTransId="{30F6E32E-6F42-4D39-9991-59845D0837D8}"/>
    <dgm:cxn modelId="{2364C845-7185-4C0D-9CE8-0173904E448E}" srcId="{3264705D-8063-4C38-923C-20C914853A49}" destId="{3679ACE0-0774-4526-A11C-51336A350308}" srcOrd="2" destOrd="0" parTransId="{C60C9167-355C-4FCB-9E62-069FBEF42619}" sibTransId="{4985E948-6EF2-4D25-8307-51B2B5427128}"/>
    <dgm:cxn modelId="{36D3974C-FE77-43EF-9852-ED806E1DD787}" srcId="{3264705D-8063-4C38-923C-20C914853A49}" destId="{EB98C71D-3A76-4BAD-96C1-6DD99FE15C6E}" srcOrd="1" destOrd="0" parTransId="{AC27F86F-2270-4659-8E1E-7AF64A46EB71}" sibTransId="{9F8F8A68-080F-4F7C-8752-35024314822E}"/>
    <dgm:cxn modelId="{6E765772-F317-4CE9-A7AA-F183C2510787}" srcId="{4B9D1E4B-200A-4B5C-B1E4-AC41872409EA}" destId="{476010F2-50CF-4394-B8A3-D8A60B9FA972}" srcOrd="1" destOrd="0" parTransId="{5D882E6C-7871-41A8-B10B-C94B2117731D}" sibTransId="{C1E492C5-0056-491A-81F0-750A289C9C61}"/>
    <dgm:cxn modelId="{3437CC86-9024-4CCA-8D5B-DCAD32E6D6BB}" type="presOf" srcId="{2FD38DD7-0D3B-4B27-8047-ADD4F60BCC60}" destId="{B1AE720A-CBE9-4E1E-A84C-6F634A1140AB}" srcOrd="0" destOrd="0" presId="urn:microsoft.com/office/officeart/2018/2/layout/IconVerticalSolidList"/>
    <dgm:cxn modelId="{9D6F839C-C063-40B4-99C2-59A3F6A865F7}" type="presOf" srcId="{476010F2-50CF-4394-B8A3-D8A60B9FA972}" destId="{BB550DFC-0CF3-4EBD-9D4D-47F65C60AFBC}" srcOrd="0" destOrd="1" presId="urn:microsoft.com/office/officeart/2018/2/layout/IconVerticalSolidList"/>
    <dgm:cxn modelId="{0BC0E0C3-AB39-4797-A87D-E5226E3F00AB}" srcId="{3264705D-8063-4C38-923C-20C914853A49}" destId="{2FD38DD7-0D3B-4B27-8047-ADD4F60BCC60}" srcOrd="0" destOrd="0" parTransId="{99F2057A-CEB0-4FDA-BFE2-3035BD4672A3}" sibTransId="{2A1CDF6C-47B3-4D5C-928D-BAA516415FAC}"/>
    <dgm:cxn modelId="{6FD4FCE4-CF9A-42D7-842C-F42F6A9D4381}" type="presOf" srcId="{3264705D-8063-4C38-923C-20C914853A49}" destId="{963200EC-F26B-4364-A9A3-181D34DC95A2}" srcOrd="0" destOrd="0" presId="urn:microsoft.com/office/officeart/2018/2/layout/IconVerticalSolidList"/>
    <dgm:cxn modelId="{C07541EE-881A-4F02-8315-6C5283622BF9}" type="presOf" srcId="{EB98C71D-3A76-4BAD-96C1-6DD99FE15C6E}" destId="{1BD733E4-8B84-460C-9323-6E543E672FA5}" srcOrd="0" destOrd="0" presId="urn:microsoft.com/office/officeart/2018/2/layout/IconVerticalSolidList"/>
    <dgm:cxn modelId="{68030591-30CE-4561-82CF-FAA602312B66}" type="presParOf" srcId="{963200EC-F26B-4364-A9A3-181D34DC95A2}" destId="{AA1D8A5E-84AF-4F29-8308-F71A6367DA28}" srcOrd="0" destOrd="0" presId="urn:microsoft.com/office/officeart/2018/2/layout/IconVerticalSolidList"/>
    <dgm:cxn modelId="{B4CB41AC-B78A-46D5-9D18-72DC0635928F}" type="presParOf" srcId="{AA1D8A5E-84AF-4F29-8308-F71A6367DA28}" destId="{70D90251-5389-4A48-AD43-3767935C75AA}" srcOrd="0" destOrd="0" presId="urn:microsoft.com/office/officeart/2018/2/layout/IconVerticalSolidList"/>
    <dgm:cxn modelId="{34BB8383-108C-4C3F-9CC7-CF728EBE82D5}" type="presParOf" srcId="{AA1D8A5E-84AF-4F29-8308-F71A6367DA28}" destId="{80C316DE-8C98-4028-B013-8CE40F757187}" srcOrd="1" destOrd="0" presId="urn:microsoft.com/office/officeart/2018/2/layout/IconVerticalSolidList"/>
    <dgm:cxn modelId="{9C41A715-D9F0-4F87-A6B4-131B7F60C1A5}" type="presParOf" srcId="{AA1D8A5E-84AF-4F29-8308-F71A6367DA28}" destId="{C062569F-CFD2-4DD5-9C60-00239F1E1E46}" srcOrd="2" destOrd="0" presId="urn:microsoft.com/office/officeart/2018/2/layout/IconVerticalSolidList"/>
    <dgm:cxn modelId="{01D119A8-6C23-4A6D-9A63-B3AA83C303A3}" type="presParOf" srcId="{AA1D8A5E-84AF-4F29-8308-F71A6367DA28}" destId="{B1AE720A-CBE9-4E1E-A84C-6F634A1140AB}" srcOrd="3" destOrd="0" presId="urn:microsoft.com/office/officeart/2018/2/layout/IconVerticalSolidList"/>
    <dgm:cxn modelId="{7CF8E143-78D7-4945-B573-101A519CA5F8}" type="presParOf" srcId="{963200EC-F26B-4364-A9A3-181D34DC95A2}" destId="{3EE951C1-CA82-4405-AC5D-50A5CBFAF976}" srcOrd="1" destOrd="0" presId="urn:microsoft.com/office/officeart/2018/2/layout/IconVerticalSolidList"/>
    <dgm:cxn modelId="{62A00348-B573-4E42-A51A-79B481AAB8A0}" type="presParOf" srcId="{963200EC-F26B-4364-A9A3-181D34DC95A2}" destId="{5B62F1FA-8A18-45FA-A93B-13AD3C1CD7CF}" srcOrd="2" destOrd="0" presId="urn:microsoft.com/office/officeart/2018/2/layout/IconVerticalSolidList"/>
    <dgm:cxn modelId="{6B914281-79DB-40AD-B3C3-66EE3B666E76}" type="presParOf" srcId="{5B62F1FA-8A18-45FA-A93B-13AD3C1CD7CF}" destId="{C2DC2823-DA48-4094-9950-B5B7FE84998C}" srcOrd="0" destOrd="0" presId="urn:microsoft.com/office/officeart/2018/2/layout/IconVerticalSolidList"/>
    <dgm:cxn modelId="{54954566-00A6-4897-9337-6E671FD7FFC0}" type="presParOf" srcId="{5B62F1FA-8A18-45FA-A93B-13AD3C1CD7CF}" destId="{AB0E0AB9-21B3-49DF-8C0C-F57894C3F66E}" srcOrd="1" destOrd="0" presId="urn:microsoft.com/office/officeart/2018/2/layout/IconVerticalSolidList"/>
    <dgm:cxn modelId="{03E6D4D2-5109-423C-9AD7-9F4A3D7DDA03}" type="presParOf" srcId="{5B62F1FA-8A18-45FA-A93B-13AD3C1CD7CF}" destId="{6655B90F-C682-4AAC-AFB0-D161A9B67749}" srcOrd="2" destOrd="0" presId="urn:microsoft.com/office/officeart/2018/2/layout/IconVerticalSolidList"/>
    <dgm:cxn modelId="{8ADC5843-D932-4136-B1ED-4E76280C4962}" type="presParOf" srcId="{5B62F1FA-8A18-45FA-A93B-13AD3C1CD7CF}" destId="{1BD733E4-8B84-460C-9323-6E543E672FA5}" srcOrd="3" destOrd="0" presId="urn:microsoft.com/office/officeart/2018/2/layout/IconVerticalSolidList"/>
    <dgm:cxn modelId="{D56DB868-94C5-4A05-B917-19C406996887}" type="presParOf" srcId="{963200EC-F26B-4364-A9A3-181D34DC95A2}" destId="{B8FA8567-000D-46E4-B017-31AF34439454}" srcOrd="3" destOrd="0" presId="urn:microsoft.com/office/officeart/2018/2/layout/IconVerticalSolidList"/>
    <dgm:cxn modelId="{1D72EF72-EB88-4D96-AD4F-8FB41B9DF1D8}" type="presParOf" srcId="{963200EC-F26B-4364-A9A3-181D34DC95A2}" destId="{4FFE55FA-9037-428B-B626-EE89C4B566D1}" srcOrd="4" destOrd="0" presId="urn:microsoft.com/office/officeart/2018/2/layout/IconVerticalSolidList"/>
    <dgm:cxn modelId="{6458AB33-8604-441C-8A0E-773388D65E48}" type="presParOf" srcId="{4FFE55FA-9037-428B-B626-EE89C4B566D1}" destId="{CCE4CEC0-F5E7-45BF-91FC-286C1F813698}" srcOrd="0" destOrd="0" presId="urn:microsoft.com/office/officeart/2018/2/layout/IconVerticalSolidList"/>
    <dgm:cxn modelId="{A9802B15-3B30-4A49-80E7-51E9705E3C91}" type="presParOf" srcId="{4FFE55FA-9037-428B-B626-EE89C4B566D1}" destId="{58082BA2-8181-49FB-B2C8-D8C2AC7EC89B}" srcOrd="1" destOrd="0" presId="urn:microsoft.com/office/officeart/2018/2/layout/IconVerticalSolidList"/>
    <dgm:cxn modelId="{DF50ED9F-8CC7-4F02-8FB6-D6E5732F8046}" type="presParOf" srcId="{4FFE55FA-9037-428B-B626-EE89C4B566D1}" destId="{982419DF-A536-406D-AC6D-8DC22E0E6276}" srcOrd="2" destOrd="0" presId="urn:microsoft.com/office/officeart/2018/2/layout/IconVerticalSolidList"/>
    <dgm:cxn modelId="{4385570A-F4FB-46D4-8C70-0D4585D0F777}" type="presParOf" srcId="{4FFE55FA-9037-428B-B626-EE89C4B566D1}" destId="{26DEBE5D-D7BA-440C-943C-8BEE1E3A49F3}" srcOrd="3" destOrd="0" presId="urn:microsoft.com/office/officeart/2018/2/layout/IconVerticalSolidList"/>
    <dgm:cxn modelId="{17F001B6-1702-4D5E-9FF3-1457605BA2A3}" type="presParOf" srcId="{963200EC-F26B-4364-A9A3-181D34DC95A2}" destId="{FEC96975-0CE5-4066-8076-77BCB0A926DB}" srcOrd="5" destOrd="0" presId="urn:microsoft.com/office/officeart/2018/2/layout/IconVerticalSolidList"/>
    <dgm:cxn modelId="{64882DA8-60A6-4EF9-9134-0F70952BD1B3}" type="presParOf" srcId="{963200EC-F26B-4364-A9A3-181D34DC95A2}" destId="{F6FC1617-09C1-4D86-BAC1-E6AB76729098}" srcOrd="6" destOrd="0" presId="urn:microsoft.com/office/officeart/2018/2/layout/IconVerticalSolidList"/>
    <dgm:cxn modelId="{3B9A77C8-8044-45BD-B5D5-7310FD75713B}" type="presParOf" srcId="{F6FC1617-09C1-4D86-BAC1-E6AB76729098}" destId="{E272EC73-8A6E-475B-B70E-FCDAEC69A4B8}" srcOrd="0" destOrd="0" presId="urn:microsoft.com/office/officeart/2018/2/layout/IconVerticalSolidList"/>
    <dgm:cxn modelId="{7475325B-F046-41FF-A268-97442A606786}" type="presParOf" srcId="{F6FC1617-09C1-4D86-BAC1-E6AB76729098}" destId="{9960FCF4-21B4-4668-AC21-7A363F1FAB90}" srcOrd="1" destOrd="0" presId="urn:microsoft.com/office/officeart/2018/2/layout/IconVerticalSolidList"/>
    <dgm:cxn modelId="{FFCCC9B1-9200-4D27-AC88-E8F748DCE3BD}" type="presParOf" srcId="{F6FC1617-09C1-4D86-BAC1-E6AB76729098}" destId="{AA1A1727-E655-4599-A8BA-C8A539F4A50D}" srcOrd="2" destOrd="0" presId="urn:microsoft.com/office/officeart/2018/2/layout/IconVerticalSolidList"/>
    <dgm:cxn modelId="{54D58EA7-8E6D-4134-B480-365B5990B6FA}" type="presParOf" srcId="{F6FC1617-09C1-4D86-BAC1-E6AB76729098}" destId="{9A1CB582-607A-4F73-ADAC-F49E1BD55239}" srcOrd="3" destOrd="0" presId="urn:microsoft.com/office/officeart/2018/2/layout/IconVerticalSolidList"/>
    <dgm:cxn modelId="{344AF69C-D9EA-4AAB-8F74-0FA62092DE85}" type="presParOf" srcId="{F6FC1617-09C1-4D86-BAC1-E6AB76729098}" destId="{BB550DFC-0CF3-4EBD-9D4D-47F65C60AFBC}"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A457C24-19D3-4931-AAA9-44DA6CB30285}"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0EB5DB69-B671-43C0-B3B6-4C239B21A6B3}">
      <dgm:prSet/>
      <dgm:spPr/>
      <dgm:t>
        <a:bodyPr/>
        <a:lstStyle/>
        <a:p>
          <a:pPr>
            <a:lnSpc>
              <a:spcPct val="100000"/>
            </a:lnSpc>
          </a:pPr>
          <a:r>
            <a:rPr lang="en-IN" b="1" dirty="0"/>
            <a:t>Top 10 most venue categories: </a:t>
          </a:r>
          <a:r>
            <a:rPr lang="en-IN" dirty="0"/>
            <a:t>Use the foursquare APIs to get the nearest X venues and venue categories, which will be used for clustering the neighbourhoods. Since there are so many venue categories, only Top 10 were chosen for this exercise</a:t>
          </a:r>
          <a:endParaRPr lang="en-US" dirty="0"/>
        </a:p>
      </dgm:t>
    </dgm:pt>
    <dgm:pt modelId="{C6C2DBF7-EDF9-4A0A-AAAC-81B6F0F38237}" type="parTrans" cxnId="{9D1F8460-0FA1-46B1-9ED5-54E7D76430AE}">
      <dgm:prSet/>
      <dgm:spPr/>
      <dgm:t>
        <a:bodyPr/>
        <a:lstStyle/>
        <a:p>
          <a:endParaRPr lang="en-US"/>
        </a:p>
      </dgm:t>
    </dgm:pt>
    <dgm:pt modelId="{080DCFF4-F8E0-4FD6-B8EC-3D68DA6514D6}" type="sibTrans" cxnId="{9D1F8460-0FA1-46B1-9ED5-54E7D76430AE}">
      <dgm:prSet/>
      <dgm:spPr/>
      <dgm:t>
        <a:bodyPr/>
        <a:lstStyle/>
        <a:p>
          <a:endParaRPr lang="en-US"/>
        </a:p>
      </dgm:t>
    </dgm:pt>
    <dgm:pt modelId="{C8E5575A-024F-4395-AD19-140C0632FE3D}">
      <dgm:prSet/>
      <dgm:spPr/>
      <dgm:t>
        <a:bodyPr/>
        <a:lstStyle/>
        <a:p>
          <a:pPr>
            <a:lnSpc>
              <a:spcPct val="100000"/>
            </a:lnSpc>
          </a:pPr>
          <a:r>
            <a:rPr lang="en-IN" b="1" dirty="0"/>
            <a:t>Optimal number of clusters</a:t>
          </a:r>
        </a:p>
        <a:p>
          <a:pPr>
            <a:lnSpc>
              <a:spcPct val="100000"/>
            </a:lnSpc>
          </a:pPr>
          <a:r>
            <a:rPr lang="en-IN" dirty="0"/>
            <a:t>The optimal number of clusters is found out by the silhouette score whose </a:t>
          </a:r>
          <a:r>
            <a:rPr lang="en-IN" b="1" dirty="0"/>
            <a:t>value</a:t>
          </a:r>
          <a:r>
            <a:rPr lang="en-IN" dirty="0"/>
            <a:t> is a measure of how similar an object is to its own cluster (cohesion) compared to other clusters (separation). The silhouette ranges from −1 to +1, where a high </a:t>
          </a:r>
          <a:r>
            <a:rPr lang="en-IN" b="1" dirty="0"/>
            <a:t>value</a:t>
          </a:r>
          <a:r>
            <a:rPr lang="en-IN" dirty="0"/>
            <a:t> indicates that the object is well matched to its own cluster and poorly matched to neighbouring clusters.</a:t>
          </a:r>
          <a:endParaRPr lang="en-US" dirty="0"/>
        </a:p>
      </dgm:t>
    </dgm:pt>
    <dgm:pt modelId="{5C04AAE7-A7E7-4267-B14D-3EE8BEDF3C0A}" type="parTrans" cxnId="{CD21995D-325D-4E7C-B40A-9E8035C2AE87}">
      <dgm:prSet/>
      <dgm:spPr/>
      <dgm:t>
        <a:bodyPr/>
        <a:lstStyle/>
        <a:p>
          <a:endParaRPr lang="en-US"/>
        </a:p>
      </dgm:t>
    </dgm:pt>
    <dgm:pt modelId="{4729933C-3ED5-4A52-8AEA-1D1118DC25A8}" type="sibTrans" cxnId="{CD21995D-325D-4E7C-B40A-9E8035C2AE87}">
      <dgm:prSet/>
      <dgm:spPr/>
      <dgm:t>
        <a:bodyPr/>
        <a:lstStyle/>
        <a:p>
          <a:endParaRPr lang="en-US"/>
        </a:p>
      </dgm:t>
    </dgm:pt>
    <dgm:pt modelId="{A9B95E6E-181E-4128-88CE-D4E0D7B1EC44}">
      <dgm:prSet/>
      <dgm:spPr/>
      <dgm:t>
        <a:bodyPr/>
        <a:lstStyle/>
        <a:p>
          <a:pPr>
            <a:lnSpc>
              <a:spcPct val="100000"/>
            </a:lnSpc>
          </a:pPr>
          <a:r>
            <a:rPr lang="en-IN" b="1" dirty="0"/>
            <a:t>K-means clustering</a:t>
          </a:r>
        </a:p>
        <a:p>
          <a:pPr>
            <a:lnSpc>
              <a:spcPct val="100000"/>
            </a:lnSpc>
          </a:pPr>
          <a:r>
            <a:rPr lang="en-IN" dirty="0"/>
            <a:t>The above Bangalore neighbourhoods and venue data is trained using K-means Clustering Algorithm to get the desired clusters to base the analysis on. K-means was chosen since the variables(categories in this case) are large, the </a:t>
          </a:r>
          <a:r>
            <a:rPr lang="en-IN" b="1" dirty="0"/>
            <a:t>K</a:t>
          </a:r>
          <a:r>
            <a:rPr lang="en-IN" dirty="0"/>
            <a:t>-</a:t>
          </a:r>
          <a:r>
            <a:rPr lang="en-IN" b="1" dirty="0"/>
            <a:t>Means</a:t>
          </a:r>
          <a:r>
            <a:rPr lang="en-IN" dirty="0"/>
            <a:t> most of the times is computationally faster.</a:t>
          </a:r>
          <a:endParaRPr lang="en-US" dirty="0"/>
        </a:p>
      </dgm:t>
    </dgm:pt>
    <dgm:pt modelId="{6F6CF0D6-EBB3-4C46-877C-E662C19C5C94}" type="parTrans" cxnId="{D5197C9A-AF7A-4436-9C90-37CB660C7D68}">
      <dgm:prSet/>
      <dgm:spPr/>
      <dgm:t>
        <a:bodyPr/>
        <a:lstStyle/>
        <a:p>
          <a:endParaRPr lang="en-US"/>
        </a:p>
      </dgm:t>
    </dgm:pt>
    <dgm:pt modelId="{970C44C7-A80C-4CF2-A977-CB8917ABF78C}" type="sibTrans" cxnId="{D5197C9A-AF7A-4436-9C90-37CB660C7D68}">
      <dgm:prSet/>
      <dgm:spPr/>
      <dgm:t>
        <a:bodyPr/>
        <a:lstStyle/>
        <a:p>
          <a:endParaRPr lang="en-US"/>
        </a:p>
      </dgm:t>
    </dgm:pt>
    <dgm:pt modelId="{CE3844F6-ED01-43CD-8C6D-6FE16BF12C94}">
      <dgm:prSet/>
      <dgm:spPr/>
      <dgm:t>
        <a:bodyPr/>
        <a:lstStyle/>
        <a:p>
          <a:pPr>
            <a:lnSpc>
              <a:spcPct val="100000"/>
            </a:lnSpc>
          </a:pPr>
          <a:r>
            <a:rPr lang="en-IN" b="1" dirty="0"/>
            <a:t>Narrowing Down</a:t>
          </a:r>
        </a:p>
        <a:p>
          <a:pPr>
            <a:lnSpc>
              <a:spcPct val="100000"/>
            </a:lnSpc>
          </a:pPr>
          <a:r>
            <a:rPr lang="en-IN" dirty="0"/>
            <a:t>Subsequently we narrow down the cluster step-by-step to just a few points based on certain conditions like, the venue should have restaurants and clothing stores, but not many ice cream parlours and desserts in its vicinity or as the most common venue category</a:t>
          </a:r>
          <a:endParaRPr lang="en-US" dirty="0"/>
        </a:p>
      </dgm:t>
    </dgm:pt>
    <dgm:pt modelId="{F1AC3F4D-D926-4780-B8DF-5881F0732525}" type="parTrans" cxnId="{BF0B6951-E918-4147-9B30-FDFCAEA8FD84}">
      <dgm:prSet/>
      <dgm:spPr/>
      <dgm:t>
        <a:bodyPr/>
        <a:lstStyle/>
        <a:p>
          <a:endParaRPr lang="en-US"/>
        </a:p>
      </dgm:t>
    </dgm:pt>
    <dgm:pt modelId="{3683FFD5-2AF9-4237-BCBD-FC3C8CEAAC0C}" type="sibTrans" cxnId="{BF0B6951-E918-4147-9B30-FDFCAEA8FD84}">
      <dgm:prSet/>
      <dgm:spPr/>
      <dgm:t>
        <a:bodyPr/>
        <a:lstStyle/>
        <a:p>
          <a:endParaRPr lang="en-US"/>
        </a:p>
      </dgm:t>
    </dgm:pt>
    <dgm:pt modelId="{34E74B3F-2205-4967-B817-2F12C8957A74}" type="pres">
      <dgm:prSet presAssocID="{7A457C24-19D3-4931-AAA9-44DA6CB30285}" presName="root" presStyleCnt="0">
        <dgm:presLayoutVars>
          <dgm:dir/>
          <dgm:resizeHandles val="exact"/>
        </dgm:presLayoutVars>
      </dgm:prSet>
      <dgm:spPr/>
    </dgm:pt>
    <dgm:pt modelId="{75260E08-0671-46DB-A6E3-CC07C5B31AB6}" type="pres">
      <dgm:prSet presAssocID="{0EB5DB69-B671-43C0-B3B6-4C239B21A6B3}" presName="compNode" presStyleCnt="0"/>
      <dgm:spPr/>
    </dgm:pt>
    <dgm:pt modelId="{5D54084C-CC06-4545-9375-A21BD7C69906}" type="pres">
      <dgm:prSet presAssocID="{0EB5DB69-B671-43C0-B3B6-4C239B21A6B3}" presName="bgRect" presStyleLbl="bgShp" presStyleIdx="0" presStyleCnt="4"/>
      <dgm:spPr/>
    </dgm:pt>
    <dgm:pt modelId="{FA3A7DC1-1B8B-4B28-A618-3867E1900619}" type="pres">
      <dgm:prSet presAssocID="{0EB5DB69-B671-43C0-B3B6-4C239B21A6B3}"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otel"/>
        </a:ext>
      </dgm:extLst>
    </dgm:pt>
    <dgm:pt modelId="{0BF8115D-0DB0-4397-8AF4-9D0908FBAD14}" type="pres">
      <dgm:prSet presAssocID="{0EB5DB69-B671-43C0-B3B6-4C239B21A6B3}" presName="spaceRect" presStyleCnt="0"/>
      <dgm:spPr/>
    </dgm:pt>
    <dgm:pt modelId="{498231DE-2CE8-408A-B1AD-A5F628C93F94}" type="pres">
      <dgm:prSet presAssocID="{0EB5DB69-B671-43C0-B3B6-4C239B21A6B3}" presName="parTx" presStyleLbl="revTx" presStyleIdx="0" presStyleCnt="4" custScaleX="100000" custLinFactNeighborX="4435">
        <dgm:presLayoutVars>
          <dgm:chMax val="0"/>
          <dgm:chPref val="0"/>
        </dgm:presLayoutVars>
      </dgm:prSet>
      <dgm:spPr/>
    </dgm:pt>
    <dgm:pt modelId="{BB54A21C-DE30-4FCD-9377-61B1BA578A00}" type="pres">
      <dgm:prSet presAssocID="{080DCFF4-F8E0-4FD6-B8EC-3D68DA6514D6}" presName="sibTrans" presStyleCnt="0"/>
      <dgm:spPr/>
    </dgm:pt>
    <dgm:pt modelId="{C495EEB8-898E-4426-AEAF-858158759037}" type="pres">
      <dgm:prSet presAssocID="{C8E5575A-024F-4395-AD19-140C0632FE3D}" presName="compNode" presStyleCnt="0"/>
      <dgm:spPr/>
    </dgm:pt>
    <dgm:pt modelId="{24B123E6-D601-49FB-872A-B7D053FD0357}" type="pres">
      <dgm:prSet presAssocID="{C8E5575A-024F-4395-AD19-140C0632FE3D}" presName="bgRect" presStyleLbl="bgShp" presStyleIdx="1" presStyleCnt="4" custLinFactNeighborX="77" custLinFactNeighborY="13573"/>
      <dgm:spPr/>
    </dgm:pt>
    <dgm:pt modelId="{9EEE4AB7-A0B5-4646-971E-D5F05B689CC9}" type="pres">
      <dgm:prSet presAssocID="{C8E5575A-024F-4395-AD19-140C0632FE3D}"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orkforce Management"/>
        </a:ext>
      </dgm:extLst>
    </dgm:pt>
    <dgm:pt modelId="{142574DB-14C5-4874-97CD-CE7E9A9CC208}" type="pres">
      <dgm:prSet presAssocID="{C8E5575A-024F-4395-AD19-140C0632FE3D}" presName="spaceRect" presStyleCnt="0"/>
      <dgm:spPr/>
    </dgm:pt>
    <dgm:pt modelId="{1FA5AF93-A5B4-47C4-8242-09C257CBE2C0}" type="pres">
      <dgm:prSet presAssocID="{C8E5575A-024F-4395-AD19-140C0632FE3D}" presName="parTx" presStyleLbl="revTx" presStyleIdx="1" presStyleCnt="4" custScaleX="100490" custLinFactNeighborX="0" custLinFactNeighborY="2204">
        <dgm:presLayoutVars>
          <dgm:chMax val="0"/>
          <dgm:chPref val="0"/>
        </dgm:presLayoutVars>
      </dgm:prSet>
      <dgm:spPr/>
    </dgm:pt>
    <dgm:pt modelId="{CCA6E387-A9AB-4EC7-ABF3-6FC0D0704F66}" type="pres">
      <dgm:prSet presAssocID="{4729933C-3ED5-4A52-8AEA-1D1118DC25A8}" presName="sibTrans" presStyleCnt="0"/>
      <dgm:spPr/>
    </dgm:pt>
    <dgm:pt modelId="{CEDC7C1A-CD35-4647-B594-D0C61974FACF}" type="pres">
      <dgm:prSet presAssocID="{A9B95E6E-181E-4128-88CE-D4E0D7B1EC44}" presName="compNode" presStyleCnt="0"/>
      <dgm:spPr/>
    </dgm:pt>
    <dgm:pt modelId="{0F41DD7C-749D-4AB9-908A-0A4BFFE725E3}" type="pres">
      <dgm:prSet presAssocID="{A9B95E6E-181E-4128-88CE-D4E0D7B1EC44}" presName="bgRect" presStyleLbl="bgShp" presStyleIdx="2" presStyleCnt="4"/>
      <dgm:spPr/>
    </dgm:pt>
    <dgm:pt modelId="{4E9A304E-DFAF-498C-8F2D-0E6F44E89F2E}" type="pres">
      <dgm:prSet presAssocID="{A9B95E6E-181E-4128-88CE-D4E0D7B1EC44}"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ingerprint"/>
        </a:ext>
      </dgm:extLst>
    </dgm:pt>
    <dgm:pt modelId="{7C593F2A-74AD-4513-A50E-EF4863352DC3}" type="pres">
      <dgm:prSet presAssocID="{A9B95E6E-181E-4128-88CE-D4E0D7B1EC44}" presName="spaceRect" presStyleCnt="0"/>
      <dgm:spPr/>
    </dgm:pt>
    <dgm:pt modelId="{C5B95000-7B06-4D5E-BC58-CB2C3A14B864}" type="pres">
      <dgm:prSet presAssocID="{A9B95E6E-181E-4128-88CE-D4E0D7B1EC44}" presName="parTx" presStyleLbl="revTx" presStyleIdx="2" presStyleCnt="4">
        <dgm:presLayoutVars>
          <dgm:chMax val="0"/>
          <dgm:chPref val="0"/>
        </dgm:presLayoutVars>
      </dgm:prSet>
      <dgm:spPr/>
    </dgm:pt>
    <dgm:pt modelId="{093EEA22-C7DA-4EEF-82A3-75B895064A25}" type="pres">
      <dgm:prSet presAssocID="{970C44C7-A80C-4CF2-A977-CB8917ABF78C}" presName="sibTrans" presStyleCnt="0"/>
      <dgm:spPr/>
    </dgm:pt>
    <dgm:pt modelId="{E05C41B4-0F5A-4AB3-919F-C02648C23751}" type="pres">
      <dgm:prSet presAssocID="{CE3844F6-ED01-43CD-8C6D-6FE16BF12C94}" presName="compNode" presStyleCnt="0"/>
      <dgm:spPr/>
    </dgm:pt>
    <dgm:pt modelId="{7725A367-5BDC-472F-A55A-BEF4376042C8}" type="pres">
      <dgm:prSet presAssocID="{CE3844F6-ED01-43CD-8C6D-6FE16BF12C94}" presName="bgRect" presStyleLbl="bgShp" presStyleIdx="3" presStyleCnt="4"/>
      <dgm:spPr/>
    </dgm:pt>
    <dgm:pt modelId="{24FFA67F-91FE-4290-95FC-BF84BDF08964}" type="pres">
      <dgm:prSet presAssocID="{CE3844F6-ED01-43CD-8C6D-6FE16BF12C94}"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ell"/>
        </a:ext>
      </dgm:extLst>
    </dgm:pt>
    <dgm:pt modelId="{1A5979DD-9147-4B2D-A63E-B81CEE32F096}" type="pres">
      <dgm:prSet presAssocID="{CE3844F6-ED01-43CD-8C6D-6FE16BF12C94}" presName="spaceRect" presStyleCnt="0"/>
      <dgm:spPr/>
    </dgm:pt>
    <dgm:pt modelId="{6C572C82-E7B2-49BF-8F14-7C03DE6B2742}" type="pres">
      <dgm:prSet presAssocID="{CE3844F6-ED01-43CD-8C6D-6FE16BF12C94}" presName="parTx" presStyleLbl="revTx" presStyleIdx="3" presStyleCnt="4" custScaleX="99793">
        <dgm:presLayoutVars>
          <dgm:chMax val="0"/>
          <dgm:chPref val="0"/>
        </dgm:presLayoutVars>
      </dgm:prSet>
      <dgm:spPr/>
    </dgm:pt>
  </dgm:ptLst>
  <dgm:cxnLst>
    <dgm:cxn modelId="{6BF10043-5A32-45E8-9938-9D293FBD067D}" type="presOf" srcId="{A9B95E6E-181E-4128-88CE-D4E0D7B1EC44}" destId="{C5B95000-7B06-4D5E-BC58-CB2C3A14B864}" srcOrd="0" destOrd="0" presId="urn:microsoft.com/office/officeart/2018/2/layout/IconVerticalSolidList"/>
    <dgm:cxn modelId="{BF0B6951-E918-4147-9B30-FDFCAEA8FD84}" srcId="{7A457C24-19D3-4931-AAA9-44DA6CB30285}" destId="{CE3844F6-ED01-43CD-8C6D-6FE16BF12C94}" srcOrd="3" destOrd="0" parTransId="{F1AC3F4D-D926-4780-B8DF-5881F0732525}" sibTransId="{3683FFD5-2AF9-4237-BCBD-FC3C8CEAAC0C}"/>
    <dgm:cxn modelId="{CD21995D-325D-4E7C-B40A-9E8035C2AE87}" srcId="{7A457C24-19D3-4931-AAA9-44DA6CB30285}" destId="{C8E5575A-024F-4395-AD19-140C0632FE3D}" srcOrd="1" destOrd="0" parTransId="{5C04AAE7-A7E7-4267-B14D-3EE8BEDF3C0A}" sibTransId="{4729933C-3ED5-4A52-8AEA-1D1118DC25A8}"/>
    <dgm:cxn modelId="{9D1F8460-0FA1-46B1-9ED5-54E7D76430AE}" srcId="{7A457C24-19D3-4931-AAA9-44DA6CB30285}" destId="{0EB5DB69-B671-43C0-B3B6-4C239B21A6B3}" srcOrd="0" destOrd="0" parTransId="{C6C2DBF7-EDF9-4A0A-AAAC-81B6F0F38237}" sibTransId="{080DCFF4-F8E0-4FD6-B8EC-3D68DA6514D6}"/>
    <dgm:cxn modelId="{DA079879-BFF2-45A5-B079-788E6E2EF6CC}" type="presOf" srcId="{0EB5DB69-B671-43C0-B3B6-4C239B21A6B3}" destId="{498231DE-2CE8-408A-B1AD-A5F628C93F94}" srcOrd="0" destOrd="0" presId="urn:microsoft.com/office/officeart/2018/2/layout/IconVerticalSolidList"/>
    <dgm:cxn modelId="{D5197C9A-AF7A-4436-9C90-37CB660C7D68}" srcId="{7A457C24-19D3-4931-AAA9-44DA6CB30285}" destId="{A9B95E6E-181E-4128-88CE-D4E0D7B1EC44}" srcOrd="2" destOrd="0" parTransId="{6F6CF0D6-EBB3-4C46-877C-E662C19C5C94}" sibTransId="{970C44C7-A80C-4CF2-A977-CB8917ABF78C}"/>
    <dgm:cxn modelId="{E3DE14C8-5525-4251-AF25-BF119B12BB21}" type="presOf" srcId="{7A457C24-19D3-4931-AAA9-44DA6CB30285}" destId="{34E74B3F-2205-4967-B817-2F12C8957A74}" srcOrd="0" destOrd="0" presId="urn:microsoft.com/office/officeart/2018/2/layout/IconVerticalSolidList"/>
    <dgm:cxn modelId="{D05E9BE4-E642-4347-8875-6BA20B24F7DF}" type="presOf" srcId="{CE3844F6-ED01-43CD-8C6D-6FE16BF12C94}" destId="{6C572C82-E7B2-49BF-8F14-7C03DE6B2742}" srcOrd="0" destOrd="0" presId="urn:microsoft.com/office/officeart/2018/2/layout/IconVerticalSolidList"/>
    <dgm:cxn modelId="{39E420EC-E4D8-4305-935C-0790319DFC5E}" type="presOf" srcId="{C8E5575A-024F-4395-AD19-140C0632FE3D}" destId="{1FA5AF93-A5B4-47C4-8242-09C257CBE2C0}" srcOrd="0" destOrd="0" presId="urn:microsoft.com/office/officeart/2018/2/layout/IconVerticalSolidList"/>
    <dgm:cxn modelId="{7F95B795-6120-4C3E-B9C0-CBE4B6DE2E90}" type="presParOf" srcId="{34E74B3F-2205-4967-B817-2F12C8957A74}" destId="{75260E08-0671-46DB-A6E3-CC07C5B31AB6}" srcOrd="0" destOrd="0" presId="urn:microsoft.com/office/officeart/2018/2/layout/IconVerticalSolidList"/>
    <dgm:cxn modelId="{15AA4906-927B-4303-8C93-FC67A106CF78}" type="presParOf" srcId="{75260E08-0671-46DB-A6E3-CC07C5B31AB6}" destId="{5D54084C-CC06-4545-9375-A21BD7C69906}" srcOrd="0" destOrd="0" presId="urn:microsoft.com/office/officeart/2018/2/layout/IconVerticalSolidList"/>
    <dgm:cxn modelId="{2292DBEF-1B58-4F17-A9AB-2D01D99A9266}" type="presParOf" srcId="{75260E08-0671-46DB-A6E3-CC07C5B31AB6}" destId="{FA3A7DC1-1B8B-4B28-A618-3867E1900619}" srcOrd="1" destOrd="0" presId="urn:microsoft.com/office/officeart/2018/2/layout/IconVerticalSolidList"/>
    <dgm:cxn modelId="{C863BDD9-C92B-48C8-BB34-F273A86D40A9}" type="presParOf" srcId="{75260E08-0671-46DB-A6E3-CC07C5B31AB6}" destId="{0BF8115D-0DB0-4397-8AF4-9D0908FBAD14}" srcOrd="2" destOrd="0" presId="urn:microsoft.com/office/officeart/2018/2/layout/IconVerticalSolidList"/>
    <dgm:cxn modelId="{96B5C938-7E98-4876-966E-E9D2584A4FE2}" type="presParOf" srcId="{75260E08-0671-46DB-A6E3-CC07C5B31AB6}" destId="{498231DE-2CE8-408A-B1AD-A5F628C93F94}" srcOrd="3" destOrd="0" presId="urn:microsoft.com/office/officeart/2018/2/layout/IconVerticalSolidList"/>
    <dgm:cxn modelId="{B64C6820-BB77-4910-B616-04FD9093E494}" type="presParOf" srcId="{34E74B3F-2205-4967-B817-2F12C8957A74}" destId="{BB54A21C-DE30-4FCD-9377-61B1BA578A00}" srcOrd="1" destOrd="0" presId="urn:microsoft.com/office/officeart/2018/2/layout/IconVerticalSolidList"/>
    <dgm:cxn modelId="{D8F3519E-B86C-42C8-B2FD-F20D8624D1E0}" type="presParOf" srcId="{34E74B3F-2205-4967-B817-2F12C8957A74}" destId="{C495EEB8-898E-4426-AEAF-858158759037}" srcOrd="2" destOrd="0" presId="urn:microsoft.com/office/officeart/2018/2/layout/IconVerticalSolidList"/>
    <dgm:cxn modelId="{785D5962-0F95-49B5-9666-0E606A57829D}" type="presParOf" srcId="{C495EEB8-898E-4426-AEAF-858158759037}" destId="{24B123E6-D601-49FB-872A-B7D053FD0357}" srcOrd="0" destOrd="0" presId="urn:microsoft.com/office/officeart/2018/2/layout/IconVerticalSolidList"/>
    <dgm:cxn modelId="{D8E7B79F-5559-410A-9A3B-3BE085B8EC57}" type="presParOf" srcId="{C495EEB8-898E-4426-AEAF-858158759037}" destId="{9EEE4AB7-A0B5-4646-971E-D5F05B689CC9}" srcOrd="1" destOrd="0" presId="urn:microsoft.com/office/officeart/2018/2/layout/IconVerticalSolidList"/>
    <dgm:cxn modelId="{3ED4DBC1-A23C-4FF7-8C93-3C991225FE4F}" type="presParOf" srcId="{C495EEB8-898E-4426-AEAF-858158759037}" destId="{142574DB-14C5-4874-97CD-CE7E9A9CC208}" srcOrd="2" destOrd="0" presId="urn:microsoft.com/office/officeart/2018/2/layout/IconVerticalSolidList"/>
    <dgm:cxn modelId="{3C2EDC8D-A8B1-4939-A36E-D3CB46FB3726}" type="presParOf" srcId="{C495EEB8-898E-4426-AEAF-858158759037}" destId="{1FA5AF93-A5B4-47C4-8242-09C257CBE2C0}" srcOrd="3" destOrd="0" presId="urn:microsoft.com/office/officeart/2018/2/layout/IconVerticalSolidList"/>
    <dgm:cxn modelId="{78BC2955-5764-4542-BA9F-76B1B8B64259}" type="presParOf" srcId="{34E74B3F-2205-4967-B817-2F12C8957A74}" destId="{CCA6E387-A9AB-4EC7-ABF3-6FC0D0704F66}" srcOrd="3" destOrd="0" presId="urn:microsoft.com/office/officeart/2018/2/layout/IconVerticalSolidList"/>
    <dgm:cxn modelId="{3D7F186E-E57A-4BFC-A2C1-BFD8A7728866}" type="presParOf" srcId="{34E74B3F-2205-4967-B817-2F12C8957A74}" destId="{CEDC7C1A-CD35-4647-B594-D0C61974FACF}" srcOrd="4" destOrd="0" presId="urn:microsoft.com/office/officeart/2018/2/layout/IconVerticalSolidList"/>
    <dgm:cxn modelId="{A6089B80-B920-4096-BB1C-6497F3DCC496}" type="presParOf" srcId="{CEDC7C1A-CD35-4647-B594-D0C61974FACF}" destId="{0F41DD7C-749D-4AB9-908A-0A4BFFE725E3}" srcOrd="0" destOrd="0" presId="urn:microsoft.com/office/officeart/2018/2/layout/IconVerticalSolidList"/>
    <dgm:cxn modelId="{1B66BA59-E125-4F95-B264-C2EBC7EB08C7}" type="presParOf" srcId="{CEDC7C1A-CD35-4647-B594-D0C61974FACF}" destId="{4E9A304E-DFAF-498C-8F2D-0E6F44E89F2E}" srcOrd="1" destOrd="0" presId="urn:microsoft.com/office/officeart/2018/2/layout/IconVerticalSolidList"/>
    <dgm:cxn modelId="{2809C0CF-3FCB-490F-A170-1A837ED87593}" type="presParOf" srcId="{CEDC7C1A-CD35-4647-B594-D0C61974FACF}" destId="{7C593F2A-74AD-4513-A50E-EF4863352DC3}" srcOrd="2" destOrd="0" presId="urn:microsoft.com/office/officeart/2018/2/layout/IconVerticalSolidList"/>
    <dgm:cxn modelId="{9F5042D2-6859-406D-810A-9B2ED9AE6F35}" type="presParOf" srcId="{CEDC7C1A-CD35-4647-B594-D0C61974FACF}" destId="{C5B95000-7B06-4D5E-BC58-CB2C3A14B864}" srcOrd="3" destOrd="0" presId="urn:microsoft.com/office/officeart/2018/2/layout/IconVerticalSolidList"/>
    <dgm:cxn modelId="{1CEA0189-1F8D-46A1-9992-722A6AE73DC8}" type="presParOf" srcId="{34E74B3F-2205-4967-B817-2F12C8957A74}" destId="{093EEA22-C7DA-4EEF-82A3-75B895064A25}" srcOrd="5" destOrd="0" presId="urn:microsoft.com/office/officeart/2018/2/layout/IconVerticalSolidList"/>
    <dgm:cxn modelId="{EB5EDB1D-AE37-45B8-A4E6-E051D4DE3938}" type="presParOf" srcId="{34E74B3F-2205-4967-B817-2F12C8957A74}" destId="{E05C41B4-0F5A-4AB3-919F-C02648C23751}" srcOrd="6" destOrd="0" presId="urn:microsoft.com/office/officeart/2018/2/layout/IconVerticalSolidList"/>
    <dgm:cxn modelId="{B3651E3E-8C1F-4232-92F4-ABAF38529D17}" type="presParOf" srcId="{E05C41B4-0F5A-4AB3-919F-C02648C23751}" destId="{7725A367-5BDC-472F-A55A-BEF4376042C8}" srcOrd="0" destOrd="0" presId="urn:microsoft.com/office/officeart/2018/2/layout/IconVerticalSolidList"/>
    <dgm:cxn modelId="{117C91AB-0E6F-48AB-8447-0CA4F3D31C79}" type="presParOf" srcId="{E05C41B4-0F5A-4AB3-919F-C02648C23751}" destId="{24FFA67F-91FE-4290-95FC-BF84BDF08964}" srcOrd="1" destOrd="0" presId="urn:microsoft.com/office/officeart/2018/2/layout/IconVerticalSolidList"/>
    <dgm:cxn modelId="{5EFA34AF-106D-46AB-BD4F-03618A10FFD5}" type="presParOf" srcId="{E05C41B4-0F5A-4AB3-919F-C02648C23751}" destId="{1A5979DD-9147-4B2D-A63E-B81CEE32F096}" srcOrd="2" destOrd="0" presId="urn:microsoft.com/office/officeart/2018/2/layout/IconVerticalSolidList"/>
    <dgm:cxn modelId="{A92D8D16-083A-4021-9F6A-A2CC51656F47}" type="presParOf" srcId="{E05C41B4-0F5A-4AB3-919F-C02648C23751}" destId="{6C572C82-E7B2-49BF-8F14-7C03DE6B274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EC56E0-C2D8-4374-85E4-9293060F81E8}">
      <dsp:nvSpPr>
        <dsp:cNvPr id="0" name=""/>
        <dsp:cNvSpPr/>
      </dsp:nvSpPr>
      <dsp:spPr>
        <a:xfrm>
          <a:off x="0" y="616"/>
          <a:ext cx="6910387" cy="144291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17E7D74-1A9F-4DA4-9036-6CE0AE6F8D28}">
      <dsp:nvSpPr>
        <dsp:cNvPr id="0" name=""/>
        <dsp:cNvSpPr/>
      </dsp:nvSpPr>
      <dsp:spPr>
        <a:xfrm>
          <a:off x="436480" y="325271"/>
          <a:ext cx="793601" cy="79360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DC06BC4-21DE-4AC1-B226-587174FBDACF}">
      <dsp:nvSpPr>
        <dsp:cNvPr id="0" name=""/>
        <dsp:cNvSpPr/>
      </dsp:nvSpPr>
      <dsp:spPr>
        <a:xfrm>
          <a:off x="1666563" y="616"/>
          <a:ext cx="5243823" cy="14429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708" tIns="152708" rIns="152708" bIns="152708" numCol="1" spcCol="1270" anchor="ctr" anchorCtr="0">
          <a:noAutofit/>
        </a:bodyPr>
        <a:lstStyle/>
        <a:p>
          <a:pPr marL="0" lvl="0" indent="0" algn="l" defTabSz="889000">
            <a:lnSpc>
              <a:spcPct val="90000"/>
            </a:lnSpc>
            <a:spcBef>
              <a:spcPct val="0"/>
            </a:spcBef>
            <a:spcAft>
              <a:spcPct val="35000"/>
            </a:spcAft>
            <a:buNone/>
          </a:pPr>
          <a:r>
            <a:rPr lang="en-IN" sz="2000" kern="1200"/>
            <a:t>A Business development consultant has been tasked to make recommendations to a Venture Capitalist on opening a new Ice Cream shop in Bangalore. </a:t>
          </a:r>
          <a:endParaRPr lang="en-US" sz="2000" kern="1200"/>
        </a:p>
      </dsp:txBody>
      <dsp:txXfrm>
        <a:off x="1666563" y="616"/>
        <a:ext cx="5243823" cy="1442911"/>
      </dsp:txXfrm>
    </dsp:sp>
    <dsp:sp modelId="{01470F8C-0999-4615-9960-607E4DB19272}">
      <dsp:nvSpPr>
        <dsp:cNvPr id="0" name=""/>
        <dsp:cNvSpPr/>
      </dsp:nvSpPr>
      <dsp:spPr>
        <a:xfrm>
          <a:off x="0" y="1804256"/>
          <a:ext cx="6910387" cy="144291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A042CE5-334A-4C38-B3DF-5858AB611E29}">
      <dsp:nvSpPr>
        <dsp:cNvPr id="0" name=""/>
        <dsp:cNvSpPr/>
      </dsp:nvSpPr>
      <dsp:spPr>
        <a:xfrm>
          <a:off x="436480" y="2128911"/>
          <a:ext cx="793601" cy="79360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3E3EE40-4C00-479F-81B8-22D5EBA11E90}">
      <dsp:nvSpPr>
        <dsp:cNvPr id="0" name=""/>
        <dsp:cNvSpPr/>
      </dsp:nvSpPr>
      <dsp:spPr>
        <a:xfrm>
          <a:off x="1666563" y="1804256"/>
          <a:ext cx="5243823" cy="14429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708" tIns="152708" rIns="152708" bIns="152708" numCol="1" spcCol="1270" anchor="ctr" anchorCtr="0">
          <a:noAutofit/>
        </a:bodyPr>
        <a:lstStyle/>
        <a:p>
          <a:pPr marL="0" lvl="0" indent="0" algn="l" defTabSz="889000">
            <a:lnSpc>
              <a:spcPct val="90000"/>
            </a:lnSpc>
            <a:spcBef>
              <a:spcPct val="0"/>
            </a:spcBef>
            <a:spcAft>
              <a:spcPct val="35000"/>
            </a:spcAft>
            <a:buNone/>
          </a:pPr>
          <a:r>
            <a:rPr lang="en-IN" sz="2000" kern="1200"/>
            <a:t>The client would like a neighbourhood with other Indian Restaurants, but a location having not much competition in the area</a:t>
          </a:r>
          <a:endParaRPr lang="en-US" sz="2000" kern="1200"/>
        </a:p>
      </dsp:txBody>
      <dsp:txXfrm>
        <a:off x="1666563" y="1804256"/>
        <a:ext cx="5243823" cy="1442911"/>
      </dsp:txXfrm>
    </dsp:sp>
    <dsp:sp modelId="{5D252F0A-82A7-46F2-8EA6-FA7C506D41EB}">
      <dsp:nvSpPr>
        <dsp:cNvPr id="0" name=""/>
        <dsp:cNvSpPr/>
      </dsp:nvSpPr>
      <dsp:spPr>
        <a:xfrm>
          <a:off x="0" y="3607896"/>
          <a:ext cx="6910387" cy="144291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62A0F56-0EF1-476E-B565-5ECC1BF88F85}">
      <dsp:nvSpPr>
        <dsp:cNvPr id="0" name=""/>
        <dsp:cNvSpPr/>
      </dsp:nvSpPr>
      <dsp:spPr>
        <a:xfrm>
          <a:off x="436480" y="3932551"/>
          <a:ext cx="793601" cy="79360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92F0387-E758-4960-8D2D-9FA6F96AB6A1}">
      <dsp:nvSpPr>
        <dsp:cNvPr id="0" name=""/>
        <dsp:cNvSpPr/>
      </dsp:nvSpPr>
      <dsp:spPr>
        <a:xfrm>
          <a:off x="1666563" y="3607896"/>
          <a:ext cx="5243823" cy="14429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708" tIns="152708" rIns="152708" bIns="152708" numCol="1" spcCol="1270" anchor="ctr" anchorCtr="0">
          <a:noAutofit/>
        </a:bodyPr>
        <a:lstStyle/>
        <a:p>
          <a:pPr marL="0" lvl="0" indent="0" algn="l" defTabSz="889000">
            <a:lnSpc>
              <a:spcPct val="90000"/>
            </a:lnSpc>
            <a:spcBef>
              <a:spcPct val="0"/>
            </a:spcBef>
            <a:spcAft>
              <a:spcPct val="35000"/>
            </a:spcAft>
            <a:buNone/>
          </a:pPr>
          <a:r>
            <a:rPr lang="en-IN" sz="2000" kern="1200" dirty="0"/>
            <a:t>The project provides an exploratory data analysis and visualizations to eventually come to a recommended location(s).</a:t>
          </a:r>
          <a:endParaRPr lang="en-US" sz="2000" kern="1200" dirty="0"/>
        </a:p>
      </dsp:txBody>
      <dsp:txXfrm>
        <a:off x="1666563" y="3607896"/>
        <a:ext cx="5243823" cy="144291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AAA811-71A2-4335-B5A2-EABDDC4EBC72}">
      <dsp:nvSpPr>
        <dsp:cNvPr id="0" name=""/>
        <dsp:cNvSpPr/>
      </dsp:nvSpPr>
      <dsp:spPr>
        <a:xfrm>
          <a:off x="1519199" y="325888"/>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F0B2E15-8CE4-4ADD-A141-7B050BE7A291}">
      <dsp:nvSpPr>
        <dsp:cNvPr id="0" name=""/>
        <dsp:cNvSpPr/>
      </dsp:nvSpPr>
      <dsp:spPr>
        <a:xfrm>
          <a:off x="331199" y="2740191"/>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pPr>
          <a:r>
            <a:rPr lang="en-IN" sz="1200" kern="1200" dirty="0"/>
            <a:t>The data to be used for this project consists the Foursquare location data for the City of Bangalore. More precisely the dataset would use the following features for exploratory data analysis and necessary machine learning involved.</a:t>
          </a:r>
          <a:endParaRPr lang="en-US" sz="1200" kern="1200" dirty="0"/>
        </a:p>
      </dsp:txBody>
      <dsp:txXfrm>
        <a:off x="331199" y="2740191"/>
        <a:ext cx="4320000" cy="720000"/>
      </dsp:txXfrm>
    </dsp:sp>
    <dsp:sp modelId="{01E8BC83-9603-4E9D-93A1-DB8B9856DD5D}">
      <dsp:nvSpPr>
        <dsp:cNvPr id="0" name=""/>
        <dsp:cNvSpPr/>
      </dsp:nvSpPr>
      <dsp:spPr>
        <a:xfrm>
          <a:off x="6595199" y="325888"/>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BB76CE9-AC52-43AA-939C-AAC585765DBF}">
      <dsp:nvSpPr>
        <dsp:cNvPr id="0" name=""/>
        <dsp:cNvSpPr/>
      </dsp:nvSpPr>
      <dsp:spPr>
        <a:xfrm>
          <a:off x="5407199" y="2740191"/>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pPr>
          <a:r>
            <a:rPr lang="en-IN" sz="1200" kern="1200" dirty="0"/>
            <a:t>Neighbourhood, Neighbourhood Latitude, Neighbourhood Longitude, Venue, Venue Latitude, Venue Longitude, Venue </a:t>
          </a:r>
          <a:r>
            <a:rPr lang="en-IN" sz="1200" kern="1200" dirty="0" err="1"/>
            <a:t>Categorys</a:t>
          </a:r>
          <a:endParaRPr lang="en-US" sz="1200" kern="1200" dirty="0"/>
        </a:p>
      </dsp:txBody>
      <dsp:txXfrm>
        <a:off x="5407199" y="2740191"/>
        <a:ext cx="4320000"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D90251-5389-4A48-AD43-3767935C75AA}">
      <dsp:nvSpPr>
        <dsp:cNvPr id="0" name=""/>
        <dsp:cNvSpPr/>
      </dsp:nvSpPr>
      <dsp:spPr>
        <a:xfrm>
          <a:off x="0" y="5101"/>
          <a:ext cx="6797675" cy="118730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0C316DE-8C98-4028-B013-8CE40F757187}">
      <dsp:nvSpPr>
        <dsp:cNvPr id="0" name=""/>
        <dsp:cNvSpPr/>
      </dsp:nvSpPr>
      <dsp:spPr>
        <a:xfrm>
          <a:off x="359160" y="272245"/>
          <a:ext cx="653018" cy="65301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1AE720A-CBE9-4E1E-A84C-6F634A1140AB}">
      <dsp:nvSpPr>
        <dsp:cNvPr id="0" name=""/>
        <dsp:cNvSpPr/>
      </dsp:nvSpPr>
      <dsp:spPr>
        <a:xfrm>
          <a:off x="1371339" y="5101"/>
          <a:ext cx="5424994" cy="11873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657" tIns="125657" rIns="125657" bIns="125657" numCol="1" spcCol="1270" anchor="ctr" anchorCtr="0">
          <a:noAutofit/>
        </a:bodyPr>
        <a:lstStyle/>
        <a:p>
          <a:pPr marL="0" lvl="0" indent="0" algn="l" defTabSz="711200">
            <a:lnSpc>
              <a:spcPct val="90000"/>
            </a:lnSpc>
            <a:spcBef>
              <a:spcPct val="0"/>
            </a:spcBef>
            <a:spcAft>
              <a:spcPct val="35000"/>
            </a:spcAft>
            <a:buNone/>
          </a:pPr>
          <a:r>
            <a:rPr lang="en-US" sz="1600" kern="1200"/>
            <a:t>- </a:t>
          </a:r>
          <a:r>
            <a:rPr lang="en-IN" sz="1600" b="1" kern="1200"/>
            <a:t>Get Neighbourhoods in Bangalore</a:t>
          </a:r>
          <a:endParaRPr lang="en-US" sz="1600" kern="1200"/>
        </a:p>
      </dsp:txBody>
      <dsp:txXfrm>
        <a:off x="1371339" y="5101"/>
        <a:ext cx="5424994" cy="1187307"/>
      </dsp:txXfrm>
    </dsp:sp>
    <dsp:sp modelId="{C2DC2823-DA48-4094-9950-B5B7FE84998C}">
      <dsp:nvSpPr>
        <dsp:cNvPr id="0" name=""/>
        <dsp:cNvSpPr/>
      </dsp:nvSpPr>
      <dsp:spPr>
        <a:xfrm>
          <a:off x="0" y="1489235"/>
          <a:ext cx="6797675" cy="118730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B0E0AB9-21B3-49DF-8C0C-F57894C3F66E}">
      <dsp:nvSpPr>
        <dsp:cNvPr id="0" name=""/>
        <dsp:cNvSpPr/>
      </dsp:nvSpPr>
      <dsp:spPr>
        <a:xfrm>
          <a:off x="359160" y="1756379"/>
          <a:ext cx="653018" cy="65301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BD733E4-8B84-460C-9323-6E543E672FA5}">
      <dsp:nvSpPr>
        <dsp:cNvPr id="0" name=""/>
        <dsp:cNvSpPr/>
      </dsp:nvSpPr>
      <dsp:spPr>
        <a:xfrm>
          <a:off x="1371339" y="1489235"/>
          <a:ext cx="5424994" cy="11873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657" tIns="125657" rIns="125657" bIns="125657" numCol="1" spcCol="1270" anchor="ctr" anchorCtr="0">
          <a:noAutofit/>
        </a:bodyPr>
        <a:lstStyle/>
        <a:p>
          <a:pPr marL="0" lvl="0" indent="0" algn="l" defTabSz="711200">
            <a:lnSpc>
              <a:spcPct val="90000"/>
            </a:lnSpc>
            <a:spcBef>
              <a:spcPct val="0"/>
            </a:spcBef>
            <a:spcAft>
              <a:spcPct val="35000"/>
            </a:spcAft>
            <a:buNone/>
          </a:pPr>
          <a:r>
            <a:rPr lang="en-IN" sz="1600" kern="1200"/>
            <a:t>Beautiful Soup is a Python library for pulling data out of HTML and XML files; this has been used for extracting the list of neighbourhoods in Bangalore</a:t>
          </a:r>
          <a:endParaRPr lang="en-US" sz="1600" kern="1200"/>
        </a:p>
      </dsp:txBody>
      <dsp:txXfrm>
        <a:off x="1371339" y="1489235"/>
        <a:ext cx="5424994" cy="1187307"/>
      </dsp:txXfrm>
    </dsp:sp>
    <dsp:sp modelId="{CCE4CEC0-F5E7-45BF-91FC-286C1F813698}">
      <dsp:nvSpPr>
        <dsp:cNvPr id="0" name=""/>
        <dsp:cNvSpPr/>
      </dsp:nvSpPr>
      <dsp:spPr>
        <a:xfrm>
          <a:off x="0" y="2973369"/>
          <a:ext cx="6797675" cy="118730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8082BA2-8181-49FB-B2C8-D8C2AC7EC89B}">
      <dsp:nvSpPr>
        <dsp:cNvPr id="0" name=""/>
        <dsp:cNvSpPr/>
      </dsp:nvSpPr>
      <dsp:spPr>
        <a:xfrm>
          <a:off x="359160" y="3240513"/>
          <a:ext cx="653018" cy="65301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6DEBE5D-D7BA-440C-943C-8BEE1E3A49F3}">
      <dsp:nvSpPr>
        <dsp:cNvPr id="0" name=""/>
        <dsp:cNvSpPr/>
      </dsp:nvSpPr>
      <dsp:spPr>
        <a:xfrm>
          <a:off x="1371339" y="2973369"/>
          <a:ext cx="5424994" cy="11873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657" tIns="125657" rIns="125657" bIns="125657" numCol="1" spcCol="1270" anchor="ctr" anchorCtr="0">
          <a:noAutofit/>
        </a:bodyPr>
        <a:lstStyle/>
        <a:p>
          <a:pPr marL="0" lvl="0" indent="0" algn="l" defTabSz="711200">
            <a:lnSpc>
              <a:spcPct val="90000"/>
            </a:lnSpc>
            <a:spcBef>
              <a:spcPct val="0"/>
            </a:spcBef>
            <a:spcAft>
              <a:spcPct val="35000"/>
            </a:spcAft>
            <a:buNone/>
          </a:pPr>
          <a:r>
            <a:rPr lang="en-IN" sz="1600" b="1" kern="1200"/>
            <a:t>- Get coordinates for each neighbourhood</a:t>
          </a:r>
          <a:endParaRPr lang="en-US" sz="1600" kern="1200"/>
        </a:p>
      </dsp:txBody>
      <dsp:txXfrm>
        <a:off x="1371339" y="2973369"/>
        <a:ext cx="5424994" cy="1187307"/>
      </dsp:txXfrm>
    </dsp:sp>
    <dsp:sp modelId="{E272EC73-8A6E-475B-B70E-FCDAEC69A4B8}">
      <dsp:nvSpPr>
        <dsp:cNvPr id="0" name=""/>
        <dsp:cNvSpPr/>
      </dsp:nvSpPr>
      <dsp:spPr>
        <a:xfrm>
          <a:off x="0" y="4457503"/>
          <a:ext cx="6797675" cy="118730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960FCF4-21B4-4668-AC21-7A363F1FAB90}">
      <dsp:nvSpPr>
        <dsp:cNvPr id="0" name=""/>
        <dsp:cNvSpPr/>
      </dsp:nvSpPr>
      <dsp:spPr>
        <a:xfrm>
          <a:off x="359160" y="4724647"/>
          <a:ext cx="653018" cy="65301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A1CB582-607A-4F73-ADAC-F49E1BD55239}">
      <dsp:nvSpPr>
        <dsp:cNvPr id="0" name=""/>
        <dsp:cNvSpPr/>
      </dsp:nvSpPr>
      <dsp:spPr>
        <a:xfrm>
          <a:off x="1371339" y="4457503"/>
          <a:ext cx="3058953" cy="11873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657" tIns="125657" rIns="125657" bIns="125657" numCol="1" spcCol="1270" anchor="ctr" anchorCtr="0">
          <a:noAutofit/>
        </a:bodyPr>
        <a:lstStyle/>
        <a:p>
          <a:pPr marL="0" lvl="0" indent="0" algn="l" defTabSz="711200">
            <a:lnSpc>
              <a:spcPct val="90000"/>
            </a:lnSpc>
            <a:spcBef>
              <a:spcPct val="0"/>
            </a:spcBef>
            <a:spcAft>
              <a:spcPct val="35000"/>
            </a:spcAft>
            <a:buNone/>
          </a:pPr>
          <a:r>
            <a:rPr lang="en-IN" sz="1600" kern="1200"/>
            <a:t>Use GEOPY library to get the latitude and longitude values of the above neighbourhoods in Bangalore City</a:t>
          </a:r>
          <a:endParaRPr lang="en-US" sz="1600" kern="1200"/>
        </a:p>
      </dsp:txBody>
      <dsp:txXfrm>
        <a:off x="1371339" y="4457503"/>
        <a:ext cx="3058953" cy="1187307"/>
      </dsp:txXfrm>
    </dsp:sp>
    <dsp:sp modelId="{BB550DFC-0CF3-4EBD-9D4D-47F65C60AFBC}">
      <dsp:nvSpPr>
        <dsp:cNvPr id="0" name=""/>
        <dsp:cNvSpPr/>
      </dsp:nvSpPr>
      <dsp:spPr>
        <a:xfrm>
          <a:off x="4430293" y="4457503"/>
          <a:ext cx="2366040" cy="11873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657" tIns="125657" rIns="125657" bIns="125657" numCol="1" spcCol="1270" anchor="ctr" anchorCtr="0">
          <a:noAutofit/>
        </a:bodyPr>
        <a:lstStyle/>
        <a:p>
          <a:pPr marL="0" lvl="0" indent="0" algn="l" defTabSz="488950">
            <a:lnSpc>
              <a:spcPct val="90000"/>
            </a:lnSpc>
            <a:spcBef>
              <a:spcPct val="0"/>
            </a:spcBef>
            <a:spcAft>
              <a:spcPct val="35000"/>
            </a:spcAft>
            <a:buNone/>
          </a:pPr>
          <a:r>
            <a:rPr lang="en-IN" sz="1100" b="1" kern="1200"/>
            <a:t>- </a:t>
          </a:r>
          <a:r>
            <a:rPr lang="en-US" sz="1100" b="1" kern="1200"/>
            <a:t>Visualize using Folium</a:t>
          </a:r>
          <a:endParaRPr lang="en-US" sz="1100" kern="1200"/>
        </a:p>
        <a:p>
          <a:pPr marL="0" lvl="0" indent="0" algn="l" defTabSz="488950">
            <a:lnSpc>
              <a:spcPct val="90000"/>
            </a:lnSpc>
            <a:spcBef>
              <a:spcPct val="0"/>
            </a:spcBef>
            <a:spcAft>
              <a:spcPct val="35000"/>
            </a:spcAft>
            <a:buNone/>
          </a:pPr>
          <a:r>
            <a:rPr lang="en-US" sz="1100" kern="1200"/>
            <a:t>It makes sense to visualize the datasets at each stage of the data wrangling as it could stimulate new ideas and provide different perspectives. Then we create a map of Bangalore using latitude and longitude values</a:t>
          </a:r>
        </a:p>
      </dsp:txBody>
      <dsp:txXfrm>
        <a:off x="4430293" y="4457503"/>
        <a:ext cx="2366040" cy="118730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54084C-CC06-4545-9375-A21BD7C69906}">
      <dsp:nvSpPr>
        <dsp:cNvPr id="0" name=""/>
        <dsp:cNvSpPr/>
      </dsp:nvSpPr>
      <dsp:spPr>
        <a:xfrm>
          <a:off x="0" y="5992"/>
          <a:ext cx="7395883" cy="79258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A3A7DC1-1B8B-4B28-A618-3867E1900619}">
      <dsp:nvSpPr>
        <dsp:cNvPr id="0" name=""/>
        <dsp:cNvSpPr/>
      </dsp:nvSpPr>
      <dsp:spPr>
        <a:xfrm>
          <a:off x="239756" y="184323"/>
          <a:ext cx="436346" cy="4359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98231DE-2CE8-408A-B1AD-A5F628C93F94}">
      <dsp:nvSpPr>
        <dsp:cNvPr id="0" name=""/>
        <dsp:cNvSpPr/>
      </dsp:nvSpPr>
      <dsp:spPr>
        <a:xfrm>
          <a:off x="1184319" y="5992"/>
          <a:ext cx="6211563" cy="12781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267" tIns="135267" rIns="135267" bIns="135267" numCol="1" spcCol="1270" anchor="ctr" anchorCtr="0">
          <a:noAutofit/>
        </a:bodyPr>
        <a:lstStyle/>
        <a:p>
          <a:pPr marL="0" lvl="0" indent="0" algn="l" defTabSz="622300">
            <a:lnSpc>
              <a:spcPct val="100000"/>
            </a:lnSpc>
            <a:spcBef>
              <a:spcPct val="0"/>
            </a:spcBef>
            <a:spcAft>
              <a:spcPct val="35000"/>
            </a:spcAft>
            <a:buNone/>
          </a:pPr>
          <a:r>
            <a:rPr lang="en-IN" sz="1400" b="1" kern="1200" dirty="0"/>
            <a:t>Top 10 most venue categories: </a:t>
          </a:r>
          <a:r>
            <a:rPr lang="en-IN" sz="1400" kern="1200" dirty="0"/>
            <a:t>Use the foursquare APIs to get the nearest X venues and venue categories, which will be used for clustering the neighbourhoods. Since there are so many venue categories, only Top 10 were chosen for this exercise</a:t>
          </a:r>
          <a:endParaRPr lang="en-US" sz="1400" kern="1200" dirty="0"/>
        </a:p>
      </dsp:txBody>
      <dsp:txXfrm>
        <a:off x="1184319" y="5992"/>
        <a:ext cx="6211563" cy="1278116"/>
      </dsp:txXfrm>
    </dsp:sp>
    <dsp:sp modelId="{24B123E6-D601-49FB-872A-B7D053FD0357}">
      <dsp:nvSpPr>
        <dsp:cNvPr id="0" name=""/>
        <dsp:cNvSpPr/>
      </dsp:nvSpPr>
      <dsp:spPr>
        <a:xfrm>
          <a:off x="0" y="1668035"/>
          <a:ext cx="7395883" cy="79258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EEE4AB7-A0B5-4646-971E-D5F05B689CC9}">
      <dsp:nvSpPr>
        <dsp:cNvPr id="0" name=""/>
        <dsp:cNvSpPr/>
      </dsp:nvSpPr>
      <dsp:spPr>
        <a:xfrm>
          <a:off x="239756" y="1738789"/>
          <a:ext cx="436346" cy="4359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FA5AF93-A5B4-47C4-8242-09C257CBE2C0}">
      <dsp:nvSpPr>
        <dsp:cNvPr id="0" name=""/>
        <dsp:cNvSpPr/>
      </dsp:nvSpPr>
      <dsp:spPr>
        <a:xfrm>
          <a:off x="900639" y="1588628"/>
          <a:ext cx="6241999" cy="12781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267" tIns="135267" rIns="135267" bIns="135267" numCol="1" spcCol="1270" anchor="ctr" anchorCtr="0">
          <a:noAutofit/>
        </a:bodyPr>
        <a:lstStyle/>
        <a:p>
          <a:pPr marL="0" lvl="0" indent="0" algn="l" defTabSz="622300">
            <a:lnSpc>
              <a:spcPct val="100000"/>
            </a:lnSpc>
            <a:spcBef>
              <a:spcPct val="0"/>
            </a:spcBef>
            <a:spcAft>
              <a:spcPct val="35000"/>
            </a:spcAft>
            <a:buNone/>
          </a:pPr>
          <a:r>
            <a:rPr lang="en-IN" sz="1400" b="1" kern="1200" dirty="0"/>
            <a:t>Optimal number of clusters</a:t>
          </a:r>
        </a:p>
        <a:p>
          <a:pPr marL="0" lvl="0" indent="0" algn="l" defTabSz="622300">
            <a:lnSpc>
              <a:spcPct val="100000"/>
            </a:lnSpc>
            <a:spcBef>
              <a:spcPct val="0"/>
            </a:spcBef>
            <a:spcAft>
              <a:spcPct val="35000"/>
            </a:spcAft>
            <a:buNone/>
          </a:pPr>
          <a:r>
            <a:rPr lang="en-IN" sz="1400" kern="1200" dirty="0"/>
            <a:t>The optimal number of clusters is found out by the silhouette score whose </a:t>
          </a:r>
          <a:r>
            <a:rPr lang="en-IN" sz="1400" b="1" kern="1200" dirty="0"/>
            <a:t>value</a:t>
          </a:r>
          <a:r>
            <a:rPr lang="en-IN" sz="1400" kern="1200" dirty="0"/>
            <a:t> is a measure of how similar an object is to its own cluster (cohesion) compared to other clusters (separation). The silhouette ranges from −1 to +1, where a high </a:t>
          </a:r>
          <a:r>
            <a:rPr lang="en-IN" sz="1400" b="1" kern="1200" dirty="0"/>
            <a:t>value</a:t>
          </a:r>
          <a:r>
            <a:rPr lang="en-IN" sz="1400" kern="1200" dirty="0"/>
            <a:t> indicates that the object is well matched to its own cluster and poorly matched to neighbouring clusters.</a:t>
          </a:r>
          <a:endParaRPr lang="en-US" sz="1400" kern="1200" dirty="0"/>
        </a:p>
      </dsp:txBody>
      <dsp:txXfrm>
        <a:off x="900639" y="1588628"/>
        <a:ext cx="6241999" cy="1278116"/>
      </dsp:txXfrm>
    </dsp:sp>
    <dsp:sp modelId="{0F41DD7C-749D-4AB9-908A-0A4BFFE725E3}">
      <dsp:nvSpPr>
        <dsp:cNvPr id="0" name=""/>
        <dsp:cNvSpPr/>
      </dsp:nvSpPr>
      <dsp:spPr>
        <a:xfrm>
          <a:off x="0" y="3114924"/>
          <a:ext cx="7395883" cy="79258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E9A304E-DFAF-498C-8F2D-0E6F44E89F2E}">
      <dsp:nvSpPr>
        <dsp:cNvPr id="0" name=""/>
        <dsp:cNvSpPr/>
      </dsp:nvSpPr>
      <dsp:spPr>
        <a:xfrm>
          <a:off x="239756" y="3293255"/>
          <a:ext cx="436346" cy="43592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5B95000-7B06-4D5E-BC58-CB2C3A14B864}">
      <dsp:nvSpPr>
        <dsp:cNvPr id="0" name=""/>
        <dsp:cNvSpPr/>
      </dsp:nvSpPr>
      <dsp:spPr>
        <a:xfrm>
          <a:off x="915858" y="3114924"/>
          <a:ext cx="6211563" cy="12781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267" tIns="135267" rIns="135267" bIns="135267" numCol="1" spcCol="1270" anchor="ctr" anchorCtr="0">
          <a:noAutofit/>
        </a:bodyPr>
        <a:lstStyle/>
        <a:p>
          <a:pPr marL="0" lvl="0" indent="0" algn="l" defTabSz="622300">
            <a:lnSpc>
              <a:spcPct val="100000"/>
            </a:lnSpc>
            <a:spcBef>
              <a:spcPct val="0"/>
            </a:spcBef>
            <a:spcAft>
              <a:spcPct val="35000"/>
            </a:spcAft>
            <a:buNone/>
          </a:pPr>
          <a:r>
            <a:rPr lang="en-IN" sz="1400" b="1" kern="1200" dirty="0"/>
            <a:t>K-means clustering</a:t>
          </a:r>
        </a:p>
        <a:p>
          <a:pPr marL="0" lvl="0" indent="0" algn="l" defTabSz="622300">
            <a:lnSpc>
              <a:spcPct val="100000"/>
            </a:lnSpc>
            <a:spcBef>
              <a:spcPct val="0"/>
            </a:spcBef>
            <a:spcAft>
              <a:spcPct val="35000"/>
            </a:spcAft>
            <a:buNone/>
          </a:pPr>
          <a:r>
            <a:rPr lang="en-IN" sz="1400" kern="1200" dirty="0"/>
            <a:t>The above Bangalore neighbourhoods and venue data is trained using K-means Clustering Algorithm to get the desired clusters to base the analysis on. K-means was chosen since the variables(categories in this case) are large, the </a:t>
          </a:r>
          <a:r>
            <a:rPr lang="en-IN" sz="1400" b="1" kern="1200" dirty="0"/>
            <a:t>K</a:t>
          </a:r>
          <a:r>
            <a:rPr lang="en-IN" sz="1400" kern="1200" dirty="0"/>
            <a:t>-</a:t>
          </a:r>
          <a:r>
            <a:rPr lang="en-IN" sz="1400" b="1" kern="1200" dirty="0"/>
            <a:t>Means</a:t>
          </a:r>
          <a:r>
            <a:rPr lang="en-IN" sz="1400" kern="1200" dirty="0"/>
            <a:t> most of the times is computationally faster.</a:t>
          </a:r>
          <a:endParaRPr lang="en-US" sz="1400" kern="1200" dirty="0"/>
        </a:p>
      </dsp:txBody>
      <dsp:txXfrm>
        <a:off x="915858" y="3114924"/>
        <a:ext cx="6211563" cy="1278116"/>
      </dsp:txXfrm>
    </dsp:sp>
    <dsp:sp modelId="{7725A367-5BDC-472F-A55A-BEF4376042C8}">
      <dsp:nvSpPr>
        <dsp:cNvPr id="0" name=""/>
        <dsp:cNvSpPr/>
      </dsp:nvSpPr>
      <dsp:spPr>
        <a:xfrm>
          <a:off x="0" y="4669390"/>
          <a:ext cx="7395883" cy="79258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4FFA67F-91FE-4290-95FC-BF84BDF08964}">
      <dsp:nvSpPr>
        <dsp:cNvPr id="0" name=""/>
        <dsp:cNvSpPr/>
      </dsp:nvSpPr>
      <dsp:spPr>
        <a:xfrm>
          <a:off x="239756" y="4847721"/>
          <a:ext cx="436346" cy="43592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C572C82-E7B2-49BF-8F14-7C03DE6B2742}">
      <dsp:nvSpPr>
        <dsp:cNvPr id="0" name=""/>
        <dsp:cNvSpPr/>
      </dsp:nvSpPr>
      <dsp:spPr>
        <a:xfrm>
          <a:off x="922287" y="4669390"/>
          <a:ext cx="6198705" cy="12781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267" tIns="135267" rIns="135267" bIns="135267" numCol="1" spcCol="1270" anchor="ctr" anchorCtr="0">
          <a:noAutofit/>
        </a:bodyPr>
        <a:lstStyle/>
        <a:p>
          <a:pPr marL="0" lvl="0" indent="0" algn="l" defTabSz="622300">
            <a:lnSpc>
              <a:spcPct val="100000"/>
            </a:lnSpc>
            <a:spcBef>
              <a:spcPct val="0"/>
            </a:spcBef>
            <a:spcAft>
              <a:spcPct val="35000"/>
            </a:spcAft>
            <a:buNone/>
          </a:pPr>
          <a:r>
            <a:rPr lang="en-IN" sz="1400" b="1" kern="1200" dirty="0"/>
            <a:t>Narrowing Down</a:t>
          </a:r>
        </a:p>
        <a:p>
          <a:pPr marL="0" lvl="0" indent="0" algn="l" defTabSz="622300">
            <a:lnSpc>
              <a:spcPct val="100000"/>
            </a:lnSpc>
            <a:spcBef>
              <a:spcPct val="0"/>
            </a:spcBef>
            <a:spcAft>
              <a:spcPct val="35000"/>
            </a:spcAft>
            <a:buNone/>
          </a:pPr>
          <a:r>
            <a:rPr lang="en-IN" sz="1400" kern="1200" dirty="0"/>
            <a:t>Subsequently we narrow down the cluster step-by-step to just a few points based on certain conditions like, the venue should have restaurants and clothing stores, but not many ice cream parlours and desserts in its vicinity or as the most common venue category</a:t>
          </a:r>
          <a:endParaRPr lang="en-US" sz="1400" kern="1200" dirty="0"/>
        </a:p>
      </dsp:txBody>
      <dsp:txXfrm>
        <a:off x="922287" y="4669390"/>
        <a:ext cx="6198705" cy="1278116"/>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12/9/19</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754002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12/9/19</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153486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12/9/19</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408748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12/9/19</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800809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12/9/19</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547297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12/9/19</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585675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12/9/19</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769521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12/9/19</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331654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12/9/19</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72503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12/9/19</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124259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12/9/19</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158499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12/9/19</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3009719"/>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91" r:id="rId6"/>
    <p:sldLayoutId id="2147483686" r:id="rId7"/>
    <p:sldLayoutId id="2147483687" r:id="rId8"/>
    <p:sldLayoutId id="2147483688" r:id="rId9"/>
    <p:sldLayoutId id="2147483690" r:id="rId10"/>
    <p:sldLayoutId id="2147483689" r:id="rId11"/>
  </p:sldLayoutIdLst>
  <p:hf sldNum="0" hdr="0" ftr="0" dt="0"/>
  <p:txStyles>
    <p:titleStyle>
      <a:lvl1pPr algn="l" defTabSz="914400" rtl="0" eaLnBrk="1" latinLnBrk="0" hangingPunct="1">
        <a:lnSpc>
          <a:spcPct val="90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AF4F2BA-3C03-4E2C-8ABC-0949B61B3C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23917943-1442-41ED-9B46-D752724F808B}"/>
              </a:ext>
            </a:extLst>
          </p:cNvPr>
          <p:cNvPicPr>
            <a:picLocks noChangeAspect="1"/>
          </p:cNvPicPr>
          <p:nvPr/>
        </p:nvPicPr>
        <p:blipFill rotWithShape="1">
          <a:blip r:embed="rId2">
            <a:alphaModFix amt="35000"/>
          </a:blip>
          <a:srcRect t="15094"/>
          <a:stretch/>
        </p:blipFill>
        <p:spPr>
          <a:xfrm>
            <a:off x="20" y="10"/>
            <a:ext cx="12191980" cy="6857990"/>
          </a:xfrm>
          <a:prstGeom prst="rect">
            <a:avLst/>
          </a:prstGeom>
        </p:spPr>
      </p:pic>
      <p:sp>
        <p:nvSpPr>
          <p:cNvPr id="2" name="Title 1">
            <a:extLst>
              <a:ext uri="{FF2B5EF4-FFF2-40B4-BE49-F238E27FC236}">
                <a16:creationId xmlns:a16="http://schemas.microsoft.com/office/drawing/2014/main" id="{73370661-4B3B-2A47-AA6E-4B5B0F106B30}"/>
              </a:ext>
            </a:extLst>
          </p:cNvPr>
          <p:cNvSpPr>
            <a:spLocks noGrp="1"/>
          </p:cNvSpPr>
          <p:nvPr>
            <p:ph type="ctrTitle"/>
          </p:nvPr>
        </p:nvSpPr>
        <p:spPr>
          <a:xfrm>
            <a:off x="1097280" y="758952"/>
            <a:ext cx="10058400" cy="3566160"/>
          </a:xfrm>
        </p:spPr>
        <p:txBody>
          <a:bodyPr>
            <a:normAutofit/>
          </a:bodyPr>
          <a:lstStyle/>
          <a:p>
            <a:pPr algn="ctr"/>
            <a:r>
              <a:rPr lang="en-IN" b="1" u="sng" dirty="0">
                <a:solidFill>
                  <a:srgbClr val="FFFFFF"/>
                </a:solidFill>
              </a:rPr>
              <a:t>Business Development </a:t>
            </a:r>
            <a:br>
              <a:rPr lang="en-IN" b="1" dirty="0">
                <a:solidFill>
                  <a:srgbClr val="FFFFFF"/>
                </a:solidFill>
              </a:rPr>
            </a:br>
            <a:r>
              <a:rPr lang="en-IN" b="1" dirty="0">
                <a:solidFill>
                  <a:srgbClr val="FFFFFF"/>
                </a:solidFill>
              </a:rPr>
              <a:t>New Ice Cream shop venue</a:t>
            </a:r>
            <a:endParaRPr lang="en-US" dirty="0">
              <a:solidFill>
                <a:srgbClr val="FFFFFF"/>
              </a:solidFill>
            </a:endParaRPr>
          </a:p>
        </p:txBody>
      </p:sp>
      <p:sp>
        <p:nvSpPr>
          <p:cNvPr id="3" name="Subtitle 2">
            <a:extLst>
              <a:ext uri="{FF2B5EF4-FFF2-40B4-BE49-F238E27FC236}">
                <a16:creationId xmlns:a16="http://schemas.microsoft.com/office/drawing/2014/main" id="{F8BB2CDF-1301-4F4F-9AF5-0A53CFE871DF}"/>
              </a:ext>
            </a:extLst>
          </p:cNvPr>
          <p:cNvSpPr>
            <a:spLocks noGrp="1"/>
          </p:cNvSpPr>
          <p:nvPr>
            <p:ph type="subTitle" idx="1"/>
          </p:nvPr>
        </p:nvSpPr>
        <p:spPr>
          <a:xfrm>
            <a:off x="1100051" y="4645152"/>
            <a:ext cx="10058400" cy="1143000"/>
          </a:xfrm>
        </p:spPr>
        <p:txBody>
          <a:bodyPr>
            <a:normAutofit/>
          </a:bodyPr>
          <a:lstStyle/>
          <a:p>
            <a:r>
              <a:rPr lang="en-US">
                <a:solidFill>
                  <a:srgbClr val="FFFFFF"/>
                </a:solidFill>
              </a:rPr>
              <a:t>Raghunath Nair</a:t>
            </a:r>
          </a:p>
          <a:p>
            <a:r>
              <a:rPr lang="en-US">
                <a:solidFill>
                  <a:srgbClr val="FFFFFF"/>
                </a:solidFill>
              </a:rPr>
              <a:t>IBM</a:t>
            </a:r>
          </a:p>
        </p:txBody>
      </p:sp>
      <p:cxnSp>
        <p:nvCxnSpPr>
          <p:cNvPr id="11" name="Straight Connector 10">
            <a:extLst>
              <a:ext uri="{FF2B5EF4-FFF2-40B4-BE49-F238E27FC236}">
                <a16:creationId xmlns:a16="http://schemas.microsoft.com/office/drawing/2014/main" id="{A07787ED-5EDC-4C54-AD87-55B60D0FE3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B40A8CA7-7D5A-43B0-A1A0-B558ECA9E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03986232"/>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6000"/>
                <a:shade val="99000"/>
                <a:satMod val="140000"/>
              </a:schemeClr>
            </a:gs>
            <a:gs pos="65000">
              <a:schemeClr val="bg1">
                <a:tint val="100000"/>
                <a:shade val="80000"/>
                <a:satMod val="130000"/>
              </a:schemeClr>
            </a:gs>
            <a:gs pos="100000">
              <a:schemeClr val="bg1">
                <a:tint val="100000"/>
                <a:shade val="48000"/>
                <a:satMod val="120000"/>
              </a:schemeClr>
            </a:gs>
          </a:gsLst>
          <a:lin ang="16200000" scaled="0"/>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03E59AE-44F8-4FB9-BF05-C888FE3E1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3DDC402-EDB5-884B-8C33-10EACD0B3F12}"/>
              </a:ext>
            </a:extLst>
          </p:cNvPr>
          <p:cNvSpPr>
            <a:spLocks noGrp="1"/>
          </p:cNvSpPr>
          <p:nvPr>
            <p:ph type="title"/>
          </p:nvPr>
        </p:nvSpPr>
        <p:spPr>
          <a:xfrm>
            <a:off x="642259" y="634946"/>
            <a:ext cx="3372529" cy="5055904"/>
          </a:xfrm>
        </p:spPr>
        <p:txBody>
          <a:bodyPr anchor="ctr">
            <a:normAutofit/>
          </a:bodyPr>
          <a:lstStyle/>
          <a:p>
            <a:r>
              <a:rPr lang="en-IN" b="1" dirty="0"/>
              <a:t>Introduction</a:t>
            </a:r>
            <a:endParaRPr lang="en-US" dirty="0"/>
          </a:p>
        </p:txBody>
      </p:sp>
      <p:cxnSp>
        <p:nvCxnSpPr>
          <p:cNvPr id="12" name="Straight Connector 11">
            <a:extLst>
              <a:ext uri="{FF2B5EF4-FFF2-40B4-BE49-F238E27FC236}">
                <a16:creationId xmlns:a16="http://schemas.microsoft.com/office/drawing/2014/main" id="{2752F38C-F560-47AA-90AD-209F39C041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35022" y="1791298"/>
            <a:ext cx="0" cy="274320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8B6B14AE-589A-45CC-A30D-41995FC1F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id="{188BF059-32EC-4D0D-93E7-5AB9EC088F96}"/>
              </a:ext>
            </a:extLst>
          </p:cNvPr>
          <p:cNvGraphicFramePr>
            <a:graphicFrameLocks noGrp="1"/>
          </p:cNvGraphicFramePr>
          <p:nvPr>
            <p:ph idx="1"/>
            <p:extLst>
              <p:ext uri="{D42A27DB-BD31-4B8C-83A1-F6EECF244321}">
                <p14:modId xmlns:p14="http://schemas.microsoft.com/office/powerpoint/2010/main" val="2781852827"/>
              </p:ext>
            </p:extLst>
          </p:nvPr>
        </p:nvGraphicFramePr>
        <p:xfrm>
          <a:off x="4648201" y="639763"/>
          <a:ext cx="6910387" cy="50514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16706083"/>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6000"/>
                <a:shade val="99000"/>
                <a:satMod val="140000"/>
              </a:schemeClr>
            </a:gs>
            <a:gs pos="65000">
              <a:schemeClr val="bg1">
                <a:tint val="100000"/>
                <a:shade val="80000"/>
                <a:satMod val="130000"/>
              </a:schemeClr>
            </a:gs>
            <a:gs pos="100000">
              <a:schemeClr val="bg1">
                <a:tint val="100000"/>
                <a:shade val="48000"/>
                <a:satMod val="120000"/>
              </a:schemeClr>
            </a:gs>
          </a:gsLst>
          <a:lin ang="162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EAC46-0E49-EF43-BF7F-C52EAED149A0}"/>
              </a:ext>
            </a:extLst>
          </p:cNvPr>
          <p:cNvSpPr>
            <a:spLocks noGrp="1"/>
          </p:cNvSpPr>
          <p:nvPr>
            <p:ph type="title"/>
          </p:nvPr>
        </p:nvSpPr>
        <p:spPr>
          <a:xfrm>
            <a:off x="1097280" y="286603"/>
            <a:ext cx="10058400" cy="1450757"/>
          </a:xfrm>
        </p:spPr>
        <p:txBody>
          <a:bodyPr>
            <a:normAutofit/>
          </a:bodyPr>
          <a:lstStyle/>
          <a:p>
            <a:r>
              <a:rPr lang="en-US"/>
              <a:t>Data</a:t>
            </a:r>
          </a:p>
        </p:txBody>
      </p:sp>
      <p:graphicFrame>
        <p:nvGraphicFramePr>
          <p:cNvPr id="5" name="Content Placeholder 2">
            <a:extLst>
              <a:ext uri="{FF2B5EF4-FFF2-40B4-BE49-F238E27FC236}">
                <a16:creationId xmlns:a16="http://schemas.microsoft.com/office/drawing/2014/main" id="{B1929201-9F12-40A4-9AA0-8F0333C6B2D0}"/>
              </a:ext>
            </a:extLst>
          </p:cNvPr>
          <p:cNvGraphicFramePr>
            <a:graphicFrameLocks noGrp="1"/>
          </p:cNvGraphicFramePr>
          <p:nvPr>
            <p:ph idx="1"/>
            <p:extLst>
              <p:ext uri="{D42A27DB-BD31-4B8C-83A1-F6EECF244321}">
                <p14:modId xmlns:p14="http://schemas.microsoft.com/office/powerpoint/2010/main" val="2622995627"/>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57006479"/>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7CB758D1-A8CB-5F45-A7C4-3484777956F4}"/>
              </a:ext>
            </a:extLst>
          </p:cNvPr>
          <p:cNvSpPr>
            <a:spLocks noGrp="1"/>
          </p:cNvSpPr>
          <p:nvPr>
            <p:ph type="title"/>
          </p:nvPr>
        </p:nvSpPr>
        <p:spPr>
          <a:xfrm>
            <a:off x="492370" y="516835"/>
            <a:ext cx="3084844" cy="5772840"/>
          </a:xfrm>
        </p:spPr>
        <p:txBody>
          <a:bodyPr anchor="ctr">
            <a:normAutofit/>
          </a:bodyPr>
          <a:lstStyle/>
          <a:p>
            <a:r>
              <a:rPr lang="en-IN" sz="3600">
                <a:solidFill>
                  <a:schemeClr val="bg1"/>
                </a:solidFill>
              </a:rPr>
              <a:t>Methodology</a:t>
            </a:r>
            <a:endParaRPr lang="en-US" sz="3600">
              <a:solidFill>
                <a:schemeClr val="bg1"/>
              </a:solidFill>
            </a:endParaRPr>
          </a:p>
        </p:txBody>
      </p:sp>
      <p:graphicFrame>
        <p:nvGraphicFramePr>
          <p:cNvPr id="5" name="Content Placeholder 2">
            <a:extLst>
              <a:ext uri="{FF2B5EF4-FFF2-40B4-BE49-F238E27FC236}">
                <a16:creationId xmlns:a16="http://schemas.microsoft.com/office/drawing/2014/main" id="{E1B091E5-A6FE-4D1C-80D4-1DCA6BE2C3D0}"/>
              </a:ext>
            </a:extLst>
          </p:cNvPr>
          <p:cNvGraphicFramePr>
            <a:graphicFrameLocks noGrp="1"/>
          </p:cNvGraphicFramePr>
          <p:nvPr>
            <p:ph idx="1"/>
            <p:extLst>
              <p:ext uri="{D42A27DB-BD31-4B8C-83A1-F6EECF244321}">
                <p14:modId xmlns:p14="http://schemas.microsoft.com/office/powerpoint/2010/main" val="3110373563"/>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61417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7CB758D1-A8CB-5F45-A7C4-3484777956F4}"/>
              </a:ext>
            </a:extLst>
          </p:cNvPr>
          <p:cNvSpPr>
            <a:spLocks noGrp="1"/>
          </p:cNvSpPr>
          <p:nvPr>
            <p:ph type="title"/>
          </p:nvPr>
        </p:nvSpPr>
        <p:spPr>
          <a:xfrm>
            <a:off x="492370" y="516835"/>
            <a:ext cx="3084844" cy="5772840"/>
          </a:xfrm>
        </p:spPr>
        <p:txBody>
          <a:bodyPr anchor="ctr">
            <a:normAutofit/>
          </a:bodyPr>
          <a:lstStyle/>
          <a:p>
            <a:r>
              <a:rPr lang="en-IN" sz="3600">
                <a:solidFill>
                  <a:schemeClr val="bg1"/>
                </a:solidFill>
              </a:rPr>
              <a:t>Methodology</a:t>
            </a:r>
            <a:endParaRPr lang="en-US" sz="3600">
              <a:solidFill>
                <a:schemeClr val="bg1"/>
              </a:solidFill>
            </a:endParaRPr>
          </a:p>
        </p:txBody>
      </p:sp>
      <p:graphicFrame>
        <p:nvGraphicFramePr>
          <p:cNvPr id="5" name="Content Placeholder 2">
            <a:extLst>
              <a:ext uri="{FF2B5EF4-FFF2-40B4-BE49-F238E27FC236}">
                <a16:creationId xmlns:a16="http://schemas.microsoft.com/office/drawing/2014/main" id="{61A4F257-F4CE-4ED4-8B05-A141CDF2D756}"/>
              </a:ext>
            </a:extLst>
          </p:cNvPr>
          <p:cNvGraphicFramePr>
            <a:graphicFrameLocks noGrp="1"/>
          </p:cNvGraphicFramePr>
          <p:nvPr>
            <p:ph idx="1"/>
            <p:extLst>
              <p:ext uri="{D42A27DB-BD31-4B8C-83A1-F6EECF244321}">
                <p14:modId xmlns:p14="http://schemas.microsoft.com/office/powerpoint/2010/main" val="2985081225"/>
              </p:ext>
            </p:extLst>
          </p:nvPr>
        </p:nvGraphicFramePr>
        <p:xfrm>
          <a:off x="4437529" y="336176"/>
          <a:ext cx="7395883" cy="59534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647262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844E128-FF69-4E9F-8327-6B504B3C5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1219198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353002D5-B840-6744-88AF-13DA4D0E0BB4}"/>
              </a:ext>
            </a:extLst>
          </p:cNvPr>
          <p:cNvSpPr>
            <a:spLocks noGrp="1"/>
          </p:cNvSpPr>
          <p:nvPr>
            <p:ph type="title"/>
          </p:nvPr>
        </p:nvSpPr>
        <p:spPr>
          <a:xfrm>
            <a:off x="1097280" y="516835"/>
            <a:ext cx="5977937" cy="1666501"/>
          </a:xfrm>
        </p:spPr>
        <p:txBody>
          <a:bodyPr>
            <a:normAutofit/>
          </a:bodyPr>
          <a:lstStyle/>
          <a:p>
            <a:r>
              <a:rPr lang="en-US" sz="4000">
                <a:solidFill>
                  <a:srgbClr val="FFFFFF"/>
                </a:solidFill>
              </a:rPr>
              <a:t>Results</a:t>
            </a:r>
          </a:p>
        </p:txBody>
      </p:sp>
      <p:cxnSp>
        <p:nvCxnSpPr>
          <p:cNvPr id="11" name="Straight Connector 10">
            <a:extLst>
              <a:ext uri="{FF2B5EF4-FFF2-40B4-BE49-F238E27FC236}">
                <a16:creationId xmlns:a16="http://schemas.microsoft.com/office/drawing/2014/main" id="{055CEADF-09EA-423C-8C45-F94AF44D5A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15896" y="2353592"/>
            <a:ext cx="530352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4F81D94-A80A-504A-8B73-4C962D0E26C2}"/>
              </a:ext>
            </a:extLst>
          </p:cNvPr>
          <p:cNvSpPr>
            <a:spLocks noGrp="1"/>
          </p:cNvSpPr>
          <p:nvPr>
            <p:ph idx="1"/>
          </p:nvPr>
        </p:nvSpPr>
        <p:spPr>
          <a:xfrm>
            <a:off x="1097279" y="2546224"/>
            <a:ext cx="5977938" cy="3342747"/>
          </a:xfrm>
        </p:spPr>
        <p:txBody>
          <a:bodyPr>
            <a:normAutofit fontScale="92500"/>
          </a:bodyPr>
          <a:lstStyle/>
          <a:p>
            <a:pPr marL="0" indent="0">
              <a:buNone/>
            </a:pPr>
            <a:r>
              <a:rPr lang="en-IN" sz="1700" b="1" dirty="0">
                <a:solidFill>
                  <a:srgbClr val="FFFFFF"/>
                </a:solidFill>
              </a:rPr>
              <a:t>To find an Ice cream storefront site accessible from main roads, with easy access, and with sufficient customer parking, we need to look for locations near businesses, like children’s clothing stores or Indian restaurants. </a:t>
            </a:r>
          </a:p>
          <a:p>
            <a:pPr marL="0" indent="0">
              <a:buNone/>
            </a:pPr>
            <a:endParaRPr lang="en-IN" sz="1700" b="1" dirty="0">
              <a:solidFill>
                <a:srgbClr val="FFFFFF"/>
              </a:solidFill>
            </a:endParaRPr>
          </a:p>
          <a:p>
            <a:pPr marL="0" indent="0">
              <a:buNone/>
            </a:pPr>
            <a:r>
              <a:rPr lang="en-IN" sz="1700" b="1" dirty="0">
                <a:solidFill>
                  <a:srgbClr val="FFFFFF"/>
                </a:solidFill>
              </a:rPr>
              <a:t>To narrow down our search and visualize at each step helps the Stakeholders to make business decisions as per company strategy</a:t>
            </a:r>
          </a:p>
          <a:p>
            <a:pPr>
              <a:buFontTx/>
              <a:buChar char="-"/>
            </a:pPr>
            <a:endParaRPr lang="en-IN" sz="1700" b="1" dirty="0">
              <a:solidFill>
                <a:srgbClr val="FFFFFF"/>
              </a:solidFill>
            </a:endParaRPr>
          </a:p>
          <a:p>
            <a:pPr marL="0" indent="0">
              <a:buNone/>
            </a:pPr>
            <a:r>
              <a:rPr lang="en-IN" sz="1700" b="1" dirty="0">
                <a:solidFill>
                  <a:srgbClr val="FFFFFF"/>
                </a:solidFill>
              </a:rPr>
              <a:t>On applying the filter conditions we can see that the target locations meeting the required conditions were narrowed down to just 8</a:t>
            </a:r>
          </a:p>
        </p:txBody>
      </p:sp>
      <p:pic>
        <p:nvPicPr>
          <p:cNvPr id="4" name="Picture 3" descr="A close up of a map&#10;&#10;Description automatically generated">
            <a:extLst>
              <a:ext uri="{FF2B5EF4-FFF2-40B4-BE49-F238E27FC236}">
                <a16:creationId xmlns:a16="http://schemas.microsoft.com/office/drawing/2014/main" id="{876BCDEB-A9A7-7E4F-8FFF-A8E8CDE5CCB4}"/>
              </a:ext>
            </a:extLst>
          </p:cNvPr>
          <p:cNvPicPr>
            <a:picLocks noChangeAspect="1"/>
          </p:cNvPicPr>
          <p:nvPr/>
        </p:nvPicPr>
        <p:blipFill rotWithShape="1">
          <a:blip r:embed="rId2"/>
          <a:srcRect l="31078" r="40037" b="1"/>
          <a:stretch/>
        </p:blipFill>
        <p:spPr>
          <a:xfrm>
            <a:off x="7611902" y="10"/>
            <a:ext cx="4580097" cy="6857990"/>
          </a:xfrm>
          <a:prstGeom prst="rect">
            <a:avLst/>
          </a:prstGeom>
        </p:spPr>
      </p:pic>
    </p:spTree>
    <p:extLst>
      <p:ext uri="{BB962C8B-B14F-4D97-AF65-F5344CB8AC3E}">
        <p14:creationId xmlns:p14="http://schemas.microsoft.com/office/powerpoint/2010/main" val="3324790810"/>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844E128-FF69-4E9F-8327-6B504B3C5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1219198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30930727-D5AC-A041-B12A-8A6F49654928}"/>
              </a:ext>
            </a:extLst>
          </p:cNvPr>
          <p:cNvSpPr>
            <a:spLocks noGrp="1"/>
          </p:cNvSpPr>
          <p:nvPr>
            <p:ph type="title"/>
          </p:nvPr>
        </p:nvSpPr>
        <p:spPr>
          <a:xfrm>
            <a:off x="643467" y="516835"/>
            <a:ext cx="3448259" cy="1666501"/>
          </a:xfrm>
        </p:spPr>
        <p:txBody>
          <a:bodyPr>
            <a:normAutofit/>
          </a:bodyPr>
          <a:lstStyle/>
          <a:p>
            <a:r>
              <a:rPr lang="en-IN" sz="4000">
                <a:solidFill>
                  <a:srgbClr val="FFFFFF"/>
                </a:solidFill>
              </a:rPr>
              <a:t>Discussion</a:t>
            </a:r>
            <a:endParaRPr lang="en-US" sz="4000">
              <a:solidFill>
                <a:srgbClr val="FFFFFF"/>
              </a:solidFill>
            </a:endParaRPr>
          </a:p>
        </p:txBody>
      </p:sp>
      <p:cxnSp>
        <p:nvCxnSpPr>
          <p:cNvPr id="11" name="Straight Connector 10">
            <a:extLst>
              <a:ext uri="{FF2B5EF4-FFF2-40B4-BE49-F238E27FC236}">
                <a16:creationId xmlns:a16="http://schemas.microsoft.com/office/drawing/2014/main" id="{055CEADF-09EA-423C-8C45-F94AF44D5A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3686" y="2353592"/>
            <a:ext cx="329184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13EC726-7C7C-AD42-9E55-32C8DD68AC85}"/>
              </a:ext>
            </a:extLst>
          </p:cNvPr>
          <p:cNvSpPr>
            <a:spLocks noGrp="1"/>
          </p:cNvSpPr>
          <p:nvPr>
            <p:ph idx="1"/>
          </p:nvPr>
        </p:nvSpPr>
        <p:spPr>
          <a:xfrm>
            <a:off x="643467" y="2546224"/>
            <a:ext cx="3448259" cy="3342747"/>
          </a:xfrm>
        </p:spPr>
        <p:txBody>
          <a:bodyPr>
            <a:normAutofit fontScale="85000" lnSpcReduction="20000"/>
          </a:bodyPr>
          <a:lstStyle/>
          <a:p>
            <a:r>
              <a:rPr lang="en-US" sz="1800" dirty="0">
                <a:solidFill>
                  <a:srgbClr val="FFFFFF"/>
                </a:solidFill>
              </a:rPr>
              <a:t>From the exploratory analysis, clustering and filtration process based on venue categories, we can see that there are lots of </a:t>
            </a:r>
            <a:r>
              <a:rPr lang="en-GB" sz="1800" dirty="0">
                <a:solidFill>
                  <a:srgbClr val="FFFFFF"/>
                </a:solidFill>
              </a:rPr>
              <a:t>neighbourhoods </a:t>
            </a:r>
            <a:r>
              <a:rPr lang="en-US" sz="1800" dirty="0">
                <a:solidFill>
                  <a:srgbClr val="FFFFFF"/>
                </a:solidFill>
              </a:rPr>
              <a:t>which have Restaurants among the top 10 venues. </a:t>
            </a:r>
          </a:p>
          <a:p>
            <a:r>
              <a:rPr lang="en-US" sz="1800" dirty="0">
                <a:solidFill>
                  <a:srgbClr val="FFFFFF"/>
                </a:solidFill>
              </a:rPr>
              <a:t>However we found from the above exercise that localities  where we have Restaurants and clothing Stores as most common venues, BUT which do not have ice cream shops or desserts or juice bars are very few.</a:t>
            </a:r>
          </a:p>
          <a:p>
            <a:r>
              <a:rPr lang="en-US" sz="1800" dirty="0">
                <a:solidFill>
                  <a:srgbClr val="FFFFFF"/>
                </a:solidFill>
              </a:rPr>
              <a:t>This entire process provides interesting insights into the problem allowing stake holders to make easier decision making which are aligned to the business strategy</a:t>
            </a:r>
          </a:p>
        </p:txBody>
      </p:sp>
      <p:pic>
        <p:nvPicPr>
          <p:cNvPr id="5" name="Picture 4">
            <a:extLst>
              <a:ext uri="{FF2B5EF4-FFF2-40B4-BE49-F238E27FC236}">
                <a16:creationId xmlns:a16="http://schemas.microsoft.com/office/drawing/2014/main" id="{CE73FBA2-D60D-4D48-B2D3-5821067AB831}"/>
              </a:ext>
            </a:extLst>
          </p:cNvPr>
          <p:cNvPicPr>
            <a:picLocks noChangeAspect="1"/>
          </p:cNvPicPr>
          <p:nvPr/>
        </p:nvPicPr>
        <p:blipFill rotWithShape="1">
          <a:blip r:embed="rId2"/>
          <a:srcRect l="32954" r="2" b="2"/>
          <a:stretch/>
        </p:blipFill>
        <p:spPr>
          <a:xfrm>
            <a:off x="4654296" y="10"/>
            <a:ext cx="7537703" cy="6857990"/>
          </a:xfrm>
          <a:prstGeom prst="rect">
            <a:avLst/>
          </a:prstGeom>
        </p:spPr>
      </p:pic>
    </p:spTree>
    <p:extLst>
      <p:ext uri="{BB962C8B-B14F-4D97-AF65-F5344CB8AC3E}">
        <p14:creationId xmlns:p14="http://schemas.microsoft.com/office/powerpoint/2010/main" val="3806285502"/>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844E128-FF69-4E9F-8327-6B504B3C5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1219198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C7503342-8F60-774A-A8ED-40EBC4DB9D92}"/>
              </a:ext>
            </a:extLst>
          </p:cNvPr>
          <p:cNvSpPr>
            <a:spLocks noGrp="1"/>
          </p:cNvSpPr>
          <p:nvPr>
            <p:ph type="title"/>
          </p:nvPr>
        </p:nvSpPr>
        <p:spPr>
          <a:xfrm>
            <a:off x="643467" y="516835"/>
            <a:ext cx="3448259" cy="1666501"/>
          </a:xfrm>
        </p:spPr>
        <p:txBody>
          <a:bodyPr>
            <a:normAutofit/>
          </a:bodyPr>
          <a:lstStyle/>
          <a:p>
            <a:r>
              <a:rPr lang="en-IN" sz="4000">
                <a:solidFill>
                  <a:srgbClr val="FFFFFF"/>
                </a:solidFill>
              </a:rPr>
              <a:t>Conclusion</a:t>
            </a:r>
            <a:endParaRPr lang="en-US" sz="4000">
              <a:solidFill>
                <a:srgbClr val="FFFFFF"/>
              </a:solidFill>
            </a:endParaRPr>
          </a:p>
        </p:txBody>
      </p:sp>
      <p:cxnSp>
        <p:nvCxnSpPr>
          <p:cNvPr id="11" name="Straight Connector 10">
            <a:extLst>
              <a:ext uri="{FF2B5EF4-FFF2-40B4-BE49-F238E27FC236}">
                <a16:creationId xmlns:a16="http://schemas.microsoft.com/office/drawing/2014/main" id="{055CEADF-09EA-423C-8C45-F94AF44D5A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3686" y="2353592"/>
            <a:ext cx="329184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720141B-95E7-A841-A198-F5403C687D7F}"/>
              </a:ext>
            </a:extLst>
          </p:cNvPr>
          <p:cNvSpPr>
            <a:spLocks noGrp="1"/>
          </p:cNvSpPr>
          <p:nvPr>
            <p:ph idx="1"/>
          </p:nvPr>
        </p:nvSpPr>
        <p:spPr>
          <a:xfrm>
            <a:off x="643467" y="2546224"/>
            <a:ext cx="3448259" cy="3342747"/>
          </a:xfrm>
        </p:spPr>
        <p:txBody>
          <a:bodyPr>
            <a:normAutofit/>
          </a:bodyPr>
          <a:lstStyle/>
          <a:p>
            <a:r>
              <a:rPr lang="en-IN" sz="1800" b="1" dirty="0">
                <a:solidFill>
                  <a:srgbClr val="FFFFFF"/>
                </a:solidFill>
              </a:rPr>
              <a:t>A possible recommendation could bee that - since </a:t>
            </a:r>
            <a:r>
              <a:rPr lang="en-IN" sz="1800" b="1" i="1" dirty="0">
                <a:solidFill>
                  <a:srgbClr val="FFFFFF"/>
                </a:solidFill>
              </a:rPr>
              <a:t>Jakkur</a:t>
            </a:r>
            <a:r>
              <a:rPr lang="en-IN" sz="1800" b="1" dirty="0">
                <a:solidFill>
                  <a:srgbClr val="FFFFFF"/>
                </a:solidFill>
              </a:rPr>
              <a:t> is emerging as an upcoming residential property market and not reached full potential, this could possibly be a good candidate for opening an Ice cream shop, and it also meets all the necessary conditions.</a:t>
            </a:r>
          </a:p>
          <a:p>
            <a:pPr marL="0" indent="0">
              <a:buNone/>
            </a:pPr>
            <a:endParaRPr lang="en-US" sz="1800" dirty="0">
              <a:solidFill>
                <a:srgbClr val="FFFFFF"/>
              </a:solidFill>
            </a:endParaRPr>
          </a:p>
        </p:txBody>
      </p:sp>
      <p:pic>
        <p:nvPicPr>
          <p:cNvPr id="5" name="Picture 4">
            <a:extLst>
              <a:ext uri="{FF2B5EF4-FFF2-40B4-BE49-F238E27FC236}">
                <a16:creationId xmlns:a16="http://schemas.microsoft.com/office/drawing/2014/main" id="{5B348A3A-0BF7-4BCA-8C19-2EC65F5B77E9}"/>
              </a:ext>
            </a:extLst>
          </p:cNvPr>
          <p:cNvPicPr>
            <a:picLocks noChangeAspect="1"/>
          </p:cNvPicPr>
          <p:nvPr/>
        </p:nvPicPr>
        <p:blipFill rotWithShape="1">
          <a:blip r:embed="rId2"/>
          <a:srcRect l="16832" r="9801" b="-1"/>
          <a:stretch/>
        </p:blipFill>
        <p:spPr>
          <a:xfrm>
            <a:off x="4654296" y="10"/>
            <a:ext cx="7537703" cy="6857990"/>
          </a:xfrm>
          <a:prstGeom prst="rect">
            <a:avLst/>
          </a:prstGeom>
        </p:spPr>
      </p:pic>
    </p:spTree>
    <p:extLst>
      <p:ext uri="{BB962C8B-B14F-4D97-AF65-F5344CB8AC3E}">
        <p14:creationId xmlns:p14="http://schemas.microsoft.com/office/powerpoint/2010/main" val="1926132942"/>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8" name="Straight Connector 17">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0AF4F2BA-3C03-4E2C-8ABC-0949B61B3C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CA2774F9-578D-49F9-BF68-D06E91686A31}"/>
              </a:ext>
            </a:extLst>
          </p:cNvPr>
          <p:cNvPicPr>
            <a:picLocks noChangeAspect="1"/>
          </p:cNvPicPr>
          <p:nvPr/>
        </p:nvPicPr>
        <p:blipFill rotWithShape="1">
          <a:blip r:embed="rId2">
            <a:alphaModFix amt="35000"/>
          </a:blip>
          <a:srcRect t="18182"/>
          <a:stretch/>
        </p:blipFill>
        <p:spPr>
          <a:xfrm>
            <a:off x="20" y="10"/>
            <a:ext cx="12191980" cy="6857990"/>
          </a:xfrm>
          <a:prstGeom prst="rect">
            <a:avLst/>
          </a:prstGeom>
        </p:spPr>
      </p:pic>
      <p:sp>
        <p:nvSpPr>
          <p:cNvPr id="2" name="Title 1">
            <a:extLst>
              <a:ext uri="{FF2B5EF4-FFF2-40B4-BE49-F238E27FC236}">
                <a16:creationId xmlns:a16="http://schemas.microsoft.com/office/drawing/2014/main" id="{1E2C68ED-A403-9D4E-AD98-747F956E88B7}"/>
              </a:ext>
            </a:extLst>
          </p:cNvPr>
          <p:cNvSpPr>
            <a:spLocks noGrp="1"/>
          </p:cNvSpPr>
          <p:nvPr>
            <p:ph type="title"/>
          </p:nvPr>
        </p:nvSpPr>
        <p:spPr>
          <a:xfrm>
            <a:off x="1097280" y="758952"/>
            <a:ext cx="10058400" cy="3566160"/>
          </a:xfrm>
        </p:spPr>
        <p:txBody>
          <a:bodyPr vert="horz" lIns="91440" tIns="45720" rIns="91440" bIns="45720" rtlCol="0" anchor="b">
            <a:normAutofit/>
          </a:bodyPr>
          <a:lstStyle/>
          <a:p>
            <a:r>
              <a:rPr lang="en-US" sz="8000">
                <a:solidFill>
                  <a:srgbClr val="FFFFFF"/>
                </a:solidFill>
              </a:rPr>
              <a:t>Reference</a:t>
            </a:r>
          </a:p>
        </p:txBody>
      </p:sp>
      <p:sp>
        <p:nvSpPr>
          <p:cNvPr id="3" name="Content Placeholder 2">
            <a:extLst>
              <a:ext uri="{FF2B5EF4-FFF2-40B4-BE49-F238E27FC236}">
                <a16:creationId xmlns:a16="http://schemas.microsoft.com/office/drawing/2014/main" id="{DDB7859F-AC0D-4841-9118-6E7492A92A2C}"/>
              </a:ext>
            </a:extLst>
          </p:cNvPr>
          <p:cNvSpPr>
            <a:spLocks noGrp="1"/>
          </p:cNvSpPr>
          <p:nvPr>
            <p:ph idx="1"/>
          </p:nvPr>
        </p:nvSpPr>
        <p:spPr>
          <a:xfrm>
            <a:off x="1100051" y="4645152"/>
            <a:ext cx="10058400" cy="1143000"/>
          </a:xfrm>
        </p:spPr>
        <p:txBody>
          <a:bodyPr vert="horz" lIns="91440" tIns="45720" rIns="91440" bIns="45720" rtlCol="0">
            <a:normAutofit/>
          </a:bodyPr>
          <a:lstStyle/>
          <a:p>
            <a:pPr marL="0" indent="0">
              <a:buNone/>
            </a:pPr>
            <a:r>
              <a:rPr lang="en-US" cap="all" spc="200" dirty="0">
                <a:solidFill>
                  <a:srgbClr val="FFFFFF"/>
                </a:solidFill>
              </a:rPr>
              <a:t>https://</a:t>
            </a:r>
            <a:r>
              <a:rPr lang="en-US" cap="all" spc="200" dirty="0" err="1">
                <a:solidFill>
                  <a:srgbClr val="FFFFFF"/>
                </a:solidFill>
              </a:rPr>
              <a:t>github.com</a:t>
            </a:r>
            <a:r>
              <a:rPr lang="en-US" cap="all" spc="200" dirty="0">
                <a:solidFill>
                  <a:srgbClr val="FFFFFF"/>
                </a:solidFill>
              </a:rPr>
              <a:t>/</a:t>
            </a:r>
            <a:r>
              <a:rPr lang="en-US" cap="all" spc="200" dirty="0" err="1">
                <a:solidFill>
                  <a:srgbClr val="FFFFFF"/>
                </a:solidFill>
              </a:rPr>
              <a:t>raghunath-nair</a:t>
            </a:r>
            <a:r>
              <a:rPr lang="en-US" cap="all" spc="200" dirty="0">
                <a:solidFill>
                  <a:srgbClr val="FFFFFF"/>
                </a:solidFill>
              </a:rPr>
              <a:t>/Coursera_capstone_W4</a:t>
            </a:r>
          </a:p>
        </p:txBody>
      </p:sp>
      <p:cxnSp>
        <p:nvCxnSpPr>
          <p:cNvPr id="22" name="Straight Connector 21">
            <a:extLst>
              <a:ext uri="{FF2B5EF4-FFF2-40B4-BE49-F238E27FC236}">
                <a16:creationId xmlns:a16="http://schemas.microsoft.com/office/drawing/2014/main" id="{A07787ED-5EDC-4C54-AD87-55B60D0FE3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B40A8CA7-7D5A-43B0-A1A0-B558ECA9E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1023047"/>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RetrospectVTI">
  <a:themeElements>
    <a:clrScheme name="AnalogousFromDarkSeedLeftStep">
      <a:dk1>
        <a:srgbClr val="000000"/>
      </a:dk1>
      <a:lt1>
        <a:srgbClr val="FFFFFF"/>
      </a:lt1>
      <a:dk2>
        <a:srgbClr val="243041"/>
      </a:dk2>
      <a:lt2>
        <a:srgbClr val="E4E8E2"/>
      </a:lt2>
      <a:accent1>
        <a:srgbClr val="A829E7"/>
      </a:accent1>
      <a:accent2>
        <a:srgbClr val="633ADB"/>
      </a:accent2>
      <a:accent3>
        <a:srgbClr val="2948E7"/>
      </a:accent3>
      <a:accent4>
        <a:srgbClr val="1785D5"/>
      </a:accent4>
      <a:accent5>
        <a:srgbClr val="20B6B6"/>
      </a:accent5>
      <a:accent6>
        <a:srgbClr val="14B975"/>
      </a:accent6>
      <a:hlink>
        <a:srgbClr val="358EA0"/>
      </a:hlink>
      <a:folHlink>
        <a:srgbClr val="7F7F7F"/>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docProps/app.xml><?xml version="1.0" encoding="utf-8"?>
<Properties xmlns="http://schemas.openxmlformats.org/officeDocument/2006/extended-properties" xmlns:vt="http://schemas.openxmlformats.org/officeDocument/2006/docPropsVTypes">
  <TotalTime>1</TotalTime>
  <Words>687</Words>
  <Application>Microsoft Macintosh PowerPoint</Application>
  <PresentationFormat>Widescreen</PresentationFormat>
  <Paragraphs>39</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Calibri</vt:lpstr>
      <vt:lpstr>Calibri Light</vt:lpstr>
      <vt:lpstr>RetrospectVTI</vt:lpstr>
      <vt:lpstr>Business Development  New Ice Cream shop venue</vt:lpstr>
      <vt:lpstr>Introduction</vt:lpstr>
      <vt:lpstr>Data</vt:lpstr>
      <vt:lpstr>Methodology</vt:lpstr>
      <vt:lpstr>Methodology</vt:lpstr>
      <vt:lpstr>Results</vt:lpstr>
      <vt:lpstr>Discussion</vt:lpstr>
      <vt:lpstr>Conclusion</vt:lpstr>
      <vt:lpstr>Reference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Development  New Ice Cream shop venue</dc:title>
  <dc:creator>RAGHUNATH Raghu</dc:creator>
  <cp:lastModifiedBy>RAGHUNATH Raghu</cp:lastModifiedBy>
  <cp:revision>1</cp:revision>
  <dcterms:created xsi:type="dcterms:W3CDTF">2019-12-08T21:23:41Z</dcterms:created>
  <dcterms:modified xsi:type="dcterms:W3CDTF">2019-12-08T21:24:44Z</dcterms:modified>
</cp:coreProperties>
</file>