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889B3-BF25-4EEA-816D-931C83FC73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Group 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7F1393-E53E-4D0F-8EFE-7E60104869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Assignment - 1</a:t>
            </a:r>
          </a:p>
        </p:txBody>
      </p:sp>
    </p:spTree>
    <p:extLst>
      <p:ext uri="{BB962C8B-B14F-4D97-AF65-F5344CB8AC3E}">
        <p14:creationId xmlns:p14="http://schemas.microsoft.com/office/powerpoint/2010/main" val="4268644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F7378B-DCF9-45F4-A059-A029C09C95CC}"/>
              </a:ext>
            </a:extLst>
          </p:cNvPr>
          <p:cNvSpPr/>
          <p:nvPr/>
        </p:nvSpPr>
        <p:spPr>
          <a:xfrm>
            <a:off x="195309" y="328474"/>
            <a:ext cx="555742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MT"/>
              </a:rPr>
              <a:t>Group 9 - Our solution</a:t>
            </a:r>
          </a:p>
          <a:p>
            <a:endParaRPr lang="en-US" b="1" dirty="0">
              <a:solidFill>
                <a:srgbClr val="595959"/>
              </a:solidFill>
              <a:latin typeface="Arial-BoldMT"/>
            </a:endParaRPr>
          </a:p>
          <a:p>
            <a:r>
              <a:rPr lang="en-US" b="1" dirty="0">
                <a:solidFill>
                  <a:srgbClr val="00B050"/>
                </a:solidFill>
                <a:latin typeface="Arial-BoldMT"/>
              </a:rPr>
              <a:t>Kinematic point: </a:t>
            </a:r>
            <a:r>
              <a:rPr lang="en-US" dirty="0">
                <a:latin typeface="ArialMT"/>
              </a:rPr>
              <a:t>Turn towards goal, go at max</a:t>
            </a:r>
          </a:p>
          <a:p>
            <a:r>
              <a:rPr lang="en-US" dirty="0">
                <a:latin typeface="ArialMT"/>
              </a:rPr>
              <a:t>velocity and change final velocity. Is optimal (or</a:t>
            </a:r>
          </a:p>
          <a:p>
            <a:r>
              <a:rPr lang="en-US" dirty="0">
                <a:latin typeface="ArialMT"/>
              </a:rPr>
              <a:t>close to) for most environments.</a:t>
            </a:r>
          </a:p>
          <a:p>
            <a:endParaRPr lang="en-US" dirty="0">
              <a:latin typeface="ArialMT"/>
            </a:endParaRPr>
          </a:p>
          <a:p>
            <a:r>
              <a:rPr lang="en-US" b="1" dirty="0">
                <a:solidFill>
                  <a:srgbClr val="00B050"/>
                </a:solidFill>
                <a:latin typeface="Arial-BoldMT"/>
              </a:rPr>
              <a:t>Differential drive: </a:t>
            </a:r>
            <a:r>
              <a:rPr lang="en-US" dirty="0">
                <a:latin typeface="ArialMT"/>
              </a:rPr>
              <a:t>Turn-on-spot strategy. Use</a:t>
            </a:r>
          </a:p>
          <a:p>
            <a:r>
              <a:rPr lang="en-US" dirty="0">
                <a:latin typeface="ArialMT"/>
              </a:rPr>
              <a:t>maximum velocity for rest. Is not optimal (but</a:t>
            </a:r>
          </a:p>
          <a:p>
            <a:r>
              <a:rPr lang="en-US" dirty="0">
                <a:latin typeface="ArialMT"/>
              </a:rPr>
              <a:t>close)</a:t>
            </a:r>
          </a:p>
          <a:p>
            <a:endParaRPr lang="en-US" b="1" dirty="0">
              <a:latin typeface="Arial-BoldMT"/>
            </a:endParaRPr>
          </a:p>
          <a:p>
            <a:r>
              <a:rPr lang="en-US" b="1" dirty="0">
                <a:solidFill>
                  <a:srgbClr val="00B050"/>
                </a:solidFill>
                <a:latin typeface="Arial-BoldMT"/>
              </a:rPr>
              <a:t>Dynamic point: </a:t>
            </a:r>
            <a:r>
              <a:rPr lang="en-US" dirty="0">
                <a:latin typeface="ArialMT"/>
              </a:rPr>
              <a:t>Create a </a:t>
            </a:r>
            <a:r>
              <a:rPr lang="en-US" dirty="0" err="1">
                <a:latin typeface="ArialMT"/>
              </a:rPr>
              <a:t>dubins</a:t>
            </a:r>
            <a:r>
              <a:rPr lang="en-US" dirty="0">
                <a:latin typeface="ArialMT"/>
              </a:rPr>
              <a:t> path between</a:t>
            </a:r>
          </a:p>
          <a:p>
            <a:r>
              <a:rPr lang="en-US" dirty="0">
                <a:latin typeface="ArialMT"/>
              </a:rPr>
              <a:t>critical points in the RRT. Check if path collides.</a:t>
            </a:r>
          </a:p>
          <a:p>
            <a:r>
              <a:rPr lang="en-US" dirty="0">
                <a:latin typeface="ArialMT"/>
              </a:rPr>
              <a:t>Is not optimal (but still fast!). Points acceleration</a:t>
            </a:r>
          </a:p>
          <a:p>
            <a:r>
              <a:rPr lang="en-US" dirty="0">
                <a:latin typeface="ArialMT"/>
              </a:rPr>
              <a:t>towards center (while turning), otherwise along</a:t>
            </a:r>
          </a:p>
          <a:p>
            <a:r>
              <a:rPr lang="en-US" dirty="0">
                <a:latin typeface="ArialMT"/>
              </a:rPr>
              <a:t>velocity</a:t>
            </a:r>
          </a:p>
          <a:p>
            <a:endParaRPr lang="en-US" b="1" dirty="0">
              <a:latin typeface="Arial-BoldMT"/>
            </a:endParaRPr>
          </a:p>
          <a:p>
            <a:r>
              <a:rPr lang="en-US" b="1" dirty="0">
                <a:solidFill>
                  <a:srgbClr val="00B050"/>
                </a:solidFill>
                <a:latin typeface="Arial-BoldMT"/>
              </a:rPr>
              <a:t>Kinematic car: </a:t>
            </a:r>
            <a:r>
              <a:rPr lang="en-US" dirty="0">
                <a:latin typeface="ArialMT"/>
              </a:rPr>
              <a:t>Basically the same strategy as</a:t>
            </a:r>
          </a:p>
          <a:p>
            <a:r>
              <a:rPr lang="en-US" dirty="0">
                <a:latin typeface="ArialMT"/>
              </a:rPr>
              <a:t>for dynamic point but here no acceleration.</a:t>
            </a:r>
          </a:p>
          <a:p>
            <a:r>
              <a:rPr lang="en-US" b="1" dirty="0">
                <a:latin typeface="Arial-BoldMT"/>
              </a:rPr>
              <a:t>Pathfinding and collision avoidance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657EEA-2731-406A-86A3-03F1D14BE45A}"/>
              </a:ext>
            </a:extLst>
          </p:cNvPr>
          <p:cNvSpPr txBox="1"/>
          <p:nvPr/>
        </p:nvSpPr>
        <p:spPr>
          <a:xfrm>
            <a:off x="6551720" y="1225689"/>
            <a:ext cx="469295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MT"/>
              </a:rPr>
              <a:t>● Implemented RRT and RRT*</a:t>
            </a:r>
          </a:p>
          <a:p>
            <a:endParaRPr lang="en-US" dirty="0">
              <a:solidFill>
                <a:srgbClr val="00B0F0"/>
              </a:solidFill>
              <a:latin typeface="ArialMT"/>
            </a:endParaRPr>
          </a:p>
          <a:p>
            <a:r>
              <a:rPr lang="en-US" dirty="0">
                <a:solidFill>
                  <a:srgbClr val="00B0F0"/>
                </a:solidFill>
                <a:latin typeface="ArialMT"/>
              </a:rPr>
              <a:t>● Greedy solution for a better path (</a:t>
            </a:r>
          </a:p>
          <a:p>
            <a:r>
              <a:rPr lang="en-US" dirty="0">
                <a:solidFill>
                  <a:srgbClr val="00B0F0"/>
                </a:solidFill>
                <a:latin typeface="ArialMT"/>
              </a:rPr>
              <a:t>closest node get to goal, can remove</a:t>
            </a:r>
          </a:p>
          <a:p>
            <a:r>
              <a:rPr lang="en-US" dirty="0">
                <a:solidFill>
                  <a:srgbClr val="00B0F0"/>
                </a:solidFill>
                <a:latin typeface="ArialMT"/>
              </a:rPr>
              <a:t>nodes)</a:t>
            </a:r>
          </a:p>
          <a:p>
            <a:endParaRPr lang="en-US" dirty="0">
              <a:latin typeface="ArialMT"/>
            </a:endParaRPr>
          </a:p>
          <a:p>
            <a:r>
              <a:rPr lang="en-US" dirty="0">
                <a:latin typeface="ArialMT"/>
              </a:rPr>
              <a:t>● RRT is biased towards goal (prob. of goal</a:t>
            </a:r>
          </a:p>
          <a:p>
            <a:r>
              <a:rPr lang="en-US" dirty="0">
                <a:latin typeface="ArialMT"/>
              </a:rPr>
              <a:t>being sampled 0.2)</a:t>
            </a:r>
          </a:p>
          <a:p>
            <a:endParaRPr lang="en-US" dirty="0">
              <a:solidFill>
                <a:srgbClr val="00B0F0"/>
              </a:solidFill>
              <a:latin typeface="ArialMT"/>
            </a:endParaRPr>
          </a:p>
          <a:p>
            <a:r>
              <a:rPr lang="en-US" dirty="0">
                <a:solidFill>
                  <a:srgbClr val="00B0F0"/>
                </a:solidFill>
                <a:latin typeface="ArialMT"/>
              </a:rPr>
              <a:t>● We don’t get an optimal path every time</a:t>
            </a:r>
          </a:p>
          <a:p>
            <a:r>
              <a:rPr lang="en-US" dirty="0">
                <a:solidFill>
                  <a:srgbClr val="00B0F0"/>
                </a:solidFill>
                <a:latin typeface="ArialMT"/>
              </a:rPr>
              <a:t>but it requires very little computation and a</a:t>
            </a:r>
          </a:p>
          <a:p>
            <a:r>
              <a:rPr lang="en-US" dirty="0">
                <a:solidFill>
                  <a:srgbClr val="00B0F0"/>
                </a:solidFill>
                <a:latin typeface="ArialMT"/>
              </a:rPr>
              <a:t>low number of nodes (500-1500)</a:t>
            </a:r>
          </a:p>
          <a:p>
            <a:endParaRPr lang="en-US" dirty="0">
              <a:latin typeface="ArialMT"/>
            </a:endParaRPr>
          </a:p>
          <a:p>
            <a:r>
              <a:rPr lang="en-US" dirty="0">
                <a:latin typeface="ArialMT"/>
              </a:rPr>
              <a:t>● Since the RRT is small we can perform a</a:t>
            </a:r>
          </a:p>
          <a:p>
            <a:r>
              <a:rPr lang="en-US" dirty="0">
                <a:latin typeface="ArialMT"/>
              </a:rPr>
              <a:t>complete point-in-polygon and segment</a:t>
            </a:r>
          </a:p>
          <a:p>
            <a:r>
              <a:rPr lang="en-US" dirty="0">
                <a:latin typeface="ArialMT"/>
              </a:rPr>
              <a:t>intersection for every </a:t>
            </a:r>
            <a:r>
              <a:rPr lang="en-US" dirty="0" err="1">
                <a:latin typeface="ArialMT"/>
              </a:rPr>
              <a:t>node,edge</a:t>
            </a:r>
            <a:r>
              <a:rPr lang="en-US" dirty="0">
                <a:latin typeface="ArialMT"/>
              </a:rPr>
              <a:t> in graph</a:t>
            </a:r>
          </a:p>
          <a:p>
            <a:endParaRPr lang="en-US" dirty="0">
              <a:latin typeface="ArialMT"/>
            </a:endParaRPr>
          </a:p>
          <a:p>
            <a:r>
              <a:rPr lang="en-US" dirty="0">
                <a:latin typeface="ArialMT"/>
              </a:rPr>
              <a:t>● We furthermore do collision checks for the</a:t>
            </a:r>
          </a:p>
          <a:p>
            <a:r>
              <a:rPr lang="en-US" dirty="0">
                <a:latin typeface="ArialMT"/>
              </a:rPr>
              <a:t>tangents in our </a:t>
            </a:r>
            <a:r>
              <a:rPr lang="en-US" dirty="0" err="1">
                <a:latin typeface="ArialMT"/>
              </a:rPr>
              <a:t>Dubins</a:t>
            </a:r>
            <a:r>
              <a:rPr lang="en-US" dirty="0">
                <a:latin typeface="ArialMT"/>
              </a:rPr>
              <a:t> paths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012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4AC0B-4B40-4851-B044-B379695D6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Point – P12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E451CB-939F-4C28-838A-923F105C2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461" y="1109708"/>
            <a:ext cx="7129318" cy="574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237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DAF5C-2201-435D-B857-4D79350EE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Kinematic Car – P12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9A4106-96A5-4865-A179-CBB5139315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7789" y="1236810"/>
            <a:ext cx="6427434" cy="5572231"/>
          </a:xfrm>
        </p:spPr>
      </p:pic>
    </p:spTree>
    <p:extLst>
      <p:ext uri="{BB962C8B-B14F-4D97-AF65-F5344CB8AC3E}">
        <p14:creationId xmlns:p14="http://schemas.microsoft.com/office/powerpoint/2010/main" val="352933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94B4A-674D-4650-8CF4-1A9BE7158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Point – P13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41CBD9-7D0A-4F09-B368-A6DC1721FE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4524" y="1124278"/>
            <a:ext cx="6533965" cy="5733722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82D44803-7EAB-4B1A-B3D0-0FCF484A6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524" y="1133156"/>
            <a:ext cx="6533965" cy="57337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D07C31-D47B-42CA-8FF4-08EFEB95F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7517" y="1133155"/>
            <a:ext cx="6976965" cy="572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183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6E88C-571B-4C1B-8AF7-878D2C7FF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Kinematic Car – P13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37D84F-4B81-4BCC-A2DD-5BDA8110C7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2380" y="1178409"/>
            <a:ext cx="6640497" cy="5673991"/>
          </a:xfrm>
        </p:spPr>
      </p:pic>
    </p:spTree>
    <p:extLst>
      <p:ext uri="{BB962C8B-B14F-4D97-AF65-F5344CB8AC3E}">
        <p14:creationId xmlns:p14="http://schemas.microsoft.com/office/powerpoint/2010/main" val="10867932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</TotalTime>
  <Words>228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Arial-BoldMT</vt:lpstr>
      <vt:lpstr>ArialMT</vt:lpstr>
      <vt:lpstr>Century Gothic</vt:lpstr>
      <vt:lpstr>Wingdings 3</vt:lpstr>
      <vt:lpstr>Ion</vt:lpstr>
      <vt:lpstr>Group 9</vt:lpstr>
      <vt:lpstr>PowerPoint Presentation</vt:lpstr>
      <vt:lpstr>Dynamic Point – P12</vt:lpstr>
      <vt:lpstr>Kinematic Car – P12</vt:lpstr>
      <vt:lpstr>Dynamic Point – P13</vt:lpstr>
      <vt:lpstr>Kinematic Car – P13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9</dc:title>
  <dc:creator>Raghunath Vairamuthu</dc:creator>
  <cp:lastModifiedBy>Raghunath Vairamuthu</cp:lastModifiedBy>
  <cp:revision>3</cp:revision>
  <dcterms:created xsi:type="dcterms:W3CDTF">2018-02-06T09:51:23Z</dcterms:created>
  <dcterms:modified xsi:type="dcterms:W3CDTF">2018-02-06T10:18:19Z</dcterms:modified>
</cp:coreProperties>
</file>