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62" r:id="rId3"/>
    <p:sldId id="261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33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4972-685A-4F2D-BFF9-180C3B1B203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EE78B-606C-4EA5-9E5F-DB82478DF8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EE78B-606C-4EA5-9E5F-DB82478DF81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t="-1000" r="-1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CC51-489A-481E-A5A6-6D9CBB76B30A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8105-B3CF-4607-7901-14EB77A7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200" y="-400049"/>
            <a:ext cx="6781800" cy="35813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COMPREHENSIVE DIGITAL MARKETING FOR VIDEOCON INDUSTRIES LIMITED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E6893-092A-DA42-46AB-B2A383745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419350"/>
            <a:ext cx="6705600" cy="1809750"/>
          </a:xfrm>
        </p:spPr>
        <p:txBody>
          <a:bodyPr>
            <a:normAutofit/>
          </a:bodyPr>
          <a:lstStyle/>
          <a:p>
            <a:r>
              <a:rPr lang="en-IN" sz="1800" dirty="0"/>
              <a:t>Submitted by : </a:t>
            </a:r>
            <a:r>
              <a:rPr lang="en-IN" sz="1600" dirty="0"/>
              <a:t>G. U. S . Naga Badri Raghunath(Team Leader)</a:t>
            </a:r>
          </a:p>
          <a:p>
            <a:r>
              <a:rPr lang="en-IN" sz="1600" dirty="0"/>
              <a:t>                                B. Hanumanth Narasimha Rao(Team Member)</a:t>
            </a:r>
          </a:p>
          <a:p>
            <a:r>
              <a:rPr lang="en-IN" sz="1600" dirty="0"/>
              <a:t>              K . </a:t>
            </a:r>
            <a:r>
              <a:rPr lang="en-IN" sz="1600" dirty="0" err="1"/>
              <a:t>Nithin</a:t>
            </a:r>
            <a:r>
              <a:rPr lang="en-IN" sz="1600" dirty="0"/>
              <a:t> Chowdary(Team Member)</a:t>
            </a:r>
          </a:p>
          <a:p>
            <a:r>
              <a:rPr lang="en-IN" sz="1600" dirty="0"/>
              <a:t>       Y . Naga Venkat(Team Member)</a:t>
            </a:r>
          </a:p>
          <a:p>
            <a:endParaRPr lang="en-IN" sz="16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119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</a:rPr>
              <a:t>CONTENT IDEAS AND MARKETING STRATEGIES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b="1" dirty="0"/>
              <a:t>Content idea generation &amp; strategy :</a:t>
            </a:r>
          </a:p>
          <a:p>
            <a:pPr lvl="0"/>
            <a:endParaRPr lang="en-US" sz="3000" b="1" dirty="0"/>
          </a:p>
          <a:p>
            <a:pPr lvl="0"/>
            <a:r>
              <a:rPr lang="en-US" sz="3000" b="1" dirty="0"/>
              <a:t>Product Showcase:</a:t>
            </a:r>
            <a:endParaRPr lang="en-US" sz="3000" dirty="0"/>
          </a:p>
          <a:p>
            <a:pPr lvl="1"/>
            <a:r>
              <a:rPr lang="en-US" sz="3000" dirty="0"/>
              <a:t>Create in-depth content highlighting each product category, such as consumer electronics, home appliances, and more.</a:t>
            </a:r>
          </a:p>
          <a:p>
            <a:pPr lvl="0"/>
            <a:r>
              <a:rPr lang="en-US" sz="3000" b="1" dirty="0"/>
              <a:t>How-to Guides and Tutorials:</a:t>
            </a:r>
            <a:endParaRPr lang="en-US" sz="3000" dirty="0"/>
          </a:p>
          <a:p>
            <a:pPr lvl="1"/>
            <a:r>
              <a:rPr lang="en-US" sz="3000" dirty="0"/>
              <a:t>Develop step-by-step guides on using Videocon products.</a:t>
            </a:r>
          </a:p>
          <a:p>
            <a:pPr lvl="0"/>
            <a:r>
              <a:rPr lang="en-US" sz="3000" b="1" dirty="0"/>
              <a:t>Industry Insights and Trends:</a:t>
            </a:r>
            <a:endParaRPr lang="en-US" sz="3000" dirty="0"/>
          </a:p>
          <a:p>
            <a:pPr lvl="1"/>
            <a:r>
              <a:rPr lang="en-US" sz="3000" dirty="0"/>
              <a:t>Publish articles and blog posts on industry trends in consumer electronics, home appliances, and related sectors.</a:t>
            </a:r>
          </a:p>
          <a:p>
            <a:pPr lvl="0"/>
            <a:r>
              <a:rPr lang="en-US" sz="3000" b="1" dirty="0"/>
              <a:t>Sustainability Initiatives:</a:t>
            </a:r>
            <a:endParaRPr lang="en-US" sz="3000" dirty="0"/>
          </a:p>
          <a:p>
            <a:pPr lvl="1"/>
            <a:r>
              <a:rPr lang="en-US" sz="3000" dirty="0"/>
              <a:t>Highlight Videocon's commitment to sustainability and environmental responsibility.</a:t>
            </a:r>
          </a:p>
          <a:p>
            <a:pPr lvl="0"/>
            <a:r>
              <a:rPr lang="en-US" sz="3000" b="1" dirty="0"/>
              <a:t>Customer Testimonials and Success Stories:</a:t>
            </a:r>
            <a:endParaRPr lang="en-US" sz="3000" dirty="0"/>
          </a:p>
          <a:p>
            <a:pPr lvl="1"/>
            <a:r>
              <a:rPr lang="en-US" sz="3000" dirty="0"/>
              <a:t>Feature customer testimonials and success stories with Videocon products.</a:t>
            </a:r>
          </a:p>
          <a:p>
            <a:pPr lvl="0"/>
            <a:r>
              <a:rPr lang="en-US" sz="3000" b="1" dirty="0"/>
              <a:t>Seasonal Promotions and Offers:</a:t>
            </a:r>
            <a:endParaRPr lang="en-US" sz="3000" dirty="0"/>
          </a:p>
          <a:p>
            <a:pPr lvl="1"/>
            <a:r>
              <a:rPr lang="en-US" sz="3000" dirty="0"/>
              <a:t>Announce and promote seasonal sales, discounts, and special offers.</a:t>
            </a:r>
          </a:p>
          <a:p>
            <a:pPr lvl="0"/>
            <a:r>
              <a:rPr lang="en-US" sz="3000" b="1" dirty="0"/>
              <a:t>Comparison Guides:</a:t>
            </a:r>
            <a:endParaRPr lang="en-US" sz="3000" dirty="0"/>
          </a:p>
          <a:p>
            <a:pPr lvl="1"/>
            <a:r>
              <a:rPr lang="en-US" sz="3000" dirty="0"/>
              <a:t>Develop detailed product comparison guides, helping customers choose the right Videocon product for their needs.</a:t>
            </a:r>
          </a:p>
          <a:p>
            <a:pPr lvl="0"/>
            <a:r>
              <a:rPr lang="en-US" sz="3000" b="1" dirty="0"/>
              <a:t>Technology Explainers:</a:t>
            </a:r>
            <a:endParaRPr lang="en-US" sz="3000" dirty="0"/>
          </a:p>
          <a:p>
            <a:pPr lvl="1"/>
            <a:r>
              <a:rPr lang="en-US" sz="3000" dirty="0"/>
              <a:t>Educate your audience on the technology behind Videocon products.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Marketing strategies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/>
          <a:p>
            <a:pPr lvl="0"/>
            <a:r>
              <a:rPr lang="en-US" sz="1200" dirty="0"/>
              <a:t>Digital Marketing</a:t>
            </a:r>
          </a:p>
          <a:p>
            <a:pPr lvl="0"/>
            <a:r>
              <a:rPr lang="en-US" sz="1200" dirty="0"/>
              <a:t>Search Engine Optimization (SEO)</a:t>
            </a:r>
          </a:p>
          <a:p>
            <a:pPr lvl="0"/>
            <a:r>
              <a:rPr lang="en-US" sz="1200" dirty="0"/>
              <a:t>Email Marketing</a:t>
            </a:r>
          </a:p>
          <a:p>
            <a:pPr lvl="0"/>
            <a:r>
              <a:rPr lang="en-US" sz="1200" dirty="0"/>
              <a:t>Online Advertising</a:t>
            </a:r>
          </a:p>
          <a:p>
            <a:pPr lvl="0"/>
            <a:r>
              <a:rPr lang="en-US" sz="1200" dirty="0"/>
              <a:t>Customer Loyalty Programs</a:t>
            </a:r>
          </a:p>
          <a:p>
            <a:pPr lvl="0"/>
            <a:r>
              <a:rPr lang="en-US" sz="1200" dirty="0"/>
              <a:t>Partnerships and Collaborations</a:t>
            </a:r>
          </a:p>
          <a:p>
            <a:pPr lvl="0"/>
            <a:r>
              <a:rPr lang="en-US" sz="1200" dirty="0"/>
              <a:t>Offline Marketing</a:t>
            </a:r>
          </a:p>
          <a:p>
            <a:pPr lvl="0"/>
            <a:r>
              <a:rPr lang="en-US" sz="1200" dirty="0"/>
              <a:t>Retailer Relationships</a:t>
            </a:r>
          </a:p>
          <a:p>
            <a:pPr lvl="0"/>
            <a:r>
              <a:rPr lang="en-US" sz="1200" dirty="0"/>
              <a:t>Product Launch Events</a:t>
            </a:r>
          </a:p>
          <a:p>
            <a:pPr lvl="0"/>
            <a:r>
              <a:rPr lang="en-US" sz="1200" dirty="0"/>
              <a:t>Customer Engagement</a:t>
            </a:r>
          </a:p>
          <a:p>
            <a:pPr lvl="0"/>
            <a:r>
              <a:rPr lang="en-US" sz="1200" dirty="0"/>
              <a:t>Data Analytics</a:t>
            </a:r>
          </a:p>
          <a:p>
            <a:pPr lvl="0"/>
            <a:r>
              <a:rPr lang="en-US" sz="1200" dirty="0"/>
              <a:t>CSR and Sustainability Marketing</a:t>
            </a:r>
          </a:p>
          <a:p>
            <a:pPr lvl="0"/>
            <a:r>
              <a:rPr lang="en-US" sz="1200" dirty="0"/>
              <a:t>User-Generated Content</a:t>
            </a:r>
          </a:p>
          <a:p>
            <a:pPr lvl="0"/>
            <a:r>
              <a:rPr lang="en-US" sz="1200" dirty="0"/>
              <a:t>E-commerce Integration</a:t>
            </a:r>
          </a:p>
          <a:p>
            <a:pPr lvl="0"/>
            <a:r>
              <a:rPr lang="en-US" sz="1200" dirty="0"/>
              <a:t>Continuous Monitoring and Adaptation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</a:rPr>
              <a:t>CONTENT CREATION AND CURATION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248149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b="1" dirty="0"/>
              <a:t>Post creation :</a:t>
            </a:r>
          </a:p>
          <a:p>
            <a:pPr lvl="0"/>
            <a:r>
              <a:rPr lang="en-US" sz="3000" b="1" dirty="0"/>
              <a:t>Product Showcase:</a:t>
            </a:r>
            <a:endParaRPr lang="en-US" sz="3000" dirty="0"/>
          </a:p>
          <a:p>
            <a:pPr lvl="1"/>
            <a:r>
              <a:rPr lang="en-US" sz="3000" dirty="0"/>
              <a:t>Image or video showcasing the latest flagship product with a caption highlighting its key features and benefits.</a:t>
            </a:r>
          </a:p>
          <a:p>
            <a:pPr lvl="0"/>
            <a:r>
              <a:rPr lang="en-US" sz="3000" b="1" dirty="0"/>
              <a:t>Trivia Tuesday:</a:t>
            </a:r>
            <a:endParaRPr lang="en-US" sz="3000" dirty="0"/>
          </a:p>
          <a:p>
            <a:pPr lvl="1"/>
            <a:r>
              <a:rPr lang="en-US" sz="3000" dirty="0"/>
              <a:t>Share interesting facts about the evolution of home appliances or a fun fact related to Videocon's history.</a:t>
            </a:r>
          </a:p>
          <a:p>
            <a:pPr lvl="0"/>
            <a:r>
              <a:rPr lang="en-US" sz="3000" b="1" dirty="0"/>
              <a:t>Customer Spotlight:</a:t>
            </a:r>
            <a:endParaRPr lang="en-US" sz="3000" dirty="0"/>
          </a:p>
          <a:p>
            <a:pPr lvl="1"/>
            <a:r>
              <a:rPr lang="en-US" sz="3000" dirty="0"/>
              <a:t>Feature a customer's testimonial or a photo of them using a Videocon product, expressing their satisfaction.</a:t>
            </a:r>
          </a:p>
          <a:p>
            <a:pPr lvl="0"/>
            <a:r>
              <a:rPr lang="en-US" sz="3000" b="1" dirty="0"/>
              <a:t>Motivation Monday:</a:t>
            </a:r>
            <a:endParaRPr lang="en-US" sz="3000" dirty="0"/>
          </a:p>
          <a:p>
            <a:pPr lvl="1"/>
            <a:r>
              <a:rPr lang="en-US" sz="3000" dirty="0"/>
              <a:t>Share a motivational quote related to innovation, technology, or perseverance in the business world.</a:t>
            </a:r>
          </a:p>
          <a:p>
            <a:pPr lvl="0"/>
            <a:r>
              <a:rPr lang="en-US" sz="3000" b="1" dirty="0"/>
              <a:t>DIY Home Hacks:</a:t>
            </a:r>
            <a:endParaRPr lang="en-US" sz="3000" dirty="0"/>
          </a:p>
          <a:p>
            <a:pPr lvl="1"/>
            <a:r>
              <a:rPr lang="en-US" sz="3000" dirty="0"/>
              <a:t>Share simple do-it-yourself home hacks using Videocon appliances, like quick cleaning tips or cooking shortcuts.</a:t>
            </a:r>
          </a:p>
          <a:p>
            <a:pPr lvl="0"/>
            <a:r>
              <a:rPr lang="en-US" sz="3000" b="1" dirty="0"/>
              <a:t>Employee Recognition:</a:t>
            </a:r>
            <a:endParaRPr lang="en-US" sz="3000" dirty="0"/>
          </a:p>
          <a:p>
            <a:pPr lvl="1"/>
            <a:r>
              <a:rPr lang="en-US" sz="3000" dirty="0"/>
              <a:t>Highlight an employee's contribution to the company's success, with a photo and a brief interview.</a:t>
            </a:r>
          </a:p>
          <a:p>
            <a:pPr lvl="0"/>
            <a:r>
              <a:rPr lang="en-US" sz="3000" b="1" dirty="0"/>
              <a:t>Flashback Friday:</a:t>
            </a:r>
            <a:endParaRPr lang="en-US" sz="3000" dirty="0"/>
          </a:p>
          <a:p>
            <a:pPr lvl="1"/>
            <a:r>
              <a:rPr lang="en-US" sz="3000" dirty="0"/>
              <a:t>Share a nostalgic image or video from an earlier product launch or a milestone moment in Videocon's history.</a:t>
            </a:r>
          </a:p>
          <a:p>
            <a:pPr lvl="0"/>
            <a:r>
              <a:rPr lang="en-US" sz="3000" b="1" dirty="0"/>
              <a:t>Interactive Poll:</a:t>
            </a:r>
            <a:endParaRPr lang="en-US" sz="3000" dirty="0"/>
          </a:p>
          <a:p>
            <a:pPr lvl="1"/>
            <a:r>
              <a:rPr lang="en-US" sz="3000" dirty="0"/>
              <a:t>Poll your audience on their favorite Videocon product or what features they value the most.</a:t>
            </a:r>
          </a:p>
          <a:p>
            <a:pPr lvl="0"/>
            <a:r>
              <a:rPr lang="en-US" sz="3000" b="1" dirty="0"/>
              <a:t>Throwback Tech:</a:t>
            </a:r>
            <a:endParaRPr lang="en-US" sz="3000" dirty="0"/>
          </a:p>
          <a:p>
            <a:pPr lvl="1"/>
            <a:r>
              <a:rPr lang="en-US" sz="3000" dirty="0"/>
              <a:t>Share an image of an older Videocon product alongside a recent one, showcasing the evolution of technology.</a:t>
            </a:r>
          </a:p>
          <a:p>
            <a:pPr lvl="0"/>
            <a:r>
              <a:rPr lang="en-US" sz="3000" b="1" dirty="0"/>
              <a:t>Live Q&amp;A Session:</a:t>
            </a:r>
            <a:endParaRPr lang="en-US" sz="3000" dirty="0"/>
          </a:p>
          <a:p>
            <a:pPr lvl="1"/>
            <a:r>
              <a:rPr lang="en-US" sz="3000" dirty="0"/>
              <a:t>Host a live Q&amp;A session where followers can ask questions about products, industry trends, or even fun facts about Videocon.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294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Designs/Video editing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rmAutofit/>
          </a:bodyPr>
          <a:lstStyle/>
          <a:p>
            <a:pPr lvl="0"/>
            <a:r>
              <a:rPr lang="en-US" sz="1200" dirty="0"/>
              <a:t>Product Showcases.</a:t>
            </a:r>
          </a:p>
          <a:p>
            <a:pPr lvl="0"/>
            <a:r>
              <a:rPr lang="en-US" sz="1200" dirty="0"/>
              <a:t>How-to Guides.</a:t>
            </a:r>
          </a:p>
          <a:p>
            <a:pPr lvl="0"/>
            <a:r>
              <a:rPr lang="en-US" sz="1200" dirty="0"/>
              <a:t>Corporate Videos.</a:t>
            </a:r>
          </a:p>
          <a:p>
            <a:pPr lvl="0"/>
            <a:r>
              <a:rPr lang="en-US" sz="1200" dirty="0"/>
              <a:t>Customer Testimonials.</a:t>
            </a:r>
          </a:p>
          <a:p>
            <a:pPr lvl="0"/>
            <a:r>
              <a:rPr lang="en-US" sz="1200" dirty="0"/>
              <a:t>Explainer Videos.</a:t>
            </a:r>
          </a:p>
          <a:p>
            <a:pPr lvl="0"/>
            <a:r>
              <a:rPr lang="en-US" sz="1200" dirty="0"/>
              <a:t>Event Highlights.</a:t>
            </a:r>
          </a:p>
          <a:p>
            <a:pPr lvl="0"/>
            <a:r>
              <a:rPr lang="en-US" sz="1200" dirty="0"/>
              <a:t>Behind-the-Scenes.</a:t>
            </a:r>
          </a:p>
          <a:p>
            <a:pPr lvl="0"/>
            <a:r>
              <a:rPr lang="en-US" sz="1200" dirty="0"/>
              <a:t>Interactive Videos.</a:t>
            </a:r>
          </a:p>
          <a:p>
            <a:pPr lvl="0"/>
            <a:r>
              <a:rPr lang="en-US" sz="1200" dirty="0"/>
              <a:t>Animated </a:t>
            </a:r>
            <a:r>
              <a:rPr lang="en-US" sz="1200" dirty="0" err="1"/>
              <a:t>Infographics</a:t>
            </a:r>
            <a:r>
              <a:rPr lang="en-US" sz="1200" dirty="0"/>
              <a:t>.</a:t>
            </a:r>
          </a:p>
          <a:p>
            <a:pPr lvl="0"/>
            <a:r>
              <a:rPr lang="en-US" sz="1200" dirty="0"/>
              <a:t>Product Comparisons.</a:t>
            </a:r>
          </a:p>
          <a:p>
            <a:pPr lvl="0"/>
            <a:r>
              <a:rPr lang="en-US" sz="1200" dirty="0"/>
              <a:t>Tech Talks and Webinars.</a:t>
            </a:r>
          </a:p>
          <a:p>
            <a:pPr lvl="0"/>
            <a:r>
              <a:rPr lang="en-US" sz="1200" dirty="0"/>
              <a:t>Seasonal Campaign.</a:t>
            </a:r>
          </a:p>
          <a:p>
            <a:pPr lvl="0"/>
            <a:r>
              <a:rPr lang="en-US" sz="1200" dirty="0"/>
              <a:t>Interactive VR/360° Videos.</a:t>
            </a:r>
          </a:p>
          <a:p>
            <a:pPr lvl="0"/>
            <a:r>
              <a:rPr lang="en-US" sz="1200" dirty="0"/>
              <a:t>Time-lapse Videos.</a:t>
            </a:r>
          </a:p>
          <a:p>
            <a:pPr lvl="0"/>
            <a:r>
              <a:rPr lang="en-US" sz="1200" dirty="0"/>
              <a:t>Educational Series.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Social media Ad campaigns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/>
              <a:t>Product Launch Campaign</a:t>
            </a:r>
          </a:p>
          <a:p>
            <a:pPr lvl="0"/>
            <a:r>
              <a:rPr lang="en-US" sz="1200" dirty="0"/>
              <a:t>Seasonal Promotions</a:t>
            </a:r>
          </a:p>
          <a:p>
            <a:pPr lvl="0"/>
            <a:r>
              <a:rPr lang="en-US" sz="1200" dirty="0"/>
              <a:t>Interactive Polls and Contests</a:t>
            </a:r>
          </a:p>
          <a:p>
            <a:pPr lvl="0"/>
            <a:r>
              <a:rPr lang="en-US" sz="1200" dirty="0"/>
              <a:t>Customer Testimonial Series</a:t>
            </a:r>
          </a:p>
          <a:p>
            <a:pPr lvl="0"/>
            <a:r>
              <a:rPr lang="en-US" sz="1200" dirty="0"/>
              <a:t>Educational Series</a:t>
            </a:r>
          </a:p>
          <a:p>
            <a:pPr lvl="0"/>
            <a:r>
              <a:rPr lang="en-US" sz="1200" dirty="0"/>
              <a:t>Flash Sales and Limited-Time Offers</a:t>
            </a:r>
          </a:p>
          <a:p>
            <a:pPr lvl="0"/>
            <a:r>
              <a:rPr lang="en-US" sz="1200" dirty="0"/>
              <a:t>Retargeting Campaign</a:t>
            </a:r>
          </a:p>
          <a:p>
            <a:pPr lvl="0"/>
            <a:r>
              <a:rPr lang="en-US" sz="1200" dirty="0"/>
              <a:t>Brand Awareness Campaign</a:t>
            </a:r>
          </a:p>
          <a:p>
            <a:pPr lvl="0"/>
            <a:r>
              <a:rPr lang="en-US" sz="1200" dirty="0"/>
              <a:t>Cross-Sell and Up-Sell Campaigns</a:t>
            </a:r>
          </a:p>
          <a:p>
            <a:pPr lvl="0"/>
            <a:r>
              <a:rPr lang="en-US" sz="1200" dirty="0"/>
              <a:t>Interactive Live Sessions</a:t>
            </a:r>
          </a:p>
          <a:p>
            <a:pPr lvl="0"/>
            <a:r>
              <a:rPr lang="en-US" sz="1200" dirty="0"/>
              <a:t>Eco-Friendly Products Campaign</a:t>
            </a:r>
          </a:p>
          <a:p>
            <a:pPr lvl="0"/>
            <a:r>
              <a:rPr lang="en-US" sz="1200" dirty="0"/>
              <a:t>Customer Appreciation Campaign</a:t>
            </a:r>
          </a:p>
          <a:p>
            <a:pPr lvl="0"/>
            <a:r>
              <a:rPr lang="en-US" sz="1200" dirty="0"/>
              <a:t>User-Generated Content Showcase</a:t>
            </a:r>
          </a:p>
          <a:p>
            <a:pPr lvl="0"/>
            <a:r>
              <a:rPr lang="en-US" sz="1200" dirty="0"/>
              <a:t>Tech Trends and Innovations</a:t>
            </a:r>
          </a:p>
          <a:p>
            <a:pPr lvl="0"/>
            <a:r>
              <a:rPr lang="en-US" sz="1200" dirty="0"/>
              <a:t>Localized Campaigns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Email Ad campaigns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/>
              <a:t>Product Spotlight Email.</a:t>
            </a:r>
          </a:p>
          <a:p>
            <a:pPr lvl="0"/>
            <a:r>
              <a:rPr lang="en-US" sz="1200" dirty="0"/>
              <a:t>Seasonal Promotions.</a:t>
            </a:r>
          </a:p>
          <a:p>
            <a:pPr lvl="0"/>
            <a:r>
              <a:rPr lang="en-US" sz="1200" dirty="0"/>
              <a:t>Exclusive Offers for Subscribers.</a:t>
            </a:r>
          </a:p>
          <a:p>
            <a:pPr lvl="0"/>
            <a:r>
              <a:rPr lang="en-US" sz="1200" dirty="0"/>
              <a:t>Interactive Email Content.</a:t>
            </a:r>
          </a:p>
          <a:p>
            <a:pPr lvl="0"/>
            <a:r>
              <a:rPr lang="en-US" sz="1200" dirty="0"/>
              <a:t>Customer Testimonial Campaign.</a:t>
            </a:r>
          </a:p>
          <a:p>
            <a:pPr lvl="0"/>
            <a:r>
              <a:rPr lang="en-US" sz="1200" dirty="0"/>
              <a:t>New Feature Announcements.</a:t>
            </a:r>
          </a:p>
          <a:p>
            <a:pPr lvl="0"/>
            <a:r>
              <a:rPr lang="en-US" sz="1200" dirty="0"/>
              <a:t>Educational Email Series.</a:t>
            </a:r>
          </a:p>
          <a:p>
            <a:pPr lvl="0"/>
            <a:r>
              <a:rPr lang="en-US" sz="1200" dirty="0"/>
              <a:t>Loyalty Program Launch.</a:t>
            </a:r>
          </a:p>
          <a:p>
            <a:pPr lvl="0"/>
            <a:r>
              <a:rPr lang="en-US" sz="1200" dirty="0"/>
              <a:t>Flash Sale Alerts.</a:t>
            </a:r>
          </a:p>
          <a:p>
            <a:pPr lvl="0"/>
            <a:r>
              <a:rPr lang="en-US" sz="1200" dirty="0"/>
              <a:t>Product Comparison Guide.</a:t>
            </a:r>
          </a:p>
          <a:p>
            <a:pPr lvl="0"/>
            <a:r>
              <a:rPr lang="en-US" sz="1200" dirty="0"/>
              <a:t>Birthday and Anniversary Emails.</a:t>
            </a:r>
          </a:p>
          <a:p>
            <a:pPr lvl="0"/>
            <a:r>
              <a:rPr lang="en-US" sz="1200" dirty="0"/>
              <a:t>Newsletter with Industry Insights.</a:t>
            </a:r>
          </a:p>
          <a:p>
            <a:pPr lvl="0"/>
            <a:r>
              <a:rPr lang="en-US" sz="1200" dirty="0"/>
              <a:t>Sustainability and CSR Highlights.</a:t>
            </a:r>
          </a:p>
          <a:p>
            <a:pPr lvl="0"/>
            <a:r>
              <a:rPr lang="en-US" sz="1200" dirty="0"/>
              <a:t>Survey and Feedback Requests.</a:t>
            </a:r>
          </a:p>
          <a:p>
            <a:pPr lvl="0"/>
            <a:r>
              <a:rPr lang="en-US" sz="1200" dirty="0"/>
              <a:t>Re-Engagement Campaigns.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2110085"/>
            <a:ext cx="52917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4648200" cy="20573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600" dirty="0"/>
              <a:t>                     Videocon industries Ltd. Was incorporated in 1979 mainly to manufacture televisions and washing machines. </a:t>
            </a:r>
            <a:r>
              <a:rPr lang="en-US" sz="1600" dirty="0" err="1"/>
              <a:t>Venugopal</a:t>
            </a:r>
            <a:r>
              <a:rPr lang="en-US" sz="1600" dirty="0"/>
              <a:t> </a:t>
            </a:r>
            <a:r>
              <a:rPr lang="en-US" sz="1600" dirty="0" err="1"/>
              <a:t>Dhoot</a:t>
            </a:r>
            <a:r>
              <a:rPr lang="en-US" sz="1600" dirty="0"/>
              <a:t> was the founder of Videocon group. Videocon company produces televisions, washing machines, </a:t>
            </a:r>
            <a:r>
              <a:rPr lang="en-US" sz="1600" dirty="0" err="1"/>
              <a:t>refridgerators</a:t>
            </a:r>
            <a:r>
              <a:rPr lang="en-US" sz="1600" dirty="0"/>
              <a:t>, air conditioners, home appliances, mobile phones, </a:t>
            </a:r>
            <a:r>
              <a:rPr lang="en-US" sz="1600" dirty="0" err="1"/>
              <a:t>videocon</a:t>
            </a:r>
            <a:r>
              <a:rPr lang="en-US" sz="1600" dirty="0"/>
              <a:t> d2h etc.</a:t>
            </a:r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3" descr="venugopal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078230"/>
            <a:ext cx="3248578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t="-1000" r="-1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1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94335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1800" dirty="0"/>
              <a:t>Brand study, Competitor Analysis &amp; Buyer’s/Audiences persona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Research brand identity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Competitor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Buyers/Audiences persona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SEO &amp; Keyword Research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SEO audit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Keyword research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On page optimization</a:t>
            </a:r>
          </a:p>
          <a:p>
            <a:pPr>
              <a:buNone/>
            </a:pPr>
            <a:endParaRPr lang="en-US" sz="1800" dirty="0"/>
          </a:p>
          <a:p>
            <a:pPr lvl="0"/>
            <a:r>
              <a:rPr lang="en-US" sz="1800" dirty="0"/>
              <a:t>Content ideas and marketing strategies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Content idea generation &amp; strategy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Marketing strategies</a:t>
            </a:r>
          </a:p>
          <a:p>
            <a:pPr>
              <a:buNone/>
            </a:pPr>
            <a:endParaRPr lang="en-US" sz="1800" dirty="0"/>
          </a:p>
          <a:p>
            <a:pPr lvl="0"/>
            <a:r>
              <a:rPr lang="en-US" sz="1800" dirty="0"/>
              <a:t>Content creation and </a:t>
            </a:r>
            <a:r>
              <a:rPr lang="en-US" sz="1800" dirty="0" err="1"/>
              <a:t>curation</a:t>
            </a:r>
            <a:endParaRPr lang="en-US" sz="1800" dirty="0"/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Post creation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Designs/Video editing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Social media Ad campaigns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Email Ad campaigns</a:t>
            </a:r>
          </a:p>
          <a:p>
            <a:pPr>
              <a:buNone/>
            </a:pPr>
            <a:endParaRPr lang="en-US" sz="1800" dirty="0"/>
          </a:p>
          <a:p>
            <a:pPr lvl="0">
              <a:buNone/>
            </a:pPr>
            <a:endParaRPr lang="en-US" sz="1800" dirty="0"/>
          </a:p>
          <a:p>
            <a:endParaRPr lang="en-US" sz="1800" dirty="0"/>
          </a:p>
          <a:p>
            <a:pPr lvl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</a:rPr>
              <a:t>Brand study, Competitor Analysis &amp; Buyer’s/Audiences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6172200" cy="3851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Research brand identity :</a:t>
            </a:r>
          </a:p>
          <a:p>
            <a:pPr>
              <a:buNone/>
            </a:pPr>
            <a:r>
              <a:rPr lang="en-US" sz="1400" dirty="0"/>
              <a:t>Opening itself to a new foray of change, Videocon, the leading consumer </a:t>
            </a:r>
          </a:p>
          <a:p>
            <a:pPr>
              <a:buNone/>
            </a:pPr>
            <a:r>
              <a:rPr lang="en-US" sz="1400" dirty="0"/>
              <a:t>durables company has unveiled a new brand identity and logo which was launched</a:t>
            </a:r>
          </a:p>
          <a:p>
            <a:pPr>
              <a:buNone/>
            </a:pPr>
            <a:r>
              <a:rPr lang="en-US" sz="1400" dirty="0"/>
              <a:t>by the leading </a:t>
            </a:r>
            <a:r>
              <a:rPr lang="en-US" sz="1400" dirty="0" err="1"/>
              <a:t>Bollywood</a:t>
            </a:r>
            <a:r>
              <a:rPr lang="en-US" sz="1400" dirty="0"/>
              <a:t> star </a:t>
            </a:r>
            <a:r>
              <a:rPr lang="en-US" sz="1400" dirty="0" err="1"/>
              <a:t>Shahrukh</a:t>
            </a:r>
            <a:r>
              <a:rPr lang="en-US" sz="1400" dirty="0"/>
              <a:t> khan in San Francisco.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The idea behind the change comes from the company’s constant thirst of</a:t>
            </a:r>
          </a:p>
          <a:p>
            <a:pPr>
              <a:buNone/>
            </a:pPr>
            <a:r>
              <a:rPr lang="en-US" sz="1400" dirty="0"/>
              <a:t>responding in tune with the changing market dynamics. To connect with</a:t>
            </a:r>
          </a:p>
          <a:p>
            <a:pPr>
              <a:buNone/>
            </a:pPr>
            <a:r>
              <a:rPr lang="en-US" sz="1400" dirty="0"/>
              <a:t>its vast consumer base, Videocon has brought in fresh perspective with a </a:t>
            </a:r>
          </a:p>
          <a:p>
            <a:pPr>
              <a:buNone/>
            </a:pPr>
            <a:r>
              <a:rPr lang="en-US" sz="1400" dirty="0"/>
              <a:t>new communication for its consumer durable segment. The new identity </a:t>
            </a:r>
          </a:p>
          <a:p>
            <a:pPr>
              <a:buNone/>
            </a:pPr>
            <a:r>
              <a:rPr lang="en-US" sz="1400" dirty="0"/>
              <a:t>clearly defines the consumer-centric approach of the brand and its positioning</a:t>
            </a:r>
          </a:p>
          <a:p>
            <a:pPr>
              <a:buNone/>
            </a:pPr>
            <a:r>
              <a:rPr lang="en-US" sz="1400" dirty="0"/>
              <a:t>to be closer to the consumers heart – both in terms of its values and philosophies, </a:t>
            </a:r>
          </a:p>
          <a:p>
            <a:pPr>
              <a:buNone/>
            </a:pPr>
            <a:r>
              <a:rPr lang="en-US" sz="1400" dirty="0"/>
              <a:t>as well as its servicing aspects.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 descr="Videocon-Logo-1979-20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123950"/>
            <a:ext cx="3217333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Competitor analysis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733799"/>
          </a:xfrm>
        </p:spPr>
        <p:txBody>
          <a:bodyPr>
            <a:normAutofit fontScale="85000" lnSpcReduction="10000"/>
          </a:bodyPr>
          <a:lstStyle/>
          <a:p>
            <a:r>
              <a:rPr lang="en-US" sz="1400" b="1" dirty="0"/>
              <a:t>Company profile - </a:t>
            </a:r>
            <a:r>
              <a:rPr lang="en-US" sz="1400" dirty="0"/>
              <a:t>Videocon, a leading electronics conglomerate, is known for its diverse range of consumer electronics, home appliances, and telecommunications solutions, delivering innovative and reliable products to global markets.</a:t>
            </a:r>
          </a:p>
          <a:p>
            <a:r>
              <a:rPr lang="en-US" sz="1400" b="1" dirty="0"/>
              <a:t>Key competitive advantage - </a:t>
            </a:r>
            <a:r>
              <a:rPr lang="en-US" sz="1400" dirty="0"/>
              <a:t>Its ability to offer a comprehensive range of consumer electronics.</a:t>
            </a:r>
            <a:endParaRPr lang="en-US" sz="1400" b="1" dirty="0"/>
          </a:p>
          <a:p>
            <a:r>
              <a:rPr lang="en-US" sz="1400" b="1" dirty="0"/>
              <a:t>Target market - </a:t>
            </a:r>
            <a:r>
              <a:rPr lang="en-US" sz="1400" dirty="0"/>
              <a:t>Aim to cater to individuals and households seeking affordable yet innovative consumer electronics and home appliances.</a:t>
            </a:r>
            <a:endParaRPr lang="en-US" sz="1400" b="1" dirty="0"/>
          </a:p>
          <a:p>
            <a:r>
              <a:rPr lang="en-US" sz="1400" b="1" dirty="0"/>
              <a:t>Market share - </a:t>
            </a:r>
            <a:r>
              <a:rPr lang="en-US" sz="1400" dirty="0"/>
              <a:t>Videocon's market share had significantly decreased over the years. The company faced financial challenges.</a:t>
            </a:r>
            <a:endParaRPr lang="en-US" sz="1400" b="1" dirty="0"/>
          </a:p>
          <a:p>
            <a:r>
              <a:rPr lang="en-US" sz="1400" b="1" dirty="0"/>
              <a:t>Marketing strategy - </a:t>
            </a:r>
            <a:r>
              <a:rPr lang="en-US" sz="1400" dirty="0"/>
              <a:t>Product Diversification, Affordability and Value, Technological Innovation, Distribution Channels, Marketing and Advertising, Customer Engagement.</a:t>
            </a:r>
            <a:endParaRPr lang="en-US" sz="1400" b="1" dirty="0"/>
          </a:p>
          <a:p>
            <a:r>
              <a:rPr lang="en-US" sz="1400" b="1" dirty="0"/>
              <a:t>Products &amp; services – </a:t>
            </a:r>
            <a:r>
              <a:rPr lang="en-US" sz="1400" dirty="0"/>
              <a:t>T.V, Washing machines, </a:t>
            </a:r>
            <a:r>
              <a:rPr lang="en-US" sz="1400" dirty="0" err="1"/>
              <a:t>Refridgrators</a:t>
            </a:r>
            <a:r>
              <a:rPr lang="en-US" sz="1400" dirty="0"/>
              <a:t>, A.C, Home appliances, Mobile phones, Videocon d2h etc</a:t>
            </a:r>
            <a:endParaRPr lang="en-US" sz="1400" b="1" dirty="0"/>
          </a:p>
          <a:p>
            <a:r>
              <a:rPr lang="en-US" sz="1400" b="1" dirty="0"/>
              <a:t>Pricing  -  </a:t>
            </a:r>
            <a:r>
              <a:rPr lang="en-US" sz="1400" dirty="0"/>
              <a:t>Videocon's pricing analysis is challenging due to its financial struggles and insolvency proceedings, rendering its stock prices and product pricing uncertain and subject to external factors.</a:t>
            </a:r>
            <a:endParaRPr lang="en-US" sz="1400" b="1" dirty="0"/>
          </a:p>
          <a:p>
            <a:r>
              <a:rPr lang="en-US" sz="1400" b="1" dirty="0"/>
              <a:t>Distribution channels - E</a:t>
            </a:r>
            <a:r>
              <a:rPr lang="en-US" sz="1400" dirty="0"/>
              <a:t>mploys a distribution strategy through retail partnerships, e-commerce platforms, and exclusive brand outlets to reach consumers for its consumer electronics and home appliances.</a:t>
            </a:r>
            <a:endParaRPr lang="en-US" sz="1400" b="1" dirty="0"/>
          </a:p>
          <a:p>
            <a:r>
              <a:rPr lang="en-US" sz="1400" b="1" dirty="0"/>
              <a:t>Strengths – </a:t>
            </a:r>
            <a:r>
              <a:rPr lang="en-US" sz="1400" dirty="0"/>
              <a:t>Brand value, strong distribution network, good battery life of the products.</a:t>
            </a:r>
          </a:p>
          <a:p>
            <a:r>
              <a:rPr lang="en-US" sz="1400" b="1" dirty="0"/>
              <a:t>Weaknesses – </a:t>
            </a:r>
            <a:r>
              <a:rPr lang="en-US" sz="1400" dirty="0"/>
              <a:t>Doesn’t target high end customers, less advertisement.</a:t>
            </a:r>
            <a:endParaRPr lang="en-US" sz="1400" b="1" dirty="0"/>
          </a:p>
          <a:p>
            <a:r>
              <a:rPr lang="en-US" sz="1400" b="1" dirty="0"/>
              <a:t>Opportunities -  </a:t>
            </a:r>
            <a:r>
              <a:rPr lang="en-US" sz="1400" dirty="0"/>
              <a:t>Fast growing </a:t>
            </a:r>
            <a:r>
              <a:rPr lang="en-US" sz="1400" dirty="0" err="1"/>
              <a:t>smartphone</a:t>
            </a:r>
            <a:r>
              <a:rPr lang="en-US" sz="1400" dirty="0"/>
              <a:t> market, can launch various schemes by integrating with </a:t>
            </a:r>
            <a:r>
              <a:rPr lang="en-US" sz="1400" dirty="0" err="1"/>
              <a:t>videocon</a:t>
            </a:r>
            <a:r>
              <a:rPr lang="en-US" sz="1400" dirty="0"/>
              <a:t> telecom in CDMA as well as GSM segment.</a:t>
            </a:r>
            <a:endParaRPr lang="en-US" sz="1400" b="1" dirty="0"/>
          </a:p>
          <a:p>
            <a:r>
              <a:rPr lang="en-US" sz="1400" b="1" dirty="0"/>
              <a:t>Threats – </a:t>
            </a:r>
            <a:r>
              <a:rPr lang="en-US" sz="1400" dirty="0"/>
              <a:t>Increasing popularity of other competitors like Lava, </a:t>
            </a:r>
            <a:r>
              <a:rPr lang="en-US" sz="1400" dirty="0" err="1"/>
              <a:t>Karbonn</a:t>
            </a:r>
            <a:r>
              <a:rPr lang="en-US" sz="1400" dirty="0"/>
              <a:t>, </a:t>
            </a:r>
            <a:r>
              <a:rPr lang="en-US" sz="1400" dirty="0" err="1"/>
              <a:t>Intex</a:t>
            </a:r>
            <a:r>
              <a:rPr lang="en-US" sz="1400" dirty="0"/>
              <a:t> etc, incapable to continuously adapt the sudden change in technology.</a:t>
            </a:r>
            <a:endParaRPr 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1950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Buyers/Audiences persona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7053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Name: </a:t>
            </a:r>
            <a:r>
              <a:rPr lang="en-US" sz="1200" dirty="0" err="1"/>
              <a:t>Ramu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Age: 40-55</a:t>
            </a:r>
          </a:p>
          <a:p>
            <a:pPr>
              <a:buNone/>
            </a:pPr>
            <a:r>
              <a:rPr lang="en-US" sz="1200" dirty="0"/>
              <a:t>Gender: Male</a:t>
            </a:r>
          </a:p>
          <a:p>
            <a:pPr>
              <a:buNone/>
            </a:pPr>
            <a:r>
              <a:rPr lang="en-US" sz="1200" dirty="0"/>
              <a:t>Occupation: Small Business Owner</a:t>
            </a:r>
          </a:p>
          <a:p>
            <a:pPr>
              <a:buNone/>
            </a:pPr>
            <a:r>
              <a:rPr lang="en-US" sz="1200" dirty="0"/>
              <a:t>Industry: Electronics Retail</a:t>
            </a:r>
          </a:p>
          <a:p>
            <a:pPr>
              <a:buNone/>
            </a:pPr>
            <a:r>
              <a:rPr lang="en-US" sz="1200" dirty="0"/>
              <a:t>Income: Upper-middle class</a:t>
            </a:r>
          </a:p>
          <a:p>
            <a:pPr>
              <a:buNone/>
            </a:pPr>
            <a:r>
              <a:rPr lang="en-US" sz="1200" b="1" dirty="0"/>
              <a:t>Background:</a:t>
            </a:r>
            <a:r>
              <a:rPr lang="en-US" sz="1200" dirty="0"/>
              <a:t> </a:t>
            </a:r>
            <a:r>
              <a:rPr lang="en-US" sz="1200" dirty="0" err="1"/>
              <a:t>Ramu</a:t>
            </a:r>
            <a:r>
              <a:rPr lang="en-US" sz="1200" dirty="0"/>
              <a:t> is a seasoned entrepreneur running a small electronics retail business. </a:t>
            </a:r>
            <a:r>
              <a:rPr lang="en-US" sz="1200" dirty="0" err="1"/>
              <a:t>Ramu</a:t>
            </a:r>
            <a:r>
              <a:rPr lang="en-US" sz="1200" dirty="0"/>
              <a:t> is looking for reliable and cost-effective products to stock in his store.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</a:rPr>
              <a:t>Goals and Motivations</a:t>
            </a:r>
            <a:r>
              <a:rPr lang="en-US" sz="1200" b="1" dirty="0"/>
              <a:t>:</a:t>
            </a:r>
            <a:endParaRPr lang="en-US" sz="1200" dirty="0"/>
          </a:p>
          <a:p>
            <a:pPr lvl="0">
              <a:buNone/>
            </a:pPr>
            <a:r>
              <a:rPr lang="en-US" sz="1200" b="1" dirty="0"/>
              <a:t>Profitability:</a:t>
            </a:r>
            <a:r>
              <a:rPr lang="en-US" sz="1200" dirty="0"/>
              <a:t> </a:t>
            </a:r>
            <a:r>
              <a:rPr lang="en-US" sz="1200" dirty="0" err="1"/>
              <a:t>Ramu's</a:t>
            </a:r>
            <a:r>
              <a:rPr lang="en-US" sz="1200" dirty="0"/>
              <a:t> primary goal is to maximize profits for his business.</a:t>
            </a:r>
          </a:p>
          <a:p>
            <a:pPr lvl="0">
              <a:buNone/>
            </a:pPr>
            <a:r>
              <a:rPr lang="en-US" sz="1200" b="1" dirty="0"/>
              <a:t>Diverse Product Range:</a:t>
            </a:r>
            <a:r>
              <a:rPr lang="en-US" sz="1200" dirty="0"/>
              <a:t> </a:t>
            </a:r>
            <a:r>
              <a:rPr lang="en-US" sz="1200" dirty="0" err="1"/>
              <a:t>Ramu</a:t>
            </a:r>
            <a:r>
              <a:rPr lang="en-US" sz="1200" dirty="0"/>
              <a:t> wants to cater to a wide range of customer preferences. He is interested in electronics products that appeal to different demographics and have features that meet various needs.</a:t>
            </a:r>
          </a:p>
          <a:p>
            <a:pPr lvl="0">
              <a:buNone/>
            </a:pPr>
            <a:r>
              <a:rPr lang="en-US" sz="1200" b="1" dirty="0">
                <a:solidFill>
                  <a:srgbClr val="C00000"/>
                </a:solidFill>
              </a:rPr>
              <a:t>Challenges:</a:t>
            </a:r>
            <a:endParaRPr lang="en-US" sz="1200" dirty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US" sz="1200" b="1" dirty="0"/>
              <a:t>Competitive Market:</a:t>
            </a:r>
            <a:r>
              <a:rPr lang="en-US" sz="1200" dirty="0"/>
              <a:t> Bob operates in a competitive market, and staying ahead of competitors is a constant challenge. He needs products that stand out and offer unique selling points.</a:t>
            </a:r>
          </a:p>
          <a:p>
            <a:pPr lvl="0">
              <a:buNone/>
            </a:pPr>
            <a:r>
              <a:rPr lang="en-US" sz="1200" b="1" dirty="0"/>
              <a:t>Supply Chain Management:</a:t>
            </a:r>
            <a:r>
              <a:rPr lang="en-US" sz="1200" dirty="0"/>
              <a:t> Ensuring a steady supply of products is crucial for </a:t>
            </a:r>
            <a:r>
              <a:rPr lang="en-US" sz="1200" dirty="0" err="1"/>
              <a:t>Ramu's</a:t>
            </a:r>
            <a:r>
              <a:rPr lang="en-US" sz="1200" dirty="0"/>
              <a:t> business. He faces challenges related to inventory management and timely product deliveries.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</a:rPr>
              <a:t>Shopping Behavior:</a:t>
            </a:r>
            <a:endParaRPr lang="en-US" sz="1200" dirty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US" sz="1200" b="1" dirty="0"/>
              <a:t>B2B Relationships:</a:t>
            </a:r>
            <a:r>
              <a:rPr lang="en-US" sz="1200" dirty="0"/>
              <a:t> </a:t>
            </a:r>
            <a:r>
              <a:rPr lang="en-US" sz="1200" dirty="0" err="1"/>
              <a:t>Ramu</a:t>
            </a:r>
            <a:r>
              <a:rPr lang="en-US" sz="1200" dirty="0"/>
              <a:t> prefers building strong relationships with suppliers. He values transparent communication, on-time deliveries, and flexible payment terms.</a:t>
            </a:r>
          </a:p>
          <a:p>
            <a:pPr lvl="0">
              <a:buNone/>
            </a:pPr>
            <a:r>
              <a:rPr lang="en-US" sz="1200" b="1" dirty="0"/>
              <a:t>Trade Shows and Expos:</a:t>
            </a:r>
            <a:r>
              <a:rPr lang="en-US" sz="1200" dirty="0"/>
              <a:t> </a:t>
            </a:r>
            <a:r>
              <a:rPr lang="en-US" sz="1200" dirty="0" err="1"/>
              <a:t>Ramu</a:t>
            </a:r>
            <a:r>
              <a:rPr lang="en-US" sz="1200" dirty="0"/>
              <a:t> attends industry trade shows and expos to discover new products, negotiate deals, and network with other business owners.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</a:rPr>
              <a:t>SEO &amp; Keyword Research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/>
              <a:t>SEO audit :</a:t>
            </a:r>
          </a:p>
          <a:p>
            <a:pPr>
              <a:buNone/>
            </a:pPr>
            <a:r>
              <a:rPr lang="en-US" sz="1300" dirty="0"/>
              <a:t>            </a:t>
            </a:r>
            <a:r>
              <a:rPr lang="en-US" sz="1200" dirty="0"/>
              <a:t>An SEO audit for a company like Videocon would typically involve a thorough analysis of its online presence, </a:t>
            </a:r>
          </a:p>
          <a:p>
            <a:pPr>
              <a:buNone/>
            </a:pPr>
            <a:r>
              <a:rPr lang="en-US" sz="1200" dirty="0"/>
              <a:t>website structure, content, and overall SEO health.</a:t>
            </a:r>
          </a:p>
          <a:p>
            <a:pPr>
              <a:buNone/>
            </a:pPr>
            <a:r>
              <a:rPr lang="en-US" sz="1200" dirty="0"/>
              <a:t> </a:t>
            </a:r>
          </a:p>
          <a:p>
            <a:pPr>
              <a:buNone/>
            </a:pPr>
            <a:r>
              <a:rPr lang="en-US" sz="1200" dirty="0"/>
              <a:t>Here's a general guide for an SEO audit:</a:t>
            </a:r>
          </a:p>
          <a:p>
            <a:pPr>
              <a:buNone/>
            </a:pPr>
            <a:r>
              <a:rPr lang="en-US" sz="1200" dirty="0"/>
              <a:t> </a:t>
            </a:r>
          </a:p>
          <a:p>
            <a:pPr>
              <a:buNone/>
            </a:pPr>
            <a:r>
              <a:rPr lang="en-US" sz="1200" dirty="0"/>
              <a:t>1. Website Structure and Technical SEO.</a:t>
            </a:r>
          </a:p>
          <a:p>
            <a:pPr>
              <a:buNone/>
            </a:pPr>
            <a:r>
              <a:rPr lang="en-US" sz="1200" dirty="0"/>
              <a:t>2. Keyword Analysis.</a:t>
            </a:r>
          </a:p>
          <a:p>
            <a:pPr>
              <a:buNone/>
            </a:pPr>
            <a:r>
              <a:rPr lang="en-US" sz="1200" dirty="0"/>
              <a:t>3. Content Quality.</a:t>
            </a:r>
          </a:p>
          <a:p>
            <a:pPr>
              <a:buNone/>
            </a:pPr>
            <a:r>
              <a:rPr lang="en-US" sz="1200" dirty="0"/>
              <a:t>4. </a:t>
            </a:r>
            <a:r>
              <a:rPr lang="en-US" sz="1200" dirty="0" err="1"/>
              <a:t>Backlink</a:t>
            </a:r>
            <a:r>
              <a:rPr lang="en-US" sz="1200" dirty="0"/>
              <a:t> Profile.</a:t>
            </a:r>
          </a:p>
          <a:p>
            <a:pPr>
              <a:buNone/>
            </a:pPr>
            <a:r>
              <a:rPr lang="en-US" sz="1200" dirty="0"/>
              <a:t>5. On-Page SEO.</a:t>
            </a:r>
          </a:p>
          <a:p>
            <a:pPr>
              <a:buNone/>
            </a:pPr>
            <a:r>
              <a:rPr lang="en-US" sz="1200" dirty="0"/>
              <a:t>6. Social Media Integration.</a:t>
            </a:r>
          </a:p>
          <a:p>
            <a:pPr>
              <a:buNone/>
            </a:pPr>
            <a:r>
              <a:rPr lang="en-US" sz="1200" dirty="0"/>
              <a:t>7. Local SEO (if applicable).</a:t>
            </a:r>
          </a:p>
          <a:p>
            <a:pPr>
              <a:buNone/>
            </a:pPr>
            <a:r>
              <a:rPr lang="en-US" sz="1200" dirty="0"/>
              <a:t>8. Analytics and Tracking.</a:t>
            </a:r>
          </a:p>
          <a:p>
            <a:pPr>
              <a:buNone/>
            </a:pPr>
            <a:r>
              <a:rPr lang="en-US" sz="1200" dirty="0"/>
              <a:t>9. Competitor Analysis.</a:t>
            </a:r>
          </a:p>
          <a:p>
            <a:pPr>
              <a:buNone/>
            </a:pPr>
            <a:r>
              <a:rPr lang="en-US" sz="1200" dirty="0"/>
              <a:t>10. User Experience (UX).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457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Keyword research :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38150"/>
            <a:ext cx="3429000" cy="470535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000" b="1" dirty="0"/>
              <a:t>Consumer Electronics: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LED TV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washing machine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refrigerator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air conditioner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mobile phones</a:t>
            </a:r>
          </a:p>
          <a:p>
            <a:pPr lvl="0"/>
            <a:r>
              <a:rPr lang="en-US" sz="3000" b="1" dirty="0"/>
              <a:t>Home Appliances:</a:t>
            </a:r>
            <a:endParaRPr lang="en-US" sz="3000" dirty="0"/>
          </a:p>
          <a:p>
            <a:pPr lvl="1"/>
            <a:r>
              <a:rPr lang="en-US" sz="3000" dirty="0"/>
              <a:t>home appliances by </a:t>
            </a:r>
            <a:r>
              <a:rPr lang="en-US" sz="3000" dirty="0" err="1"/>
              <a:t>videocon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kitchen appliances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microwave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water purifier</a:t>
            </a:r>
          </a:p>
          <a:p>
            <a:pPr lvl="0"/>
            <a:r>
              <a:rPr lang="en-US" sz="3000" b="1" dirty="0"/>
              <a:t>Oil and Gas Exploration: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oil and gas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exploration projects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energy solutions</a:t>
            </a:r>
          </a:p>
          <a:p>
            <a:pPr lvl="0"/>
            <a:r>
              <a:rPr lang="en-US" sz="3000" b="1" dirty="0"/>
              <a:t>Telecommunications: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mobile network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telecom services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broadband</a:t>
            </a:r>
          </a:p>
          <a:p>
            <a:pPr lvl="0"/>
            <a:r>
              <a:rPr lang="en-US" sz="3000" b="1" dirty="0"/>
              <a:t>Diversified Products: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diversified portfolio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products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industries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438150"/>
            <a:ext cx="419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Sustainability and CSR: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sustainable practices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CSR initiatives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environmental responsibility</a:t>
            </a:r>
          </a:p>
          <a:p>
            <a:pPr lvl="0"/>
            <a:r>
              <a:rPr lang="en-US" sz="1200" b="1" dirty="0"/>
              <a:t>Smart Home Solutions: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smart home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</a:t>
            </a:r>
            <a:r>
              <a:rPr lang="en-US" sz="1200" dirty="0" err="1"/>
              <a:t>IoT</a:t>
            </a:r>
            <a:r>
              <a:rPr lang="en-US" sz="1200" dirty="0"/>
              <a:t> devices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home automation</a:t>
            </a:r>
          </a:p>
          <a:p>
            <a:pPr lvl="0"/>
            <a:r>
              <a:rPr lang="en-US" sz="1200" b="1" dirty="0"/>
              <a:t>Customer Support: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customer service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support helpline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warranty information</a:t>
            </a:r>
          </a:p>
          <a:p>
            <a:pPr lvl="0"/>
            <a:r>
              <a:rPr lang="en-US" sz="1200" b="1" dirty="0"/>
              <a:t>Industry-Specific Terms: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consumer electronics industry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oil and gas sector</a:t>
            </a:r>
          </a:p>
          <a:p>
            <a:pPr lvl="0"/>
            <a:r>
              <a:rPr lang="en-US" sz="1200" b="1" dirty="0"/>
              <a:t>Latest Innovations: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latest products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technological advancements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innovation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43814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On page optimization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70535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200" b="1" dirty="0"/>
              <a:t>Keyword Research: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Identify target keywords related to Videocon's products, services, and industry.</a:t>
            </a:r>
          </a:p>
          <a:p>
            <a:pPr lvl="0">
              <a:buNone/>
            </a:pPr>
            <a:r>
              <a:rPr lang="en-US" sz="1200" b="1" dirty="0"/>
              <a:t>Title Tags: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Craft compelling and descriptive title tags for each page.</a:t>
            </a:r>
          </a:p>
          <a:p>
            <a:pPr lvl="0">
              <a:buNone/>
            </a:pPr>
            <a:r>
              <a:rPr lang="en-US" sz="1200" b="1" dirty="0"/>
              <a:t>Meta Descriptions: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Write engaging meta descriptions that accurately describe the content of each page.</a:t>
            </a:r>
          </a:p>
          <a:p>
            <a:pPr lvl="0">
              <a:buNone/>
            </a:pPr>
            <a:r>
              <a:rPr lang="en-US" sz="1200" b="1" dirty="0"/>
              <a:t>Heading Tags (H1, H2, etc.):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Organize content with clear heading tags.</a:t>
            </a:r>
          </a:p>
          <a:p>
            <a:pPr lvl="0">
              <a:buNone/>
            </a:pPr>
            <a:r>
              <a:rPr lang="en-US" sz="1200" b="1" dirty="0"/>
              <a:t>Content Optimization: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Ensure content is high-quality, informative, and valuable to users.</a:t>
            </a:r>
          </a:p>
          <a:p>
            <a:pPr lvl="1">
              <a:buNone/>
            </a:pPr>
            <a:r>
              <a:rPr lang="en-US" sz="1200" dirty="0"/>
              <a:t>Use natural language and avoid keyword stuffing.</a:t>
            </a:r>
          </a:p>
          <a:p>
            <a:pPr lvl="0">
              <a:buNone/>
            </a:pPr>
            <a:r>
              <a:rPr lang="en-US" sz="1200" b="1" dirty="0"/>
              <a:t>URL Structure: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Create clean and SEO-friendly URLs.</a:t>
            </a:r>
          </a:p>
          <a:p>
            <a:pPr lvl="0">
              <a:buNone/>
            </a:pPr>
            <a:r>
              <a:rPr lang="en-US" sz="1200" b="1" dirty="0"/>
              <a:t>Internal Linking: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Link to relevant internal pages using descriptive anchor text.</a:t>
            </a:r>
          </a:p>
          <a:p>
            <a:pPr lvl="0">
              <a:buNone/>
            </a:pPr>
            <a:r>
              <a:rPr lang="en-US" sz="1200" b="1" dirty="0"/>
              <a:t>Image Optimization: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Optimize images for fast loading times.</a:t>
            </a:r>
          </a:p>
          <a:p>
            <a:pPr lvl="0">
              <a:buNone/>
            </a:pPr>
            <a:r>
              <a:rPr lang="en-US" sz="1200" b="1" dirty="0"/>
              <a:t>Mobile Optimization: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Ensure a responsive design for a seamless user experience on mobile devices.</a:t>
            </a:r>
          </a:p>
          <a:p>
            <a:pPr lvl="0">
              <a:buNone/>
            </a:pPr>
            <a:r>
              <a:rPr lang="en-US" sz="1200" b="1" dirty="0"/>
              <a:t>Page Speed: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Improve page loading speed by compressing images and leveraging browser caching.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1779</Words>
  <Application>Microsoft Office PowerPoint</Application>
  <PresentationFormat>On-screen Show (16:9)</PresentationFormat>
  <Paragraphs>264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COMPREHENSIVE DIGITAL MARKETING FOR VIDEOCON INDUSTRIES LIMITED</vt:lpstr>
      <vt:lpstr>Introduction</vt:lpstr>
      <vt:lpstr>Objectives</vt:lpstr>
      <vt:lpstr>Brand study, Competitor Analysis &amp; Buyer’s/Audiences persona</vt:lpstr>
      <vt:lpstr>Competitor analysis :</vt:lpstr>
      <vt:lpstr>Buyers/Audiences persona :</vt:lpstr>
      <vt:lpstr>SEO &amp; Keyword Research</vt:lpstr>
      <vt:lpstr>Keyword research :</vt:lpstr>
      <vt:lpstr>On page optimization :</vt:lpstr>
      <vt:lpstr>CONTENT IDEAS AND MARKETING STRATEGIES</vt:lpstr>
      <vt:lpstr>Marketing strategies</vt:lpstr>
      <vt:lpstr>CONTENT CREATION AND CURATION</vt:lpstr>
      <vt:lpstr>Designs/Video editing :</vt:lpstr>
      <vt:lpstr>Social media Ad campaigns :</vt:lpstr>
      <vt:lpstr>Email Ad campaigns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Nithin Mamidipalli</dc:creator>
  <cp:lastModifiedBy>Narasimha B</cp:lastModifiedBy>
  <cp:revision>24</cp:revision>
  <dcterms:created xsi:type="dcterms:W3CDTF">2023-10-20T13:45:32Z</dcterms:created>
  <dcterms:modified xsi:type="dcterms:W3CDTF">2023-11-07T12:08:39Z</dcterms:modified>
</cp:coreProperties>
</file>