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7" r:id="rId3"/>
    <p:sldId id="260" r:id="rId4"/>
    <p:sldId id="261" r:id="rId5"/>
    <p:sldId id="262" r:id="rId6"/>
    <p:sldId id="263" r:id="rId7"/>
    <p:sldId id="264" r:id="rId8"/>
    <p:sldId id="286" r:id="rId9"/>
    <p:sldId id="287" r:id="rId10"/>
    <p:sldId id="288" r:id="rId11"/>
    <p:sldId id="267" r:id="rId12"/>
    <p:sldId id="269" r:id="rId13"/>
    <p:sldId id="270" r:id="rId14"/>
    <p:sldId id="271" r:id="rId15"/>
    <p:sldId id="272" r:id="rId16"/>
    <p:sldId id="273" r:id="rId17"/>
    <p:sldId id="278" r:id="rId18"/>
    <p:sldId id="280" r:id="rId19"/>
    <p:sldId id="282" r:id="rId20"/>
    <p:sldId id="283" r:id="rId21"/>
    <p:sldId id="284" r:id="rId22"/>
    <p:sldId id="275" r:id="rId23"/>
    <p:sldId id="285" r:id="rId24"/>
    <p:sldId id="259" r:id="rId25"/>
  </p:sldIdLst>
  <p:sldSz cx="12192000" cy="6858000"/>
  <p:notesSz cx="6858000" cy="9144000"/>
  <p:embeddedFontLst>
    <p:embeddedFont>
      <p:font typeface="Calibri" panose="020F0502020204030204" pitchFamily="34" charset="0"/>
      <p:regular r:id="rId27"/>
      <p:bold r:id="rId28"/>
      <p:italic r:id="rId29"/>
      <p:boldItalic r:id="rId30"/>
    </p:embeddedFon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1" roundtripDataSignature="AMtx7mjFE0ju3GKG/4LtOFtP8Rbi+xLsK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90" autoAdjust="0"/>
  </p:normalViewPr>
  <p:slideViewPr>
    <p:cSldViewPr snapToGrid="0">
      <p:cViewPr varScale="1">
        <p:scale>
          <a:sx n="80" d="100"/>
          <a:sy n="80" d="100"/>
        </p:scale>
        <p:origin x="754" y="67"/>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75" d="100"/>
          <a:sy n="75" d="100"/>
        </p:scale>
        <p:origin x="2938" y="-27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c24e448931_0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g1c24e448931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47887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c24e448931_0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g1c24e448931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73525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c24e448931_0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g1c24e448931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08931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c24e448931_0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6" name="Google Shape;106;g1c24e448931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8940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c24e448931_0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g1c24e448931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46189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c24e448931_0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g1c24e448931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8337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c24e448931_0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g1c24e448931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34328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c24e448931_0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g1c24e448931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81271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c24e448931_0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g1c24e448931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59933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c24e448931_0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Linear regression can still provide some useful information about the data, even in cases where the relationship between the input features and the target variable is not strictly linear. In the case of voting regression, the linear regression model is combined with other non-linear models, such as random forest regressor and gradient boosting regressor, to provide an ensemble prediction that can be more accurate than any individual model on its own.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linear regression model may capture some important trends or relationships in the data that are not fully captured by the non-linear models. It may also help to reduce the risk of overfitting, as the linear regression model is less complex than the other models and has a lower risk of fitting noise in the data.</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summary, the use of linear regression in voting regression can be seen as a way to diversify the models used in the ensemble, and to potentially capture important information that may not be captured by the other models alone.</a:t>
            </a:r>
            <a:endParaRPr lang="en-IN" dirty="0"/>
          </a:p>
        </p:txBody>
      </p:sp>
      <p:sp>
        <p:nvSpPr>
          <p:cNvPr id="106" name="Google Shape;106;g1c24e448931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5777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c24e448931_0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g1c24e448931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c24e448931_0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US" dirty="0"/>
              <a:t>What is Gradient Boosting ?</a:t>
            </a:r>
          </a:p>
          <a:p>
            <a:pPr marL="0" lvl="0" indent="0" algn="l" rtl="0">
              <a:spcBef>
                <a:spcPts val="0"/>
              </a:spcBef>
              <a:spcAft>
                <a:spcPts val="0"/>
              </a:spcAft>
              <a:buNone/>
            </a:pPr>
            <a:r>
              <a:rPr lang="en-US" dirty="0"/>
              <a:t>Gradient Boosting is a machine learning algorithm that is used for both regression and classification tasks. It is an ensemble learning technique that builds a series of weak models, which are typically decision trees, and then combines them to create a strong predictive model.</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algorithm works by iteratively improving the weak models to minimize the error of the overall model. In each iteration, the algorithm creates a new model that focuses on the error of the previous model by adding new trees that attempt to correct the errors of the previous ones.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name "gradient boosting" comes from the use of gradient descent to minimize the loss function of the model. The loss function is the measure of the error of the model on the training data, and gradient descent is used to find the direction of steepest descent, or the direction that will minimize the loss function the most.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main advantage of gradient boosting is its ability to handle non-linear and non-monotonic relationships between the input and output variables. Additionally, it can handle missing data, and it is relatively robust to outliers. However, it can be computationally expensive and requires careful tuning of the hyperparameters to achieve good results.</a:t>
            </a:r>
            <a:endParaRPr lang="en-IN" dirty="0"/>
          </a:p>
        </p:txBody>
      </p:sp>
      <p:sp>
        <p:nvSpPr>
          <p:cNvPr id="106" name="Google Shape;106;g1c24e448931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8016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c24e448931_0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g1c24e448931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66134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c24e448931_0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g1c24e448931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42337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c24e448931_0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g1c24e448931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23574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c24e448931_0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g1c24e448931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6298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c24e448931_0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g1c24e448931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5475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c24e448931_0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g1c24e448931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7240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c24e448931_0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g1c24e448931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3518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c24e448931_0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g1c24e448931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889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c24e448931_0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g1c24e448931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4440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c24e448931_0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g1c24e448931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4851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2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2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2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1"/>
        <p:cNvGrpSpPr/>
        <p:nvPr/>
      </p:nvGrpSpPr>
      <p:grpSpPr>
        <a:xfrm>
          <a:off x="0" y="0"/>
          <a:ext cx="0" cy="0"/>
          <a:chOff x="0" y="0"/>
          <a:chExt cx="0" cy="0"/>
        </a:xfrm>
      </p:grpSpPr>
      <p:sp>
        <p:nvSpPr>
          <p:cNvPr id="22" name="Google Shape;22;p17"/>
          <p:cNvSpPr/>
          <p:nvPr/>
        </p:nvSpPr>
        <p:spPr>
          <a:xfrm>
            <a:off x="0" y="6176963"/>
            <a:ext cx="12192000" cy="681037"/>
          </a:xfrm>
          <a:prstGeom prst="rect">
            <a:avLst/>
          </a:prstGeom>
          <a:solidFill>
            <a:srgbClr val="00359E"/>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881" b="0" i="0" u="none" strike="noStrike" cap="none">
              <a:solidFill>
                <a:schemeClr val="lt1"/>
              </a:solidFill>
              <a:latin typeface="Calibri"/>
              <a:ea typeface="Calibri"/>
              <a:cs typeface="Calibri"/>
              <a:sym typeface="Calibri"/>
            </a:endParaRPr>
          </a:p>
        </p:txBody>
      </p:sp>
      <p:sp>
        <p:nvSpPr>
          <p:cNvPr id="23" name="Google Shape;23;p17"/>
          <p:cNvSpPr txBox="1">
            <a:spLocks noGrp="1"/>
          </p:cNvSpPr>
          <p:nvPr>
            <p:ph type="title"/>
          </p:nvPr>
        </p:nvSpPr>
        <p:spPr>
          <a:xfrm>
            <a:off x="265545" y="-3"/>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400"/>
              <a:buFont typeface="Calibri"/>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17"/>
          <p:cNvSpPr txBox="1">
            <a:spLocks noGrp="1"/>
          </p:cNvSpPr>
          <p:nvPr>
            <p:ph type="body" idx="1"/>
          </p:nvPr>
        </p:nvSpPr>
        <p:spPr>
          <a:xfrm>
            <a:off x="471055" y="1575591"/>
            <a:ext cx="11314545"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lt1"/>
                </a:solidFill>
                <a:latin typeface="Calibri"/>
                <a:ea typeface="Calibri"/>
                <a:cs typeface="Calibri"/>
                <a:sym typeface="Calibri"/>
              </a:defRPr>
            </a:lvl1pPr>
            <a:lvl2pPr marL="0" lvl="1" indent="0" algn="r">
              <a:spcBef>
                <a:spcPts val="0"/>
              </a:spcBef>
              <a:buNone/>
              <a:defRPr sz="1200" b="0" i="0" u="none" strike="noStrike" cap="none">
                <a:solidFill>
                  <a:schemeClr val="lt1"/>
                </a:solidFill>
                <a:latin typeface="Calibri"/>
                <a:ea typeface="Calibri"/>
                <a:cs typeface="Calibri"/>
                <a:sym typeface="Calibri"/>
              </a:defRPr>
            </a:lvl2pPr>
            <a:lvl3pPr marL="0" lvl="2" indent="0" algn="r">
              <a:spcBef>
                <a:spcPts val="0"/>
              </a:spcBef>
              <a:buNone/>
              <a:defRPr sz="1200" b="0" i="0" u="none" strike="noStrike" cap="none">
                <a:solidFill>
                  <a:schemeClr val="lt1"/>
                </a:solidFill>
                <a:latin typeface="Calibri"/>
                <a:ea typeface="Calibri"/>
                <a:cs typeface="Calibri"/>
                <a:sym typeface="Calibri"/>
              </a:defRPr>
            </a:lvl3pPr>
            <a:lvl4pPr marL="0" lvl="3" indent="0" algn="r">
              <a:spcBef>
                <a:spcPts val="0"/>
              </a:spcBef>
              <a:buNone/>
              <a:defRPr sz="1200" b="0" i="0" u="none" strike="noStrike" cap="none">
                <a:solidFill>
                  <a:schemeClr val="lt1"/>
                </a:solidFill>
                <a:latin typeface="Calibri"/>
                <a:ea typeface="Calibri"/>
                <a:cs typeface="Calibri"/>
                <a:sym typeface="Calibri"/>
              </a:defRPr>
            </a:lvl4pPr>
            <a:lvl5pPr marL="0" lvl="4" indent="0" algn="r">
              <a:spcBef>
                <a:spcPts val="0"/>
              </a:spcBef>
              <a:buNone/>
              <a:defRPr sz="1200" b="0" i="0" u="none" strike="noStrike" cap="none">
                <a:solidFill>
                  <a:schemeClr val="lt1"/>
                </a:solidFill>
                <a:latin typeface="Calibri"/>
                <a:ea typeface="Calibri"/>
                <a:cs typeface="Calibri"/>
                <a:sym typeface="Calibri"/>
              </a:defRPr>
            </a:lvl5pPr>
            <a:lvl6pPr marL="0" lvl="5" indent="0" algn="r">
              <a:spcBef>
                <a:spcPts val="0"/>
              </a:spcBef>
              <a:buNone/>
              <a:defRPr sz="1200" b="0" i="0" u="none" strike="noStrike" cap="none">
                <a:solidFill>
                  <a:schemeClr val="lt1"/>
                </a:solidFill>
                <a:latin typeface="Calibri"/>
                <a:ea typeface="Calibri"/>
                <a:cs typeface="Calibri"/>
                <a:sym typeface="Calibri"/>
              </a:defRPr>
            </a:lvl6pPr>
            <a:lvl7pPr marL="0" lvl="6" indent="0" algn="r">
              <a:spcBef>
                <a:spcPts val="0"/>
              </a:spcBef>
              <a:buNone/>
              <a:defRPr sz="1200" b="0" i="0" u="none" strike="noStrike" cap="none">
                <a:solidFill>
                  <a:schemeClr val="lt1"/>
                </a:solidFill>
                <a:latin typeface="Calibri"/>
                <a:ea typeface="Calibri"/>
                <a:cs typeface="Calibri"/>
                <a:sym typeface="Calibri"/>
              </a:defRPr>
            </a:lvl7pPr>
            <a:lvl8pPr marL="0" lvl="7" indent="0" algn="r">
              <a:spcBef>
                <a:spcPts val="0"/>
              </a:spcBef>
              <a:buNone/>
              <a:defRPr sz="1200" b="0" i="0" u="none" strike="noStrike" cap="none">
                <a:solidFill>
                  <a:schemeClr val="lt1"/>
                </a:solidFill>
                <a:latin typeface="Calibri"/>
                <a:ea typeface="Calibri"/>
                <a:cs typeface="Calibri"/>
                <a:sym typeface="Calibri"/>
              </a:defRPr>
            </a:lvl8pPr>
            <a:lvl9pPr marL="0" lvl="8" indent="0" algn="r">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
        <p:nvSpPr>
          <p:cNvPr id="28" name="Google Shape;28;p17"/>
          <p:cNvSpPr txBox="1"/>
          <p:nvPr/>
        </p:nvSpPr>
        <p:spPr>
          <a:xfrm>
            <a:off x="625763" y="-2"/>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lt1"/>
              </a:buClr>
              <a:buSzPts val="4400"/>
              <a:buFont typeface="Calibri"/>
              <a:buNone/>
            </a:pPr>
            <a:r>
              <a:rPr lang="en-IN" sz="4400" b="0" i="0" u="none" strike="noStrike" cap="none">
                <a:solidFill>
                  <a:schemeClr val="lt1"/>
                </a:solidFill>
                <a:latin typeface="Calibri"/>
                <a:ea typeface="Calibri"/>
                <a:cs typeface="Calibri"/>
                <a:sym typeface="Calibri"/>
              </a:rPr>
              <a:t>Click to edit Master title style</a:t>
            </a:r>
            <a:endParaRPr sz="4400" b="0" i="0" u="none" strike="noStrike" cap="none">
              <a:solidFill>
                <a:schemeClr val="lt1"/>
              </a:solidFill>
              <a:latin typeface="Calibri"/>
              <a:ea typeface="Calibri"/>
              <a:cs typeface="Calibri"/>
              <a:sym typeface="Calibri"/>
            </a:endParaRPr>
          </a:p>
        </p:txBody>
      </p:sp>
      <p:sp>
        <p:nvSpPr>
          <p:cNvPr id="29" name="Google Shape;29;p17"/>
          <p:cNvSpPr/>
          <p:nvPr/>
        </p:nvSpPr>
        <p:spPr>
          <a:xfrm>
            <a:off x="0" y="-1"/>
            <a:ext cx="12192000" cy="1325563"/>
          </a:xfrm>
          <a:prstGeom prst="rect">
            <a:avLst/>
          </a:prstGeom>
          <a:solidFill>
            <a:srgbClr val="00359E"/>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881" b="0" i="0" u="none" strike="noStrike" cap="none">
              <a:solidFill>
                <a:schemeClr val="lt1"/>
              </a:solidFill>
              <a:latin typeface="Calibri"/>
              <a:ea typeface="Calibri"/>
              <a:cs typeface="Calibri"/>
              <a:sym typeface="Calibri"/>
            </a:endParaRPr>
          </a:p>
        </p:txBody>
      </p:sp>
      <p:pic>
        <p:nvPicPr>
          <p:cNvPr id="30" name="Google Shape;30;p17"/>
          <p:cNvPicPr preferRelativeResize="0"/>
          <p:nvPr/>
        </p:nvPicPr>
        <p:blipFill rotWithShape="1">
          <a:blip r:embed="rId2">
            <a:alphaModFix/>
          </a:blip>
          <a:srcRect/>
          <a:stretch/>
        </p:blipFill>
        <p:spPr>
          <a:xfrm>
            <a:off x="6845300" y="-460034"/>
            <a:ext cx="6096000" cy="213105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sp>
        <p:nvSpPr>
          <p:cNvPr id="63" name="Google Shape;63;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2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5" name="Google Shape;65;p2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24"/>
          <p:cNvSpPr>
            <a:spLocks noGrp="1"/>
          </p:cNvSpPr>
          <p:nvPr>
            <p:ph type="pic" idx="2"/>
          </p:nvPr>
        </p:nvSpPr>
        <p:spPr>
          <a:xfrm>
            <a:off x="5183188" y="987425"/>
            <a:ext cx="6172200" cy="4873625"/>
          </a:xfrm>
          <a:prstGeom prst="rect">
            <a:avLst/>
          </a:prstGeom>
          <a:noFill/>
          <a:ln>
            <a:noFill/>
          </a:ln>
        </p:spPr>
      </p:sp>
      <p:sp>
        <p:nvSpPr>
          <p:cNvPr id="72" name="Google Shape;72;p2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oi.org/10.23919/EUSIPCO.2017.8081365"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a:spLocks noGrp="1"/>
          </p:cNvSpPr>
          <p:nvPr>
            <p:ph type="ctrTitle"/>
          </p:nvPr>
        </p:nvSpPr>
        <p:spPr>
          <a:xfrm>
            <a:off x="1523999" y="1273386"/>
            <a:ext cx="9144000" cy="642500"/>
          </a:xfrm>
          <a:prstGeom prst="rect">
            <a:avLst/>
          </a:prstGeom>
          <a:noFill/>
          <a:ln>
            <a:noFill/>
          </a:ln>
        </p:spPr>
        <p:txBody>
          <a:bodyPr spcFirstLastPara="1" wrap="square" lIns="91425" tIns="45700" rIns="91425" bIns="45700" anchor="b" anchorCtr="0">
            <a:noAutofit/>
          </a:bodyPr>
          <a:lstStyle/>
          <a:p>
            <a:pPr marL="0" lvl="0" indent="0" algn="ctr" rtl="0">
              <a:lnSpc>
                <a:spcPct val="150000"/>
              </a:lnSpc>
              <a:spcBef>
                <a:spcPts val="0"/>
              </a:spcBef>
              <a:spcAft>
                <a:spcPts val="0"/>
              </a:spcAft>
              <a:buClr>
                <a:schemeClr val="lt1"/>
              </a:buClr>
              <a:buSzPts val="3200"/>
              <a:buFont typeface="Calibri"/>
              <a:buNone/>
            </a:pPr>
            <a:r>
              <a:rPr lang="en-IN" sz="3200" b="1" dirty="0">
                <a:solidFill>
                  <a:schemeClr val="lt1"/>
                </a:solidFill>
              </a:rPr>
              <a:t>Department of Information Science and Engineering</a:t>
            </a:r>
            <a:endParaRPr sz="3200" b="1" dirty="0">
              <a:solidFill>
                <a:schemeClr val="lt1"/>
              </a:solidFill>
            </a:endParaRPr>
          </a:p>
        </p:txBody>
      </p:sp>
      <p:sp>
        <p:nvSpPr>
          <p:cNvPr id="93" name="Google Shape;93;p1"/>
          <p:cNvSpPr txBox="1">
            <a:spLocks noGrp="1"/>
          </p:cNvSpPr>
          <p:nvPr>
            <p:ph type="subTitle" idx="1"/>
          </p:nvPr>
        </p:nvSpPr>
        <p:spPr>
          <a:xfrm>
            <a:off x="106216" y="2716931"/>
            <a:ext cx="11979563" cy="1385810"/>
          </a:xfrm>
          <a:prstGeom prst="rect">
            <a:avLst/>
          </a:prstGeom>
          <a:noFill/>
          <a:ln>
            <a:noFill/>
          </a:ln>
        </p:spPr>
        <p:txBody>
          <a:bodyPr spcFirstLastPara="1" wrap="square" lIns="91425" tIns="45700" rIns="91425" bIns="45700" anchor="ctr" anchorCtr="0">
            <a:normAutofit/>
          </a:bodyPr>
          <a:lstStyle/>
          <a:p>
            <a:pPr marL="0" lvl="0" indent="0" algn="ctr" rtl="0">
              <a:lnSpc>
                <a:spcPct val="150000"/>
              </a:lnSpc>
              <a:spcBef>
                <a:spcPts val="0"/>
              </a:spcBef>
              <a:spcAft>
                <a:spcPts val="0"/>
              </a:spcAft>
              <a:buClr>
                <a:srgbClr val="00359E"/>
              </a:buClr>
              <a:buSzPts val="4400"/>
              <a:buNone/>
            </a:pPr>
            <a:r>
              <a:rPr lang="en-IN" sz="4400" b="1" dirty="0">
                <a:solidFill>
                  <a:srgbClr val="00359E"/>
                </a:solidFill>
              </a:rPr>
              <a:t>AIRFARE PRICE PREDICTION</a:t>
            </a:r>
            <a:endParaRPr dirty="0"/>
          </a:p>
        </p:txBody>
      </p:sp>
      <p:pic>
        <p:nvPicPr>
          <p:cNvPr id="94" name="Google Shape;94;p1"/>
          <p:cNvPicPr preferRelativeResize="0"/>
          <p:nvPr/>
        </p:nvPicPr>
        <p:blipFill rotWithShape="1">
          <a:blip r:embed="rId3">
            <a:alphaModFix/>
          </a:blip>
          <a:srcRect/>
          <a:stretch/>
        </p:blipFill>
        <p:spPr>
          <a:xfrm>
            <a:off x="2342645" y="209550"/>
            <a:ext cx="7506711" cy="955849"/>
          </a:xfrm>
          <a:prstGeom prst="rect">
            <a:avLst/>
          </a:prstGeom>
          <a:noFill/>
          <a:ln>
            <a:noFill/>
          </a:ln>
        </p:spPr>
      </p:pic>
      <p:sp>
        <p:nvSpPr>
          <p:cNvPr id="95" name="Google Shape;95;p1"/>
          <p:cNvSpPr/>
          <p:nvPr/>
        </p:nvSpPr>
        <p:spPr>
          <a:xfrm>
            <a:off x="0" y="-1"/>
            <a:ext cx="12192000" cy="2050474"/>
          </a:xfrm>
          <a:prstGeom prst="rect">
            <a:avLst/>
          </a:prstGeom>
          <a:solidFill>
            <a:srgbClr val="00359E"/>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881" b="0" i="0" u="none" strike="noStrike" cap="none">
              <a:solidFill>
                <a:schemeClr val="lt1"/>
              </a:solidFill>
              <a:latin typeface="Calibri"/>
              <a:ea typeface="Calibri"/>
              <a:cs typeface="Calibri"/>
              <a:sym typeface="Calibri"/>
            </a:endParaRPr>
          </a:p>
        </p:txBody>
      </p:sp>
      <p:pic>
        <p:nvPicPr>
          <p:cNvPr id="96" name="Google Shape;96;p1"/>
          <p:cNvPicPr preferRelativeResize="0"/>
          <p:nvPr/>
        </p:nvPicPr>
        <p:blipFill rotWithShape="1">
          <a:blip r:embed="rId4">
            <a:alphaModFix/>
          </a:blip>
          <a:srcRect t="36250" b="15640"/>
          <a:stretch/>
        </p:blipFill>
        <p:spPr>
          <a:xfrm>
            <a:off x="0" y="0"/>
            <a:ext cx="12191997" cy="2050474"/>
          </a:xfrm>
          <a:prstGeom prst="rect">
            <a:avLst/>
          </a:prstGeom>
          <a:noFill/>
          <a:ln>
            <a:noFill/>
          </a:ln>
        </p:spPr>
      </p:pic>
      <p:sp>
        <p:nvSpPr>
          <p:cNvPr id="97" name="Google Shape;97;p1"/>
          <p:cNvSpPr/>
          <p:nvPr/>
        </p:nvSpPr>
        <p:spPr>
          <a:xfrm>
            <a:off x="0" y="5892800"/>
            <a:ext cx="12192000" cy="1110673"/>
          </a:xfrm>
          <a:prstGeom prst="rect">
            <a:avLst/>
          </a:prstGeom>
          <a:solidFill>
            <a:srgbClr val="00359E"/>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881" b="0" i="0" u="none" strike="noStrike" cap="none">
              <a:solidFill>
                <a:schemeClr val="lt1"/>
              </a:solidFill>
              <a:latin typeface="Calibri"/>
              <a:ea typeface="Calibri"/>
              <a:cs typeface="Calibri"/>
              <a:sym typeface="Calibri"/>
            </a:endParaRPr>
          </a:p>
        </p:txBody>
      </p:sp>
      <p:sp>
        <p:nvSpPr>
          <p:cNvPr id="98" name="Google Shape;98;p1"/>
          <p:cNvSpPr txBox="1"/>
          <p:nvPr/>
        </p:nvSpPr>
        <p:spPr>
          <a:xfrm>
            <a:off x="1270000" y="6155638"/>
            <a:ext cx="97791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dirty="0">
                <a:solidFill>
                  <a:schemeClr val="lt1"/>
                </a:solidFill>
                <a:latin typeface="Calibri"/>
                <a:ea typeface="Calibri"/>
                <a:cs typeface="Calibri"/>
                <a:sym typeface="Calibri"/>
              </a:rPr>
              <a:t>18-04-2023</a:t>
            </a:r>
            <a:endParaRPr b="1" dirty="0"/>
          </a:p>
        </p:txBody>
      </p:sp>
      <p:sp>
        <p:nvSpPr>
          <p:cNvPr id="99" name="Google Shape;99;p1"/>
          <p:cNvSpPr txBox="1"/>
          <p:nvPr/>
        </p:nvSpPr>
        <p:spPr>
          <a:xfrm>
            <a:off x="-5" y="2220598"/>
            <a:ext cx="12192000" cy="52322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800" b="1" dirty="0">
                <a:solidFill>
                  <a:schemeClr val="dk1"/>
                </a:solidFill>
                <a:latin typeface="Calibri"/>
                <a:ea typeface="Calibri"/>
                <a:cs typeface="Calibri"/>
                <a:sym typeface="Calibri"/>
              </a:rPr>
              <a:t>PROJECT PHASE 3</a:t>
            </a:r>
            <a:endParaRPr dirty="0"/>
          </a:p>
        </p:txBody>
      </p:sp>
      <p:sp>
        <p:nvSpPr>
          <p:cNvPr id="100" name="Google Shape;100;p1"/>
          <p:cNvSpPr txBox="1"/>
          <p:nvPr/>
        </p:nvSpPr>
        <p:spPr>
          <a:xfrm>
            <a:off x="0" y="3909156"/>
            <a:ext cx="4359600" cy="2031285"/>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n-IN" sz="1800" b="1" dirty="0">
                <a:solidFill>
                  <a:schemeClr val="dk1"/>
                </a:solidFill>
              </a:rPr>
              <a:t>PRESENTED BY</a:t>
            </a:r>
          </a:p>
          <a:p>
            <a:pPr marL="0" marR="0" lvl="0" indent="0" algn="ctr" rtl="0">
              <a:lnSpc>
                <a:spcPct val="150000"/>
              </a:lnSpc>
              <a:spcBef>
                <a:spcPts val="0"/>
              </a:spcBef>
              <a:spcAft>
                <a:spcPts val="0"/>
              </a:spcAft>
              <a:buNone/>
            </a:pPr>
            <a:r>
              <a:rPr lang="en-IN" sz="1800" b="1" dirty="0">
                <a:solidFill>
                  <a:schemeClr val="dk1"/>
                </a:solidFill>
              </a:rPr>
              <a:t>BATCH 41</a:t>
            </a:r>
          </a:p>
          <a:p>
            <a:pPr marL="0" marR="0" lvl="0" indent="0" algn="ctr" rtl="0">
              <a:spcBef>
                <a:spcPts val="0"/>
              </a:spcBef>
              <a:spcAft>
                <a:spcPts val="0"/>
              </a:spcAft>
              <a:buNone/>
            </a:pPr>
            <a:r>
              <a:rPr lang="en-IN" sz="1800" b="1" dirty="0">
                <a:solidFill>
                  <a:schemeClr val="dk1"/>
                </a:solidFill>
              </a:rPr>
              <a:t>1NT19IS109 – PIYUSH GEETESH</a:t>
            </a:r>
          </a:p>
          <a:p>
            <a:pPr marL="0" marR="0" lvl="0" indent="0" algn="ctr" rtl="0">
              <a:spcBef>
                <a:spcPts val="0"/>
              </a:spcBef>
              <a:spcAft>
                <a:spcPts val="0"/>
              </a:spcAft>
              <a:buNone/>
            </a:pPr>
            <a:r>
              <a:rPr lang="en-IN" sz="1800" b="1" dirty="0">
                <a:solidFill>
                  <a:schemeClr val="dk1"/>
                </a:solidFill>
              </a:rPr>
              <a:t>1NT19IS194 – AYUSH</a:t>
            </a:r>
          </a:p>
          <a:p>
            <a:pPr marL="0" marR="0" lvl="0" indent="0" algn="ctr" rtl="0">
              <a:spcBef>
                <a:spcPts val="0"/>
              </a:spcBef>
              <a:spcAft>
                <a:spcPts val="0"/>
              </a:spcAft>
              <a:buNone/>
            </a:pPr>
            <a:r>
              <a:rPr lang="en-IN" sz="1800" b="1" dirty="0">
                <a:solidFill>
                  <a:schemeClr val="dk1"/>
                </a:solidFill>
              </a:rPr>
              <a:t>1NT19IS122 – RAGHUNATHAN R</a:t>
            </a:r>
          </a:p>
          <a:p>
            <a:pPr marL="0" marR="0" lvl="0" indent="0" algn="ctr" rtl="0">
              <a:spcBef>
                <a:spcPts val="0"/>
              </a:spcBef>
              <a:spcAft>
                <a:spcPts val="0"/>
              </a:spcAft>
              <a:buNone/>
            </a:pPr>
            <a:r>
              <a:rPr lang="en-IN" sz="1800" b="1" dirty="0">
                <a:solidFill>
                  <a:schemeClr val="dk1"/>
                </a:solidFill>
              </a:rPr>
              <a:t>1NT19IS073 – KSHITIZ KUMAR</a:t>
            </a:r>
          </a:p>
        </p:txBody>
      </p:sp>
      <p:sp>
        <p:nvSpPr>
          <p:cNvPr id="101" name="Google Shape;101;p1"/>
          <p:cNvSpPr txBox="1"/>
          <p:nvPr/>
        </p:nvSpPr>
        <p:spPr>
          <a:xfrm>
            <a:off x="7601532" y="3996247"/>
            <a:ext cx="4590468" cy="923289"/>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n-IN" sz="1800" b="1" dirty="0">
                <a:solidFill>
                  <a:schemeClr val="dk1"/>
                </a:solidFill>
                <a:latin typeface="+mj-lt"/>
                <a:ea typeface="Calibri"/>
                <a:cs typeface="Calibri"/>
                <a:sym typeface="Calibri"/>
              </a:rPr>
              <a:t>GUIDE NAME AND DESIGNATION</a:t>
            </a:r>
          </a:p>
          <a:p>
            <a:pPr marL="0" marR="0" lvl="0" indent="0" algn="ctr" rtl="0">
              <a:lnSpc>
                <a:spcPct val="150000"/>
              </a:lnSpc>
              <a:spcBef>
                <a:spcPts val="0"/>
              </a:spcBef>
              <a:spcAft>
                <a:spcPts val="0"/>
              </a:spcAft>
              <a:buNone/>
            </a:pPr>
            <a:r>
              <a:rPr lang="en-IN" sz="1800" b="1" dirty="0">
                <a:solidFill>
                  <a:schemeClr val="dk1"/>
                </a:solidFill>
                <a:latin typeface="+mj-lt"/>
                <a:ea typeface="Calibri"/>
                <a:cs typeface="Calibri"/>
                <a:sym typeface="Calibri"/>
              </a:rPr>
              <a:t>Ms. SNEHA HR, Assistant Professor</a:t>
            </a:r>
            <a:endParaRPr dirty="0">
              <a:latin typeface="+mj-lt"/>
            </a:endParaRPr>
          </a:p>
        </p:txBody>
      </p:sp>
      <p:sp>
        <p:nvSpPr>
          <p:cNvPr id="102" name="Google Shape;102;p1"/>
          <p:cNvSpPr txBox="1"/>
          <p:nvPr/>
        </p:nvSpPr>
        <p:spPr>
          <a:xfrm>
            <a:off x="106200" y="1165400"/>
            <a:ext cx="11979600" cy="64260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None/>
            </a:pPr>
            <a:r>
              <a:rPr lang="en-IN" sz="3000">
                <a:solidFill>
                  <a:schemeClr val="lt1"/>
                </a:solidFill>
              </a:rPr>
              <a:t>DEPARTMENT OF INFORMATION SCIENCE AND ENGINEERING</a:t>
            </a:r>
            <a:endParaRPr sz="3000">
              <a:solidFill>
                <a:schemeClr val="lt1"/>
              </a:solidFill>
            </a:endParaRPr>
          </a:p>
        </p:txBody>
      </p:sp>
      <p:sp>
        <p:nvSpPr>
          <p:cNvPr id="103" name="Google Shape;103;p1"/>
          <p:cNvSpPr txBox="1">
            <a:spLocks noGrp="1"/>
          </p:cNvSpPr>
          <p:nvPr>
            <p:ph type="sldNum" idx="12"/>
          </p:nvPr>
        </p:nvSpPr>
        <p:spPr>
          <a:xfrm>
            <a:off x="8649725" y="6265588"/>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I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1c24e448931_0_3"/>
          <p:cNvSpPr txBox="1">
            <a:spLocks noGrp="1"/>
          </p:cNvSpPr>
          <p:nvPr>
            <p:ph type="dt" idx="10"/>
          </p:nvPr>
        </p:nvSpPr>
        <p:spPr>
          <a:xfrm>
            <a:off x="47105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dirty="0"/>
              <a:t>18-04-2023</a:t>
            </a:r>
            <a:endParaRPr dirty="0"/>
          </a:p>
        </p:txBody>
      </p:sp>
      <p:sp>
        <p:nvSpPr>
          <p:cNvPr id="109" name="Google Shape;109;g1c24e448931_0_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15000"/>
              </a:lnSpc>
              <a:spcBef>
                <a:spcPts val="0"/>
              </a:spcBef>
              <a:spcAft>
                <a:spcPts val="0"/>
              </a:spcAft>
              <a:buNone/>
            </a:pPr>
            <a:r>
              <a:rPr lang="en-US" dirty="0">
                <a:latin typeface="Arial"/>
                <a:ea typeface="Arial"/>
                <a:cs typeface="Arial"/>
                <a:sym typeface="Arial"/>
              </a:rPr>
              <a:t>AIRFARE PRICE PREDICTION | DEPARTMENT OF INFORMATION SCIENCE AND TECHNOLOGY</a:t>
            </a:r>
          </a:p>
        </p:txBody>
      </p:sp>
      <p:sp>
        <p:nvSpPr>
          <p:cNvPr id="110" name="Google Shape;110;g1c24e448931_0_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10</a:t>
            </a:fld>
            <a:endParaRPr/>
          </a:p>
        </p:txBody>
      </p:sp>
      <p:sp>
        <p:nvSpPr>
          <p:cNvPr id="111" name="Google Shape;111;g1c24e448931_0_3"/>
          <p:cNvSpPr txBox="1"/>
          <p:nvPr/>
        </p:nvSpPr>
        <p:spPr>
          <a:xfrm>
            <a:off x="471050" y="208625"/>
            <a:ext cx="6398100" cy="10287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None/>
            </a:pPr>
            <a:r>
              <a:rPr lang="en-IN" sz="4800" dirty="0">
                <a:solidFill>
                  <a:schemeClr val="lt1"/>
                </a:solidFill>
              </a:rPr>
              <a:t>Literature Brief</a:t>
            </a:r>
            <a:endParaRPr sz="4800" dirty="0">
              <a:solidFill>
                <a:schemeClr val="lt1"/>
              </a:solidFill>
            </a:endParaRPr>
          </a:p>
        </p:txBody>
      </p:sp>
      <p:sp>
        <p:nvSpPr>
          <p:cNvPr id="112" name="Google Shape;112;g1c24e448931_0_3"/>
          <p:cNvSpPr txBox="1"/>
          <p:nvPr/>
        </p:nvSpPr>
        <p:spPr>
          <a:xfrm>
            <a:off x="471050" y="1556825"/>
            <a:ext cx="11316600" cy="4352400"/>
          </a:xfrm>
          <a:prstGeom prst="rect">
            <a:avLst/>
          </a:prstGeom>
          <a:noFill/>
          <a:ln>
            <a:noFill/>
          </a:ln>
        </p:spPr>
        <p:txBody>
          <a:bodyPr spcFirstLastPara="1" wrap="square" lIns="0" tIns="0" rIns="0" bIns="0" anchor="t" anchorCtr="0">
            <a:noAutofit/>
          </a:bodyPr>
          <a:lstStyle/>
          <a:p>
            <a:pPr marL="285750" lvl="0" indent="-285750" rtl="0">
              <a:lnSpc>
                <a:spcPct val="115000"/>
              </a:lnSpc>
              <a:spcBef>
                <a:spcPts val="1000"/>
              </a:spcBef>
              <a:spcAft>
                <a:spcPts val="0"/>
              </a:spcAft>
              <a:buFont typeface="Arial" panose="020B0604020202020204" pitchFamily="34" charset="0"/>
              <a:buChar char="•"/>
            </a:pPr>
            <a:endParaRPr lang="en-IN" sz="1800" dirty="0">
              <a:solidFill>
                <a:schemeClr val="tx1"/>
              </a:solidFill>
              <a:latin typeface="Roboto"/>
              <a:ea typeface="Roboto"/>
              <a:cs typeface="Roboto"/>
              <a:sym typeface="Roboto"/>
            </a:endParaRPr>
          </a:p>
        </p:txBody>
      </p:sp>
      <p:graphicFrame>
        <p:nvGraphicFramePr>
          <p:cNvPr id="2" name="Table 3">
            <a:extLst>
              <a:ext uri="{FF2B5EF4-FFF2-40B4-BE49-F238E27FC236}">
                <a16:creationId xmlns:a16="http://schemas.microsoft.com/office/drawing/2014/main" id="{5E98E6CD-795D-4D41-B3C2-9F318A3254FF}"/>
              </a:ext>
            </a:extLst>
          </p:cNvPr>
          <p:cNvGraphicFramePr>
            <a:graphicFrameLocks noGrp="1"/>
          </p:cNvGraphicFramePr>
          <p:nvPr>
            <p:extLst>
              <p:ext uri="{D42A27DB-BD31-4B8C-83A1-F6EECF244321}">
                <p14:modId xmlns:p14="http://schemas.microsoft.com/office/powerpoint/2010/main" val="1880335629"/>
              </p:ext>
            </p:extLst>
          </p:nvPr>
        </p:nvGraphicFramePr>
        <p:xfrm>
          <a:off x="66675" y="1390650"/>
          <a:ext cx="12058649" cy="2613491"/>
        </p:xfrm>
        <a:graphic>
          <a:graphicData uri="http://schemas.openxmlformats.org/drawingml/2006/table">
            <a:tbl>
              <a:tblPr firstRow="1" bandRow="1">
                <a:tableStyleId>{5C22544A-7EE6-4342-B048-85BDC9FD1C3A}</a:tableStyleId>
              </a:tblPr>
              <a:tblGrid>
                <a:gridCol w="1743657">
                  <a:extLst>
                    <a:ext uri="{9D8B030D-6E8A-4147-A177-3AD203B41FA5}">
                      <a16:colId xmlns:a16="http://schemas.microsoft.com/office/drawing/2014/main" val="51915183"/>
                    </a:ext>
                  </a:extLst>
                </a:gridCol>
                <a:gridCol w="2184467">
                  <a:extLst>
                    <a:ext uri="{9D8B030D-6E8A-4147-A177-3AD203B41FA5}">
                      <a16:colId xmlns:a16="http://schemas.microsoft.com/office/drawing/2014/main" val="2726014061"/>
                    </a:ext>
                  </a:extLst>
                </a:gridCol>
                <a:gridCol w="4035875">
                  <a:extLst>
                    <a:ext uri="{9D8B030D-6E8A-4147-A177-3AD203B41FA5}">
                      <a16:colId xmlns:a16="http://schemas.microsoft.com/office/drawing/2014/main" val="1974415064"/>
                    </a:ext>
                  </a:extLst>
                </a:gridCol>
                <a:gridCol w="4094650">
                  <a:extLst>
                    <a:ext uri="{9D8B030D-6E8A-4147-A177-3AD203B41FA5}">
                      <a16:colId xmlns:a16="http://schemas.microsoft.com/office/drawing/2014/main" val="1269205783"/>
                    </a:ext>
                  </a:extLst>
                </a:gridCol>
              </a:tblGrid>
              <a:tr h="596590">
                <a:tc>
                  <a:txBody>
                    <a:bodyPr/>
                    <a:lstStyle/>
                    <a:p>
                      <a:pPr algn="ctr"/>
                      <a:r>
                        <a:rPr lang="en-US" dirty="0"/>
                        <a:t>Author</a:t>
                      </a:r>
                      <a:endParaRPr lang="en-IN" dirty="0"/>
                    </a:p>
                  </a:txBody>
                  <a:tcPr/>
                </a:tc>
                <a:tc>
                  <a:txBody>
                    <a:bodyPr/>
                    <a:lstStyle/>
                    <a:p>
                      <a:pPr algn="ctr"/>
                      <a:r>
                        <a:rPr lang="en-US" dirty="0"/>
                        <a:t>Title</a:t>
                      </a:r>
                      <a:endParaRPr lang="en-IN" dirty="0"/>
                    </a:p>
                  </a:txBody>
                  <a:tcPr/>
                </a:tc>
                <a:tc>
                  <a:txBody>
                    <a:bodyPr/>
                    <a:lstStyle/>
                    <a:p>
                      <a:pPr algn="ctr"/>
                      <a:r>
                        <a:rPr lang="en-US" dirty="0"/>
                        <a:t>Findings</a:t>
                      </a:r>
                      <a:endParaRPr lang="en-IN" dirty="0"/>
                    </a:p>
                  </a:txBody>
                  <a:tcPr/>
                </a:tc>
                <a:tc>
                  <a:txBody>
                    <a:bodyPr/>
                    <a:lstStyle/>
                    <a:p>
                      <a:pPr algn="ctr"/>
                      <a:r>
                        <a:rPr lang="en-US" dirty="0"/>
                        <a:t>Drawbacks</a:t>
                      </a:r>
                      <a:endParaRPr lang="en-IN" dirty="0"/>
                    </a:p>
                  </a:txBody>
                  <a:tcPr/>
                </a:tc>
                <a:extLst>
                  <a:ext uri="{0D108BD9-81ED-4DB2-BD59-A6C34878D82A}">
                    <a16:rowId xmlns:a16="http://schemas.microsoft.com/office/drawing/2014/main" val="2736750186"/>
                  </a:ext>
                </a:extLst>
              </a:tr>
              <a:tr h="2016901">
                <a:tc>
                  <a:txBody>
                    <a:bodyPr/>
                    <a:lstStyle/>
                    <a:p>
                      <a:r>
                        <a:rPr lang="en-IN" b="1" dirty="0"/>
                        <a:t>Ren , Yang and Yuan</a:t>
                      </a:r>
                    </a:p>
                  </a:txBody>
                  <a:tcPr/>
                </a:tc>
                <a:tc>
                  <a:txBody>
                    <a:bodyPr/>
                    <a:lstStyle/>
                    <a:p>
                      <a:r>
                        <a:rPr lang="en-US" dirty="0"/>
                        <a:t>Prediction of Airline Ticket Price</a:t>
                      </a:r>
                      <a:endParaRPr lang="en-IN" dirty="0"/>
                    </a:p>
                  </a:txBody>
                  <a:tcPr/>
                </a:tc>
                <a:tc>
                  <a:txBody>
                    <a:bodyPr/>
                    <a:lstStyle/>
                    <a:p>
                      <a:pPr marL="285750" indent="-285750">
                        <a:buFont typeface="Arial" panose="020B0604020202020204" pitchFamily="34" charset="0"/>
                        <a:buChar char="•"/>
                      </a:pPr>
                      <a:r>
                        <a:rPr lang="en-US" dirty="0"/>
                        <a:t>They </a:t>
                      </a:r>
                      <a:r>
                        <a:rPr lang="en-US" b="1" dirty="0"/>
                        <a:t>studied the linear regression model </a:t>
                      </a:r>
                      <a:r>
                        <a:rPr lang="en-US" dirty="0"/>
                        <a:t>and the outputs the model would predict.</a:t>
                      </a:r>
                    </a:p>
                    <a:p>
                      <a:pPr marL="285750" indent="-285750">
                        <a:buFont typeface="Arial" panose="020B0604020202020204" pitchFamily="34" charset="0"/>
                        <a:buChar char="•"/>
                      </a:pPr>
                      <a:endParaRPr lang="en-US" dirty="0"/>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b="0" dirty="0"/>
                        <a:t>The predicted prices were observers and studied based on the estimated parameters and the </a:t>
                      </a:r>
                      <a:r>
                        <a:rPr lang="en-US" b="1" dirty="0"/>
                        <a:t>input data that was used for different predictions</a:t>
                      </a:r>
                      <a:r>
                        <a:rPr lang="en-US" b="0" dirty="0"/>
                        <a:t>.</a:t>
                      </a:r>
                      <a:endParaRPr lang="en-IN" b="0" dirty="0"/>
                    </a:p>
                  </a:txBody>
                  <a:tcPr/>
                </a:tc>
                <a:tc>
                  <a:txBody>
                    <a:bodyPr/>
                    <a:lstStyle/>
                    <a:p>
                      <a:pPr marL="285750" indent="-285750">
                        <a:buFont typeface="Arial" panose="020B0604020202020204" pitchFamily="34" charset="0"/>
                        <a:buChar char="•"/>
                      </a:pPr>
                      <a:r>
                        <a:rPr lang="en-US" dirty="0"/>
                        <a:t>Only able to </a:t>
                      </a:r>
                      <a:r>
                        <a:rPr lang="en-US" b="1" dirty="0"/>
                        <a:t>capture relations described by a straight line</a:t>
                      </a:r>
                      <a:r>
                        <a:rPr lang="en-US" dirty="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Unable to predict complex relations.</a:t>
                      </a:r>
                    </a:p>
                    <a:p>
                      <a:pPr marL="0" indent="0">
                        <a:buFont typeface="Arial" panose="020B0604020202020204" pitchFamily="34" charset="0"/>
                        <a:buNone/>
                      </a:pPr>
                      <a:endParaRPr lang="en-US" dirty="0"/>
                    </a:p>
                    <a:p>
                      <a:pPr marL="285750" indent="-285750">
                        <a:buFont typeface="Arial" panose="020B0604020202020204" pitchFamily="34" charset="0"/>
                        <a:buChar char="•"/>
                      </a:pPr>
                      <a:r>
                        <a:rPr lang="en-US" b="1" dirty="0"/>
                        <a:t>Outliers have a large impact </a:t>
                      </a:r>
                      <a:r>
                        <a:rPr lang="en-US" dirty="0"/>
                        <a:t>on the results. There can be small number of flights prices that are significantly higher or lower than the other flights.</a:t>
                      </a:r>
                      <a:endParaRPr lang="en-IN" dirty="0"/>
                    </a:p>
                  </a:txBody>
                  <a:tcPr/>
                </a:tc>
                <a:extLst>
                  <a:ext uri="{0D108BD9-81ED-4DB2-BD59-A6C34878D82A}">
                    <a16:rowId xmlns:a16="http://schemas.microsoft.com/office/drawing/2014/main" val="833181689"/>
                  </a:ext>
                </a:extLst>
              </a:tr>
            </a:tbl>
          </a:graphicData>
        </a:graphic>
      </p:graphicFrame>
    </p:spTree>
    <p:extLst>
      <p:ext uri="{BB962C8B-B14F-4D97-AF65-F5344CB8AC3E}">
        <p14:creationId xmlns:p14="http://schemas.microsoft.com/office/powerpoint/2010/main" val="390546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1c24e448931_0_3"/>
          <p:cNvSpPr txBox="1">
            <a:spLocks noGrp="1"/>
          </p:cNvSpPr>
          <p:nvPr>
            <p:ph type="dt" idx="10"/>
          </p:nvPr>
        </p:nvSpPr>
        <p:spPr>
          <a:xfrm>
            <a:off x="47105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dirty="0"/>
              <a:t>18-04-2023</a:t>
            </a:r>
            <a:endParaRPr dirty="0"/>
          </a:p>
        </p:txBody>
      </p:sp>
      <p:sp>
        <p:nvSpPr>
          <p:cNvPr id="109" name="Google Shape;109;g1c24e448931_0_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15000"/>
              </a:lnSpc>
              <a:spcBef>
                <a:spcPts val="0"/>
              </a:spcBef>
              <a:spcAft>
                <a:spcPts val="0"/>
              </a:spcAft>
              <a:buNone/>
            </a:pPr>
            <a:r>
              <a:rPr lang="en-US" dirty="0">
                <a:latin typeface="Arial"/>
                <a:ea typeface="Arial"/>
                <a:cs typeface="Arial"/>
                <a:sym typeface="Arial"/>
              </a:rPr>
              <a:t>AIRFARE PRICE PREDICTION | DEPARTMENT OF INFORMATION SCIENCE AND TECHNOLOGY</a:t>
            </a:r>
          </a:p>
        </p:txBody>
      </p:sp>
      <p:sp>
        <p:nvSpPr>
          <p:cNvPr id="110" name="Google Shape;110;g1c24e448931_0_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11</a:t>
            </a:fld>
            <a:endParaRPr/>
          </a:p>
        </p:txBody>
      </p:sp>
      <p:sp>
        <p:nvSpPr>
          <p:cNvPr id="111" name="Google Shape;111;g1c24e448931_0_3"/>
          <p:cNvSpPr txBox="1"/>
          <p:nvPr/>
        </p:nvSpPr>
        <p:spPr>
          <a:xfrm>
            <a:off x="471050" y="208625"/>
            <a:ext cx="6398100" cy="10287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None/>
            </a:pPr>
            <a:r>
              <a:rPr lang="en-IN" sz="4800" dirty="0">
                <a:solidFill>
                  <a:schemeClr val="lt1"/>
                </a:solidFill>
              </a:rPr>
              <a:t>Outcomes of Survey</a:t>
            </a:r>
            <a:endParaRPr sz="4800" dirty="0">
              <a:solidFill>
                <a:schemeClr val="lt1"/>
              </a:solidFill>
            </a:endParaRPr>
          </a:p>
        </p:txBody>
      </p:sp>
      <p:sp>
        <p:nvSpPr>
          <p:cNvPr id="112" name="Google Shape;112;g1c24e448931_0_3"/>
          <p:cNvSpPr txBox="1"/>
          <p:nvPr/>
        </p:nvSpPr>
        <p:spPr>
          <a:xfrm>
            <a:off x="471050" y="1556825"/>
            <a:ext cx="11316600" cy="4352400"/>
          </a:xfrm>
          <a:prstGeom prst="rect">
            <a:avLst/>
          </a:prstGeom>
          <a:noFill/>
          <a:ln>
            <a:noFill/>
          </a:ln>
        </p:spPr>
        <p:txBody>
          <a:bodyPr spcFirstLastPara="1" wrap="square" lIns="0" tIns="0" rIns="0" bIns="0" anchor="t" anchorCtr="0">
            <a:noAutofit/>
          </a:bodyPr>
          <a:lstStyle/>
          <a:p>
            <a:pPr lvl="0" rtl="0">
              <a:lnSpc>
                <a:spcPct val="115000"/>
              </a:lnSpc>
              <a:spcBef>
                <a:spcPts val="1000"/>
              </a:spcBef>
              <a:spcAft>
                <a:spcPts val="0"/>
              </a:spcAft>
            </a:pPr>
            <a:endParaRPr lang="en-IN" sz="1800" dirty="0">
              <a:solidFill>
                <a:schemeClr val="tx1"/>
              </a:solidFill>
              <a:latin typeface="Roboto"/>
              <a:ea typeface="Roboto"/>
              <a:cs typeface="Roboto"/>
              <a:sym typeface="Roboto"/>
            </a:endParaRPr>
          </a:p>
        </p:txBody>
      </p:sp>
      <p:pic>
        <p:nvPicPr>
          <p:cNvPr id="3" name="Picture 2">
            <a:extLst>
              <a:ext uri="{FF2B5EF4-FFF2-40B4-BE49-F238E27FC236}">
                <a16:creationId xmlns:a16="http://schemas.microsoft.com/office/drawing/2014/main" id="{9E2E0EA1-AC09-442E-83F7-08493C72C6FF}"/>
              </a:ext>
            </a:extLst>
          </p:cNvPr>
          <p:cNvPicPr>
            <a:picLocks noChangeAspect="1"/>
          </p:cNvPicPr>
          <p:nvPr/>
        </p:nvPicPr>
        <p:blipFill>
          <a:blip r:embed="rId3"/>
          <a:stretch>
            <a:fillRect/>
          </a:stretch>
        </p:blipFill>
        <p:spPr>
          <a:xfrm>
            <a:off x="1644508" y="1967254"/>
            <a:ext cx="8902983" cy="3519146"/>
          </a:xfrm>
          <a:prstGeom prst="rect">
            <a:avLst/>
          </a:prstGeom>
        </p:spPr>
      </p:pic>
    </p:spTree>
    <p:extLst>
      <p:ext uri="{BB962C8B-B14F-4D97-AF65-F5344CB8AC3E}">
        <p14:creationId xmlns:p14="http://schemas.microsoft.com/office/powerpoint/2010/main" val="3343063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1c24e448931_0_3"/>
          <p:cNvSpPr txBox="1">
            <a:spLocks noGrp="1"/>
          </p:cNvSpPr>
          <p:nvPr>
            <p:ph type="dt" idx="10"/>
          </p:nvPr>
        </p:nvSpPr>
        <p:spPr>
          <a:xfrm>
            <a:off x="47105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dirty="0"/>
              <a:t>18-04-2023</a:t>
            </a:r>
            <a:endParaRPr dirty="0"/>
          </a:p>
        </p:txBody>
      </p:sp>
      <p:sp>
        <p:nvSpPr>
          <p:cNvPr id="109" name="Google Shape;109;g1c24e448931_0_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15000"/>
              </a:lnSpc>
              <a:spcBef>
                <a:spcPts val="0"/>
              </a:spcBef>
              <a:spcAft>
                <a:spcPts val="0"/>
              </a:spcAft>
              <a:buNone/>
            </a:pPr>
            <a:r>
              <a:rPr lang="en-US" dirty="0">
                <a:latin typeface="Arial"/>
                <a:ea typeface="Arial"/>
                <a:cs typeface="Arial"/>
                <a:sym typeface="Arial"/>
              </a:rPr>
              <a:t>AIRFARE PRICE PREDICTION | DEPARTMENT OF INFORMATION SCIENCE AND TECHNOLOGY</a:t>
            </a:r>
          </a:p>
        </p:txBody>
      </p:sp>
      <p:sp>
        <p:nvSpPr>
          <p:cNvPr id="110" name="Google Shape;110;g1c24e448931_0_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12</a:t>
            </a:fld>
            <a:endParaRPr/>
          </a:p>
        </p:txBody>
      </p:sp>
      <p:sp>
        <p:nvSpPr>
          <p:cNvPr id="111" name="Google Shape;111;g1c24e448931_0_3"/>
          <p:cNvSpPr txBox="1"/>
          <p:nvPr/>
        </p:nvSpPr>
        <p:spPr>
          <a:xfrm>
            <a:off x="471050" y="208625"/>
            <a:ext cx="6398100" cy="10287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None/>
            </a:pPr>
            <a:r>
              <a:rPr lang="en-IN" sz="4800" dirty="0">
                <a:solidFill>
                  <a:schemeClr val="lt1"/>
                </a:solidFill>
              </a:rPr>
              <a:t>Outcomes of Survey</a:t>
            </a:r>
            <a:endParaRPr sz="4800" dirty="0">
              <a:solidFill>
                <a:schemeClr val="lt1"/>
              </a:solidFill>
            </a:endParaRPr>
          </a:p>
        </p:txBody>
      </p:sp>
      <p:sp>
        <p:nvSpPr>
          <p:cNvPr id="112" name="Google Shape;112;g1c24e448931_0_3"/>
          <p:cNvSpPr txBox="1"/>
          <p:nvPr/>
        </p:nvSpPr>
        <p:spPr>
          <a:xfrm>
            <a:off x="471050" y="1556825"/>
            <a:ext cx="11316600" cy="4352400"/>
          </a:xfrm>
          <a:prstGeom prst="rect">
            <a:avLst/>
          </a:prstGeom>
          <a:noFill/>
          <a:ln>
            <a:noFill/>
          </a:ln>
        </p:spPr>
        <p:txBody>
          <a:bodyPr spcFirstLastPara="1" wrap="square" lIns="0" tIns="0" rIns="0" bIns="0" anchor="ctr" anchorCtr="0">
            <a:noAutofit/>
          </a:bodyPr>
          <a:lstStyle/>
          <a:p>
            <a:pPr marL="223920" marR="0" lvl="0" indent="-223920" algn="l" rtl="0">
              <a:lnSpc>
                <a:spcPct val="90000"/>
              </a:lnSpc>
              <a:spcBef>
                <a:spcPts val="0"/>
              </a:spcBef>
              <a:spcAft>
                <a:spcPts val="0"/>
              </a:spcAft>
              <a:buClr>
                <a:srgbClr val="000000"/>
              </a:buClr>
              <a:buSzPct val="100000"/>
              <a:buFont typeface="Arial"/>
              <a:buChar char="•"/>
            </a:pPr>
            <a:r>
              <a:rPr lang="en-US" sz="1800" b="1" i="0" u="none" strike="noStrike" cap="none" dirty="0">
                <a:solidFill>
                  <a:srgbClr val="000000"/>
                </a:solidFill>
                <a:latin typeface="Calibri"/>
                <a:ea typeface="Calibri"/>
                <a:cs typeface="Calibri"/>
                <a:sym typeface="Calibri"/>
              </a:rPr>
              <a:t>Bagging Regression Tree </a:t>
            </a:r>
            <a:r>
              <a:rPr lang="en-US" sz="1800" b="0" i="0" u="none" strike="noStrike" cap="none" dirty="0">
                <a:solidFill>
                  <a:srgbClr val="000000"/>
                </a:solidFill>
                <a:latin typeface="Calibri"/>
                <a:ea typeface="Calibri"/>
                <a:cs typeface="Calibri"/>
                <a:sym typeface="Calibri"/>
              </a:rPr>
              <a:t>outperforms everyone in terms of accuracy and prediction.</a:t>
            </a:r>
          </a:p>
          <a:p>
            <a:pPr marL="223920" lvl="1" indent="-223920">
              <a:lnSpc>
                <a:spcPct val="90000"/>
              </a:lnSpc>
              <a:spcBef>
                <a:spcPts val="1001"/>
              </a:spcBef>
              <a:buSzPct val="100000"/>
              <a:buFont typeface="Arial"/>
              <a:buChar char="•"/>
            </a:pPr>
            <a:r>
              <a:rPr lang="en-US" sz="1800" b="0" i="0" u="none" strike="noStrike" cap="none" dirty="0">
                <a:solidFill>
                  <a:srgbClr val="000000"/>
                </a:solidFill>
                <a:latin typeface="Calibri"/>
                <a:ea typeface="Calibri"/>
                <a:cs typeface="Calibri"/>
                <a:sym typeface="Calibri"/>
              </a:rPr>
              <a:t>Features selected for the same :</a:t>
            </a:r>
          </a:p>
          <a:p>
            <a:pPr lvl="8">
              <a:lnSpc>
                <a:spcPct val="90000"/>
              </a:lnSpc>
              <a:spcBef>
                <a:spcPts val="1001"/>
              </a:spcBef>
              <a:buSzPct val="100000"/>
            </a:pPr>
            <a:r>
              <a:rPr lang="en-US" sz="1800" dirty="0">
                <a:latin typeface="Calibri"/>
                <a:ea typeface="Calibri"/>
                <a:cs typeface="Calibri"/>
                <a:sym typeface="Calibri"/>
              </a:rPr>
              <a:t>	1. Departure time</a:t>
            </a:r>
          </a:p>
          <a:p>
            <a:pPr lvl="8">
              <a:lnSpc>
                <a:spcPct val="90000"/>
              </a:lnSpc>
              <a:spcBef>
                <a:spcPts val="1001"/>
              </a:spcBef>
              <a:buSzPct val="100000"/>
            </a:pPr>
            <a:r>
              <a:rPr lang="en-US" sz="1800" dirty="0">
                <a:latin typeface="Calibri"/>
                <a:ea typeface="Calibri"/>
                <a:cs typeface="Calibri"/>
                <a:sym typeface="Calibri"/>
              </a:rPr>
              <a:t>	2. Arrival time</a:t>
            </a:r>
          </a:p>
          <a:p>
            <a:pPr lvl="8">
              <a:lnSpc>
                <a:spcPct val="90000"/>
              </a:lnSpc>
              <a:spcBef>
                <a:spcPts val="1001"/>
              </a:spcBef>
              <a:buSzPct val="100000"/>
            </a:pPr>
            <a:r>
              <a:rPr lang="en-US" sz="1800" b="0" i="0" u="none" strike="noStrike" cap="none" dirty="0">
                <a:solidFill>
                  <a:srgbClr val="000000"/>
                </a:solidFill>
                <a:latin typeface="Calibri"/>
                <a:ea typeface="Calibri"/>
                <a:cs typeface="Calibri"/>
                <a:sym typeface="Calibri"/>
              </a:rPr>
              <a:t>	3. Numb</a:t>
            </a:r>
            <a:r>
              <a:rPr lang="en-US" sz="1800" dirty="0">
                <a:latin typeface="Calibri"/>
                <a:ea typeface="Calibri"/>
                <a:cs typeface="Calibri"/>
                <a:sym typeface="Calibri"/>
              </a:rPr>
              <a:t>er of free luggage</a:t>
            </a:r>
          </a:p>
          <a:p>
            <a:pPr lvl="8">
              <a:lnSpc>
                <a:spcPct val="90000"/>
              </a:lnSpc>
              <a:spcBef>
                <a:spcPts val="1001"/>
              </a:spcBef>
              <a:buSzPct val="100000"/>
            </a:pPr>
            <a:r>
              <a:rPr lang="en-US" sz="1800" b="0" i="0" u="none" strike="noStrike" cap="none" dirty="0">
                <a:solidFill>
                  <a:srgbClr val="000000"/>
                </a:solidFill>
                <a:latin typeface="Calibri"/>
                <a:ea typeface="Calibri"/>
                <a:cs typeface="Calibri"/>
                <a:sym typeface="Calibri"/>
              </a:rPr>
              <a:t>	4. Number of </a:t>
            </a:r>
            <a:r>
              <a:rPr lang="en-US" sz="1800" dirty="0">
                <a:latin typeface="Calibri"/>
                <a:ea typeface="Calibri"/>
                <a:cs typeface="Calibri"/>
                <a:sym typeface="Calibri"/>
              </a:rPr>
              <a:t>intermediate stops</a:t>
            </a:r>
          </a:p>
          <a:p>
            <a:pPr lvl="8">
              <a:lnSpc>
                <a:spcPct val="90000"/>
              </a:lnSpc>
              <a:spcBef>
                <a:spcPts val="1001"/>
              </a:spcBef>
              <a:buSzPct val="100000"/>
            </a:pPr>
            <a:r>
              <a:rPr lang="en-US" sz="1800" dirty="0">
                <a:latin typeface="Calibri"/>
                <a:ea typeface="Calibri"/>
                <a:cs typeface="Calibri"/>
                <a:sym typeface="Calibri"/>
              </a:rPr>
              <a:t>	5. Days left until departure</a:t>
            </a:r>
            <a:endParaRPr lang="en-US" sz="1800" b="0" i="0" u="none" strike="noStrike" cap="none"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314466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1c24e448931_0_3"/>
          <p:cNvSpPr txBox="1">
            <a:spLocks noGrp="1"/>
          </p:cNvSpPr>
          <p:nvPr>
            <p:ph type="dt" idx="10"/>
          </p:nvPr>
        </p:nvSpPr>
        <p:spPr>
          <a:xfrm>
            <a:off x="47105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dirty="0"/>
              <a:t>18-04-2023</a:t>
            </a:r>
            <a:endParaRPr dirty="0"/>
          </a:p>
        </p:txBody>
      </p:sp>
      <p:sp>
        <p:nvSpPr>
          <p:cNvPr id="109" name="Google Shape;109;g1c24e448931_0_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15000"/>
              </a:lnSpc>
              <a:spcBef>
                <a:spcPts val="0"/>
              </a:spcBef>
              <a:spcAft>
                <a:spcPts val="0"/>
              </a:spcAft>
              <a:buNone/>
            </a:pPr>
            <a:r>
              <a:rPr lang="en-US" dirty="0">
                <a:latin typeface="Arial"/>
                <a:ea typeface="Arial"/>
                <a:cs typeface="Arial"/>
                <a:sym typeface="Arial"/>
              </a:rPr>
              <a:t>AIRFARE PRICE PREDICTION | DEPARTMENT OF INFORMATION SCIENCE AND TECHNOLOGY</a:t>
            </a:r>
          </a:p>
        </p:txBody>
      </p:sp>
      <p:sp>
        <p:nvSpPr>
          <p:cNvPr id="110" name="Google Shape;110;g1c24e448931_0_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13</a:t>
            </a:fld>
            <a:endParaRPr/>
          </a:p>
        </p:txBody>
      </p:sp>
      <p:sp>
        <p:nvSpPr>
          <p:cNvPr id="111" name="Google Shape;111;g1c24e448931_0_3"/>
          <p:cNvSpPr txBox="1"/>
          <p:nvPr/>
        </p:nvSpPr>
        <p:spPr>
          <a:xfrm>
            <a:off x="471050" y="208625"/>
            <a:ext cx="6398100" cy="10287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None/>
            </a:pPr>
            <a:r>
              <a:rPr lang="en-IN" sz="4800" dirty="0">
                <a:solidFill>
                  <a:schemeClr val="lt1"/>
                </a:solidFill>
              </a:rPr>
              <a:t>Research Gap</a:t>
            </a:r>
            <a:endParaRPr sz="4800" dirty="0">
              <a:solidFill>
                <a:schemeClr val="lt1"/>
              </a:solidFill>
            </a:endParaRPr>
          </a:p>
        </p:txBody>
      </p:sp>
      <p:sp>
        <p:nvSpPr>
          <p:cNvPr id="112" name="Google Shape;112;g1c24e448931_0_3"/>
          <p:cNvSpPr txBox="1"/>
          <p:nvPr/>
        </p:nvSpPr>
        <p:spPr>
          <a:xfrm>
            <a:off x="471050" y="1556825"/>
            <a:ext cx="11316600" cy="4352400"/>
          </a:xfrm>
          <a:prstGeom prst="rect">
            <a:avLst/>
          </a:prstGeom>
          <a:noFill/>
          <a:ln>
            <a:noFill/>
          </a:ln>
        </p:spPr>
        <p:txBody>
          <a:bodyPr spcFirstLastPara="1" wrap="square" lIns="0" tIns="0" rIns="0" bIns="0" anchor="ctr" anchorCtr="0">
            <a:noAutofit/>
          </a:bodyPr>
          <a:lstStyle/>
          <a:p>
            <a:pPr lvl="0" rtl="0">
              <a:lnSpc>
                <a:spcPct val="115000"/>
              </a:lnSpc>
              <a:spcBef>
                <a:spcPts val="1000"/>
              </a:spcBef>
              <a:spcAft>
                <a:spcPts val="0"/>
              </a:spcAft>
            </a:pPr>
            <a:r>
              <a:rPr lang="en-US" sz="1800" b="1" dirty="0">
                <a:solidFill>
                  <a:schemeClr val="tx1"/>
                </a:solidFill>
                <a:latin typeface="Roboto"/>
                <a:ea typeface="Roboto"/>
                <a:cs typeface="Roboto"/>
                <a:sym typeface="Roboto"/>
              </a:rPr>
              <a:t>Feature selection</a:t>
            </a:r>
          </a:p>
          <a:p>
            <a:pPr marL="285750" lvl="0" indent="-285750" rtl="0">
              <a:lnSpc>
                <a:spcPct val="115000"/>
              </a:lnSpc>
              <a:spcBef>
                <a:spcPts val="1000"/>
              </a:spcBef>
              <a:spcAft>
                <a:spcPts val="0"/>
              </a:spcAft>
              <a:buFont typeface="Wingdings" panose="05000000000000000000" pitchFamily="2" charset="2"/>
              <a:buChar char="Ø"/>
            </a:pPr>
            <a:r>
              <a:rPr lang="en-US" sz="1800" dirty="0">
                <a:solidFill>
                  <a:schemeClr val="tx1"/>
                </a:solidFill>
                <a:latin typeface="Roboto"/>
                <a:ea typeface="Roboto"/>
                <a:cs typeface="Roboto"/>
                <a:sym typeface="Roboto"/>
              </a:rPr>
              <a:t>Some important factors and features could be missed that gives us more insightful conclusions</a:t>
            </a:r>
          </a:p>
          <a:p>
            <a:pPr lvl="0" rtl="0">
              <a:lnSpc>
                <a:spcPct val="115000"/>
              </a:lnSpc>
              <a:spcBef>
                <a:spcPts val="1000"/>
              </a:spcBef>
              <a:spcAft>
                <a:spcPts val="0"/>
              </a:spcAft>
            </a:pPr>
            <a:endParaRPr lang="en-US" sz="1800" dirty="0">
              <a:solidFill>
                <a:schemeClr val="tx1"/>
              </a:solidFill>
              <a:latin typeface="Roboto"/>
              <a:ea typeface="Roboto"/>
              <a:cs typeface="Roboto"/>
              <a:sym typeface="Roboto"/>
            </a:endParaRPr>
          </a:p>
          <a:p>
            <a:pPr lvl="0" rtl="0">
              <a:lnSpc>
                <a:spcPct val="115000"/>
              </a:lnSpc>
              <a:spcBef>
                <a:spcPts val="1000"/>
              </a:spcBef>
              <a:spcAft>
                <a:spcPts val="0"/>
              </a:spcAft>
            </a:pPr>
            <a:r>
              <a:rPr lang="en-US" sz="1800" b="1" dirty="0">
                <a:solidFill>
                  <a:schemeClr val="tx1"/>
                </a:solidFill>
                <a:latin typeface="Roboto"/>
                <a:ea typeface="Roboto"/>
                <a:cs typeface="Roboto"/>
                <a:sym typeface="Roboto"/>
              </a:rPr>
              <a:t>Dynamic Prediction</a:t>
            </a:r>
          </a:p>
          <a:p>
            <a:pPr marL="285750" lvl="0" indent="-285750" rtl="0">
              <a:lnSpc>
                <a:spcPct val="115000"/>
              </a:lnSpc>
              <a:spcBef>
                <a:spcPts val="1000"/>
              </a:spcBef>
              <a:spcAft>
                <a:spcPts val="0"/>
              </a:spcAft>
              <a:buFont typeface="Wingdings" panose="05000000000000000000" pitchFamily="2" charset="2"/>
              <a:buChar char="Ø"/>
            </a:pPr>
            <a:r>
              <a:rPr lang="en-US" sz="1800" dirty="0">
                <a:solidFill>
                  <a:schemeClr val="tx1"/>
                </a:solidFill>
                <a:latin typeface="Roboto"/>
                <a:ea typeface="Roboto"/>
                <a:cs typeface="Roboto"/>
                <a:sym typeface="Roboto"/>
              </a:rPr>
              <a:t>With time airlines have started using various other factors to provide flight fares catered to wide range of customers.</a:t>
            </a:r>
          </a:p>
          <a:p>
            <a:pPr marL="285750" lvl="0" indent="-285750" rtl="0">
              <a:lnSpc>
                <a:spcPct val="115000"/>
              </a:lnSpc>
              <a:spcBef>
                <a:spcPts val="1000"/>
              </a:spcBef>
              <a:spcAft>
                <a:spcPts val="0"/>
              </a:spcAft>
              <a:buFont typeface="Wingdings" panose="05000000000000000000" pitchFamily="2" charset="2"/>
              <a:buChar char="Ø"/>
            </a:pPr>
            <a:r>
              <a:rPr lang="en-US" sz="1800" dirty="0">
                <a:solidFill>
                  <a:schemeClr val="tx1"/>
                </a:solidFill>
                <a:latin typeface="Roboto"/>
                <a:ea typeface="Roboto"/>
                <a:cs typeface="Roboto"/>
                <a:sym typeface="Roboto"/>
              </a:rPr>
              <a:t>Factors such as frequent travelers, business class and social scores can have an impact on their flight fares</a:t>
            </a:r>
          </a:p>
          <a:p>
            <a:pPr lvl="0" rtl="0">
              <a:lnSpc>
                <a:spcPct val="115000"/>
              </a:lnSpc>
              <a:spcBef>
                <a:spcPts val="1000"/>
              </a:spcBef>
              <a:spcAft>
                <a:spcPts val="0"/>
              </a:spcAft>
            </a:pPr>
            <a:endParaRPr lang="en-US" sz="1800" dirty="0">
              <a:solidFill>
                <a:schemeClr val="tx1"/>
              </a:solidFill>
              <a:latin typeface="Roboto"/>
              <a:ea typeface="Roboto"/>
              <a:cs typeface="Roboto"/>
              <a:sym typeface="Roboto"/>
            </a:endParaRPr>
          </a:p>
          <a:p>
            <a:pPr lvl="0" rtl="0">
              <a:lnSpc>
                <a:spcPct val="115000"/>
              </a:lnSpc>
              <a:spcBef>
                <a:spcPts val="1000"/>
              </a:spcBef>
              <a:spcAft>
                <a:spcPts val="0"/>
              </a:spcAft>
            </a:pPr>
            <a:r>
              <a:rPr lang="en-US" sz="1800" b="1" dirty="0">
                <a:solidFill>
                  <a:schemeClr val="tx1"/>
                </a:solidFill>
                <a:latin typeface="Roboto"/>
                <a:ea typeface="Roboto"/>
                <a:cs typeface="Roboto"/>
                <a:sym typeface="Roboto"/>
              </a:rPr>
              <a:t>Time Interval Section</a:t>
            </a:r>
          </a:p>
          <a:p>
            <a:pPr marL="285750" lvl="0" indent="-285750" rtl="0">
              <a:lnSpc>
                <a:spcPct val="115000"/>
              </a:lnSpc>
              <a:spcBef>
                <a:spcPts val="1000"/>
              </a:spcBef>
              <a:spcAft>
                <a:spcPts val="0"/>
              </a:spcAft>
              <a:buFont typeface="Wingdings" panose="05000000000000000000" pitchFamily="2" charset="2"/>
              <a:buChar char="Ø"/>
            </a:pPr>
            <a:r>
              <a:rPr lang="en-US" sz="1800" dirty="0">
                <a:solidFill>
                  <a:schemeClr val="tx1"/>
                </a:solidFill>
                <a:latin typeface="Roboto"/>
                <a:ea typeface="Roboto"/>
                <a:cs typeface="Roboto"/>
                <a:sym typeface="Roboto"/>
              </a:rPr>
              <a:t>The price variations during seasonal or public events, festive seasons are not taken into consideration.</a:t>
            </a:r>
          </a:p>
        </p:txBody>
      </p:sp>
    </p:spTree>
    <p:extLst>
      <p:ext uri="{BB962C8B-B14F-4D97-AF65-F5344CB8AC3E}">
        <p14:creationId xmlns:p14="http://schemas.microsoft.com/office/powerpoint/2010/main" val="547523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1c24e448931_0_3"/>
          <p:cNvSpPr txBox="1">
            <a:spLocks noGrp="1"/>
          </p:cNvSpPr>
          <p:nvPr>
            <p:ph type="dt" idx="10"/>
          </p:nvPr>
        </p:nvSpPr>
        <p:spPr>
          <a:xfrm>
            <a:off x="47105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dirty="0"/>
              <a:t>18-04-2023</a:t>
            </a:r>
            <a:endParaRPr dirty="0"/>
          </a:p>
        </p:txBody>
      </p:sp>
      <p:sp>
        <p:nvSpPr>
          <p:cNvPr id="109" name="Google Shape;109;g1c24e448931_0_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15000"/>
              </a:lnSpc>
              <a:spcBef>
                <a:spcPts val="0"/>
              </a:spcBef>
              <a:spcAft>
                <a:spcPts val="0"/>
              </a:spcAft>
              <a:buNone/>
            </a:pPr>
            <a:r>
              <a:rPr lang="en-US" dirty="0">
                <a:latin typeface="Arial"/>
                <a:ea typeface="Arial"/>
                <a:cs typeface="Arial"/>
                <a:sym typeface="Arial"/>
              </a:rPr>
              <a:t>AIRFARE PRICE PREDICTION | DEPARTMENT OF INFORMATION SCIENCE AND TECHNOLOGY</a:t>
            </a:r>
          </a:p>
        </p:txBody>
      </p:sp>
      <p:sp>
        <p:nvSpPr>
          <p:cNvPr id="110" name="Google Shape;110;g1c24e448931_0_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14</a:t>
            </a:fld>
            <a:endParaRPr/>
          </a:p>
        </p:txBody>
      </p:sp>
      <p:sp>
        <p:nvSpPr>
          <p:cNvPr id="111" name="Google Shape;111;g1c24e448931_0_3"/>
          <p:cNvSpPr txBox="1"/>
          <p:nvPr/>
        </p:nvSpPr>
        <p:spPr>
          <a:xfrm>
            <a:off x="471050" y="208625"/>
            <a:ext cx="6398100" cy="10287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None/>
            </a:pPr>
            <a:r>
              <a:rPr lang="en-IN" sz="4800" dirty="0">
                <a:solidFill>
                  <a:schemeClr val="lt1"/>
                </a:solidFill>
              </a:rPr>
              <a:t>Motivation</a:t>
            </a:r>
            <a:endParaRPr sz="4800" dirty="0">
              <a:solidFill>
                <a:schemeClr val="lt1"/>
              </a:solidFill>
            </a:endParaRPr>
          </a:p>
        </p:txBody>
      </p:sp>
      <p:sp>
        <p:nvSpPr>
          <p:cNvPr id="112" name="Google Shape;112;g1c24e448931_0_3"/>
          <p:cNvSpPr txBox="1"/>
          <p:nvPr/>
        </p:nvSpPr>
        <p:spPr>
          <a:xfrm>
            <a:off x="471050" y="1556825"/>
            <a:ext cx="11316600" cy="4352400"/>
          </a:xfrm>
          <a:prstGeom prst="rect">
            <a:avLst/>
          </a:prstGeom>
          <a:noFill/>
          <a:ln>
            <a:noFill/>
          </a:ln>
        </p:spPr>
        <p:txBody>
          <a:bodyPr spcFirstLastPara="1" wrap="square" lIns="0" tIns="0" rIns="0" bIns="0" anchor="t" anchorCtr="0">
            <a:noAutofit/>
          </a:bodyPr>
          <a:lstStyle/>
          <a:p>
            <a:pPr marL="285750" lvl="0" indent="-285750" rtl="0">
              <a:lnSpc>
                <a:spcPct val="115000"/>
              </a:lnSpc>
              <a:spcBef>
                <a:spcPts val="1000"/>
              </a:spcBef>
              <a:spcAft>
                <a:spcPts val="0"/>
              </a:spcAft>
              <a:buFont typeface="Wingdings" panose="05000000000000000000" pitchFamily="2" charset="2"/>
              <a:buChar char="Ø"/>
            </a:pPr>
            <a:r>
              <a:rPr lang="en-US" sz="1800" dirty="0">
                <a:solidFill>
                  <a:schemeClr val="tx1"/>
                </a:solidFill>
                <a:latin typeface="Roboto"/>
                <a:ea typeface="Roboto"/>
                <a:cs typeface="Roboto"/>
                <a:sym typeface="Roboto"/>
              </a:rPr>
              <a:t>Improve customer experience</a:t>
            </a:r>
          </a:p>
          <a:p>
            <a:pPr marL="285750" lvl="0" indent="-285750" rtl="0">
              <a:lnSpc>
                <a:spcPct val="115000"/>
              </a:lnSpc>
              <a:spcBef>
                <a:spcPts val="1000"/>
              </a:spcBef>
              <a:spcAft>
                <a:spcPts val="0"/>
              </a:spcAft>
              <a:buFont typeface="Wingdings" panose="05000000000000000000" pitchFamily="2" charset="2"/>
              <a:buChar char="Ø"/>
            </a:pPr>
            <a:r>
              <a:rPr lang="en-US" sz="1800" dirty="0">
                <a:solidFill>
                  <a:schemeClr val="tx1"/>
                </a:solidFill>
                <a:latin typeface="Roboto"/>
                <a:ea typeface="Roboto"/>
                <a:cs typeface="Roboto"/>
                <a:sym typeface="Roboto"/>
              </a:rPr>
              <a:t>Enhance decision making</a:t>
            </a:r>
          </a:p>
          <a:p>
            <a:pPr marL="285750" lvl="0" indent="-285750" rtl="0">
              <a:lnSpc>
                <a:spcPct val="115000"/>
              </a:lnSpc>
              <a:spcBef>
                <a:spcPts val="1000"/>
              </a:spcBef>
              <a:spcAft>
                <a:spcPts val="0"/>
              </a:spcAft>
              <a:buFont typeface="Wingdings" panose="05000000000000000000" pitchFamily="2" charset="2"/>
              <a:buChar char="Ø"/>
            </a:pPr>
            <a:r>
              <a:rPr lang="en-US" sz="1800" dirty="0">
                <a:solidFill>
                  <a:schemeClr val="tx1"/>
                </a:solidFill>
                <a:latin typeface="Roboto"/>
                <a:ea typeface="Roboto"/>
                <a:cs typeface="Roboto"/>
                <a:sym typeface="Roboto"/>
              </a:rPr>
              <a:t>Comparative analysis of algorithms</a:t>
            </a:r>
          </a:p>
          <a:p>
            <a:pPr marL="285750" lvl="0" indent="-285750" rtl="0">
              <a:lnSpc>
                <a:spcPct val="115000"/>
              </a:lnSpc>
              <a:spcBef>
                <a:spcPts val="1000"/>
              </a:spcBef>
              <a:spcAft>
                <a:spcPts val="0"/>
              </a:spcAft>
              <a:buFont typeface="Wingdings" panose="05000000000000000000" pitchFamily="2" charset="2"/>
              <a:buChar char="Ø"/>
            </a:pPr>
            <a:r>
              <a:rPr lang="en-US" sz="1800" dirty="0">
                <a:solidFill>
                  <a:schemeClr val="tx1"/>
                </a:solidFill>
                <a:latin typeface="Roboto"/>
                <a:ea typeface="Roboto"/>
                <a:cs typeface="Roboto"/>
                <a:sym typeface="Roboto"/>
              </a:rPr>
              <a:t>Feature selection for improved performance</a:t>
            </a:r>
          </a:p>
          <a:p>
            <a:pPr marL="285750" lvl="0" indent="-285750" rtl="0">
              <a:lnSpc>
                <a:spcPct val="115000"/>
              </a:lnSpc>
              <a:spcBef>
                <a:spcPts val="1000"/>
              </a:spcBef>
              <a:spcAft>
                <a:spcPts val="0"/>
              </a:spcAft>
              <a:buFont typeface="Wingdings" panose="05000000000000000000" pitchFamily="2" charset="2"/>
              <a:buChar char="Ø"/>
            </a:pPr>
            <a:r>
              <a:rPr lang="en-US" sz="1800" dirty="0">
                <a:solidFill>
                  <a:schemeClr val="tx1"/>
                </a:solidFill>
                <a:latin typeface="Roboto"/>
                <a:ea typeface="Roboto"/>
                <a:cs typeface="Roboto"/>
                <a:sym typeface="Roboto"/>
              </a:rPr>
              <a:t>Identify best-performing approach</a:t>
            </a:r>
          </a:p>
          <a:p>
            <a:pPr marL="285750" lvl="0" indent="-285750" rtl="0">
              <a:lnSpc>
                <a:spcPct val="115000"/>
              </a:lnSpc>
              <a:spcBef>
                <a:spcPts val="1000"/>
              </a:spcBef>
              <a:spcAft>
                <a:spcPts val="0"/>
              </a:spcAft>
              <a:buFont typeface="Wingdings" panose="05000000000000000000" pitchFamily="2" charset="2"/>
              <a:buChar char="Ø"/>
            </a:pPr>
            <a:r>
              <a:rPr lang="en-US" sz="1800" dirty="0">
                <a:solidFill>
                  <a:schemeClr val="tx1"/>
                </a:solidFill>
                <a:latin typeface="Roboto"/>
                <a:ea typeface="Roboto"/>
                <a:cs typeface="Roboto"/>
                <a:sym typeface="Roboto"/>
              </a:rPr>
              <a:t>Advance field of machine learning in airfare pricing.</a:t>
            </a:r>
            <a:endParaRPr lang="en-IN" sz="1800" dirty="0">
              <a:solidFill>
                <a:schemeClr val="tx1"/>
              </a:solidFill>
              <a:latin typeface="Roboto"/>
              <a:ea typeface="Roboto"/>
              <a:cs typeface="Roboto"/>
              <a:sym typeface="Roboto"/>
            </a:endParaRPr>
          </a:p>
        </p:txBody>
      </p:sp>
    </p:spTree>
    <p:extLst>
      <p:ext uri="{BB962C8B-B14F-4D97-AF65-F5344CB8AC3E}">
        <p14:creationId xmlns:p14="http://schemas.microsoft.com/office/powerpoint/2010/main" val="431943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1c24e448931_0_3"/>
          <p:cNvSpPr txBox="1">
            <a:spLocks noGrp="1"/>
          </p:cNvSpPr>
          <p:nvPr>
            <p:ph type="dt" idx="10"/>
          </p:nvPr>
        </p:nvSpPr>
        <p:spPr>
          <a:xfrm>
            <a:off x="47105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dirty="0"/>
              <a:t>18-04-2023</a:t>
            </a:r>
            <a:endParaRPr dirty="0"/>
          </a:p>
        </p:txBody>
      </p:sp>
      <p:sp>
        <p:nvSpPr>
          <p:cNvPr id="109" name="Google Shape;109;g1c24e448931_0_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15000"/>
              </a:lnSpc>
              <a:spcBef>
                <a:spcPts val="0"/>
              </a:spcBef>
              <a:spcAft>
                <a:spcPts val="0"/>
              </a:spcAft>
              <a:buNone/>
            </a:pPr>
            <a:r>
              <a:rPr lang="en-US" dirty="0">
                <a:latin typeface="Arial"/>
                <a:ea typeface="Arial"/>
                <a:cs typeface="Arial"/>
                <a:sym typeface="Arial"/>
              </a:rPr>
              <a:t>AIRFARE PRICE PREDICTION | DEPARTMENT OF INFORMATION SCIENCE AND TECHNOLOGY</a:t>
            </a:r>
          </a:p>
        </p:txBody>
      </p:sp>
      <p:sp>
        <p:nvSpPr>
          <p:cNvPr id="110" name="Google Shape;110;g1c24e448931_0_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15</a:t>
            </a:fld>
            <a:endParaRPr/>
          </a:p>
        </p:txBody>
      </p:sp>
      <p:sp>
        <p:nvSpPr>
          <p:cNvPr id="111" name="Google Shape;111;g1c24e448931_0_3"/>
          <p:cNvSpPr txBox="1"/>
          <p:nvPr/>
        </p:nvSpPr>
        <p:spPr>
          <a:xfrm>
            <a:off x="471050" y="208625"/>
            <a:ext cx="6398100" cy="10287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None/>
            </a:pPr>
            <a:r>
              <a:rPr lang="en-IN" sz="4800" dirty="0">
                <a:solidFill>
                  <a:schemeClr val="lt1"/>
                </a:solidFill>
              </a:rPr>
              <a:t>Implementation</a:t>
            </a:r>
            <a:endParaRPr sz="4800" dirty="0">
              <a:solidFill>
                <a:schemeClr val="lt1"/>
              </a:solidFill>
            </a:endParaRPr>
          </a:p>
        </p:txBody>
      </p:sp>
      <p:sp>
        <p:nvSpPr>
          <p:cNvPr id="112" name="Google Shape;112;g1c24e448931_0_3"/>
          <p:cNvSpPr txBox="1"/>
          <p:nvPr/>
        </p:nvSpPr>
        <p:spPr>
          <a:xfrm>
            <a:off x="471050" y="1556825"/>
            <a:ext cx="11316600" cy="4352400"/>
          </a:xfrm>
          <a:prstGeom prst="rect">
            <a:avLst/>
          </a:prstGeom>
          <a:noFill/>
          <a:ln>
            <a:noFill/>
          </a:ln>
        </p:spPr>
        <p:txBody>
          <a:bodyPr spcFirstLastPara="1" wrap="square" lIns="0" tIns="0" rIns="0" bIns="0" anchor="t" anchorCtr="0">
            <a:noAutofit/>
          </a:bodyPr>
          <a:lstStyle/>
          <a:p>
            <a:pPr lvl="0" rtl="0">
              <a:lnSpc>
                <a:spcPct val="115000"/>
              </a:lnSpc>
              <a:spcBef>
                <a:spcPts val="1000"/>
              </a:spcBef>
              <a:spcAft>
                <a:spcPts val="0"/>
              </a:spcAft>
            </a:pPr>
            <a:endParaRPr lang="en-IN" sz="1800" dirty="0">
              <a:solidFill>
                <a:schemeClr val="tx1"/>
              </a:solidFill>
              <a:latin typeface="Roboto"/>
              <a:ea typeface="Roboto"/>
              <a:cs typeface="Roboto"/>
              <a:sym typeface="Roboto"/>
            </a:endParaRPr>
          </a:p>
        </p:txBody>
      </p:sp>
      <p:pic>
        <p:nvPicPr>
          <p:cNvPr id="4" name="Picture 3">
            <a:extLst>
              <a:ext uri="{FF2B5EF4-FFF2-40B4-BE49-F238E27FC236}">
                <a16:creationId xmlns:a16="http://schemas.microsoft.com/office/drawing/2014/main" id="{B18089CC-2718-4773-8BC8-FABF6B7C9F29}"/>
              </a:ext>
            </a:extLst>
          </p:cNvPr>
          <p:cNvPicPr>
            <a:picLocks noChangeAspect="1"/>
          </p:cNvPicPr>
          <p:nvPr/>
        </p:nvPicPr>
        <p:blipFill>
          <a:blip r:embed="rId3"/>
          <a:stretch>
            <a:fillRect/>
          </a:stretch>
        </p:blipFill>
        <p:spPr>
          <a:xfrm>
            <a:off x="1693894" y="1702337"/>
            <a:ext cx="8804211" cy="3453325"/>
          </a:xfrm>
          <a:prstGeom prst="rect">
            <a:avLst/>
          </a:prstGeom>
        </p:spPr>
      </p:pic>
    </p:spTree>
    <p:extLst>
      <p:ext uri="{BB962C8B-B14F-4D97-AF65-F5344CB8AC3E}">
        <p14:creationId xmlns:p14="http://schemas.microsoft.com/office/powerpoint/2010/main" val="2714966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1c24e448931_0_3"/>
          <p:cNvSpPr txBox="1">
            <a:spLocks noGrp="1"/>
          </p:cNvSpPr>
          <p:nvPr>
            <p:ph type="dt" idx="10"/>
          </p:nvPr>
        </p:nvSpPr>
        <p:spPr>
          <a:xfrm>
            <a:off x="47105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dirty="0"/>
              <a:t>18-04-2023</a:t>
            </a:r>
            <a:endParaRPr dirty="0"/>
          </a:p>
        </p:txBody>
      </p:sp>
      <p:sp>
        <p:nvSpPr>
          <p:cNvPr id="109" name="Google Shape;109;g1c24e448931_0_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15000"/>
              </a:lnSpc>
              <a:spcBef>
                <a:spcPts val="0"/>
              </a:spcBef>
              <a:spcAft>
                <a:spcPts val="0"/>
              </a:spcAft>
              <a:buNone/>
            </a:pPr>
            <a:r>
              <a:rPr lang="en-US" dirty="0">
                <a:latin typeface="Arial"/>
                <a:ea typeface="Arial"/>
                <a:cs typeface="Arial"/>
                <a:sym typeface="Arial"/>
              </a:rPr>
              <a:t>AIRFARE PRICE PREDICTION | DEPARTMENT OF INFORMATION SCIENCE AND TECHNOLOGY</a:t>
            </a:r>
          </a:p>
        </p:txBody>
      </p:sp>
      <p:sp>
        <p:nvSpPr>
          <p:cNvPr id="110" name="Google Shape;110;g1c24e448931_0_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16</a:t>
            </a:fld>
            <a:endParaRPr/>
          </a:p>
        </p:txBody>
      </p:sp>
      <p:sp>
        <p:nvSpPr>
          <p:cNvPr id="111" name="Google Shape;111;g1c24e448931_0_3"/>
          <p:cNvSpPr txBox="1"/>
          <p:nvPr/>
        </p:nvSpPr>
        <p:spPr>
          <a:xfrm>
            <a:off x="471050" y="208625"/>
            <a:ext cx="6398100" cy="10287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None/>
            </a:pPr>
            <a:r>
              <a:rPr lang="en-IN" sz="4800" dirty="0">
                <a:solidFill>
                  <a:schemeClr val="lt1"/>
                </a:solidFill>
              </a:rPr>
              <a:t>Framework</a:t>
            </a:r>
            <a:endParaRPr sz="4800" dirty="0">
              <a:solidFill>
                <a:schemeClr val="lt1"/>
              </a:solidFill>
            </a:endParaRPr>
          </a:p>
        </p:txBody>
      </p:sp>
      <p:sp>
        <p:nvSpPr>
          <p:cNvPr id="112" name="Google Shape;112;g1c24e448931_0_3"/>
          <p:cNvSpPr txBox="1"/>
          <p:nvPr/>
        </p:nvSpPr>
        <p:spPr>
          <a:xfrm>
            <a:off x="471050" y="1556825"/>
            <a:ext cx="11316600" cy="4352400"/>
          </a:xfrm>
          <a:prstGeom prst="rect">
            <a:avLst/>
          </a:prstGeom>
          <a:noFill/>
          <a:ln>
            <a:noFill/>
          </a:ln>
        </p:spPr>
        <p:txBody>
          <a:bodyPr spcFirstLastPara="1" wrap="square" lIns="0" tIns="0" rIns="0" bIns="0" anchor="t" anchorCtr="0">
            <a:noAutofit/>
          </a:bodyPr>
          <a:lstStyle/>
          <a:p>
            <a:pPr marL="285750" lvl="0" indent="-285750" rtl="0">
              <a:lnSpc>
                <a:spcPct val="115000"/>
              </a:lnSpc>
              <a:spcBef>
                <a:spcPts val="1000"/>
              </a:spcBef>
              <a:spcAft>
                <a:spcPts val="0"/>
              </a:spcAft>
              <a:buFont typeface="Arial" panose="020B0604020202020204" pitchFamily="34" charset="0"/>
              <a:buChar char="•"/>
            </a:pPr>
            <a:endParaRPr lang="en-IN" sz="1800" dirty="0">
              <a:solidFill>
                <a:schemeClr val="tx1"/>
              </a:solidFill>
              <a:latin typeface="Roboto"/>
              <a:ea typeface="Roboto"/>
              <a:cs typeface="Roboto"/>
              <a:sym typeface="Roboto"/>
            </a:endParaRPr>
          </a:p>
        </p:txBody>
      </p:sp>
      <p:pic>
        <p:nvPicPr>
          <p:cNvPr id="6" name="Picture 5">
            <a:extLst>
              <a:ext uri="{FF2B5EF4-FFF2-40B4-BE49-F238E27FC236}">
                <a16:creationId xmlns:a16="http://schemas.microsoft.com/office/drawing/2014/main" id="{88DA16D1-EB6E-4326-A00B-8DF82FFCE8C8}"/>
              </a:ext>
            </a:extLst>
          </p:cNvPr>
          <p:cNvPicPr>
            <a:picLocks noChangeAspect="1"/>
          </p:cNvPicPr>
          <p:nvPr/>
        </p:nvPicPr>
        <p:blipFill>
          <a:blip r:embed="rId3"/>
          <a:stretch>
            <a:fillRect/>
          </a:stretch>
        </p:blipFill>
        <p:spPr>
          <a:xfrm>
            <a:off x="1544660" y="1964531"/>
            <a:ext cx="9102680" cy="2928938"/>
          </a:xfrm>
          <a:prstGeom prst="rect">
            <a:avLst/>
          </a:prstGeom>
        </p:spPr>
      </p:pic>
    </p:spTree>
    <p:extLst>
      <p:ext uri="{BB962C8B-B14F-4D97-AF65-F5344CB8AC3E}">
        <p14:creationId xmlns:p14="http://schemas.microsoft.com/office/powerpoint/2010/main" val="1213941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1c24e448931_0_3"/>
          <p:cNvSpPr txBox="1">
            <a:spLocks noGrp="1"/>
          </p:cNvSpPr>
          <p:nvPr>
            <p:ph type="dt" idx="10"/>
          </p:nvPr>
        </p:nvSpPr>
        <p:spPr>
          <a:xfrm>
            <a:off x="47105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dirty="0"/>
              <a:t>18-04-2023</a:t>
            </a:r>
            <a:endParaRPr dirty="0"/>
          </a:p>
        </p:txBody>
      </p:sp>
      <p:sp>
        <p:nvSpPr>
          <p:cNvPr id="109" name="Google Shape;109;g1c24e448931_0_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15000"/>
              </a:lnSpc>
              <a:spcBef>
                <a:spcPts val="0"/>
              </a:spcBef>
              <a:spcAft>
                <a:spcPts val="0"/>
              </a:spcAft>
              <a:buNone/>
            </a:pPr>
            <a:r>
              <a:rPr lang="en-US" dirty="0">
                <a:latin typeface="Arial"/>
                <a:ea typeface="Arial"/>
                <a:cs typeface="Arial"/>
                <a:sym typeface="Arial"/>
              </a:rPr>
              <a:t>AIRFARE PRICE PREDICTION | DEPARTMENT OF INFORMATION SCIENCE AND TECHNOLOGY</a:t>
            </a:r>
          </a:p>
        </p:txBody>
      </p:sp>
      <p:sp>
        <p:nvSpPr>
          <p:cNvPr id="110" name="Google Shape;110;g1c24e448931_0_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17</a:t>
            </a:fld>
            <a:endParaRPr/>
          </a:p>
        </p:txBody>
      </p:sp>
      <p:sp>
        <p:nvSpPr>
          <p:cNvPr id="111" name="Google Shape;111;g1c24e448931_0_3"/>
          <p:cNvSpPr txBox="1"/>
          <p:nvPr/>
        </p:nvSpPr>
        <p:spPr>
          <a:xfrm>
            <a:off x="471050" y="208625"/>
            <a:ext cx="6398100" cy="10287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None/>
            </a:pPr>
            <a:r>
              <a:rPr lang="en-IN" sz="4800" dirty="0">
                <a:solidFill>
                  <a:schemeClr val="lt1"/>
                </a:solidFill>
              </a:rPr>
              <a:t>Methodology</a:t>
            </a:r>
            <a:endParaRPr sz="4800" dirty="0">
              <a:solidFill>
                <a:schemeClr val="lt1"/>
              </a:solidFill>
            </a:endParaRPr>
          </a:p>
        </p:txBody>
      </p:sp>
      <p:sp>
        <p:nvSpPr>
          <p:cNvPr id="112" name="Google Shape;112;g1c24e448931_0_3"/>
          <p:cNvSpPr txBox="1"/>
          <p:nvPr/>
        </p:nvSpPr>
        <p:spPr>
          <a:xfrm>
            <a:off x="471050" y="1556825"/>
            <a:ext cx="11316600" cy="4352400"/>
          </a:xfrm>
          <a:prstGeom prst="rect">
            <a:avLst/>
          </a:prstGeom>
          <a:noFill/>
          <a:ln>
            <a:noFill/>
          </a:ln>
        </p:spPr>
        <p:txBody>
          <a:bodyPr spcFirstLastPara="1" wrap="square" lIns="0" tIns="0" rIns="0" bIns="0" anchor="t" anchorCtr="0">
            <a:noAutofit/>
          </a:bodyPr>
          <a:lstStyle/>
          <a:p>
            <a:pPr lvl="0" rtl="0">
              <a:lnSpc>
                <a:spcPct val="115000"/>
              </a:lnSpc>
              <a:spcBef>
                <a:spcPts val="1000"/>
              </a:spcBef>
              <a:spcAft>
                <a:spcPts val="0"/>
              </a:spcAft>
            </a:pPr>
            <a:r>
              <a:rPr lang="en-US" sz="2400" b="1" dirty="0">
                <a:solidFill>
                  <a:schemeClr val="tx1"/>
                </a:solidFill>
                <a:latin typeface="Roboto"/>
                <a:ea typeface="Roboto"/>
                <a:cs typeface="Roboto"/>
                <a:sym typeface="Roboto"/>
              </a:rPr>
              <a:t>Data Collection</a:t>
            </a:r>
          </a:p>
          <a:p>
            <a:pPr lvl="0" rtl="0">
              <a:lnSpc>
                <a:spcPct val="115000"/>
              </a:lnSpc>
              <a:spcBef>
                <a:spcPts val="1000"/>
              </a:spcBef>
              <a:spcAft>
                <a:spcPts val="0"/>
              </a:spcAft>
            </a:pPr>
            <a:endParaRPr lang="en-US" sz="2400" b="1" dirty="0">
              <a:solidFill>
                <a:schemeClr val="tx1"/>
              </a:solidFill>
              <a:latin typeface="Roboto"/>
              <a:ea typeface="Roboto"/>
              <a:cs typeface="Roboto"/>
              <a:sym typeface="Roboto"/>
            </a:endParaRPr>
          </a:p>
        </p:txBody>
      </p:sp>
      <p:sp>
        <p:nvSpPr>
          <p:cNvPr id="3" name="Rectangle 2">
            <a:extLst>
              <a:ext uri="{FF2B5EF4-FFF2-40B4-BE49-F238E27FC236}">
                <a16:creationId xmlns:a16="http://schemas.microsoft.com/office/drawing/2014/main" id="{32757514-5DA7-6C79-D998-ABD888328DB0}"/>
              </a:ext>
            </a:extLst>
          </p:cNvPr>
          <p:cNvSpPr>
            <a:spLocks noChangeArrowheads="1"/>
          </p:cNvSpPr>
          <p:nvPr/>
        </p:nvSpPr>
        <p:spPr bwMode="auto">
          <a:xfrm>
            <a:off x="0" y="-238656"/>
            <a:ext cx="65" cy="477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E15BB188-06EA-38E5-1F6D-78D401373AD5}"/>
              </a:ext>
            </a:extLst>
          </p:cNvPr>
          <p:cNvPicPr>
            <a:picLocks noChangeAspect="1"/>
          </p:cNvPicPr>
          <p:nvPr/>
        </p:nvPicPr>
        <p:blipFill>
          <a:blip r:embed="rId3"/>
          <a:stretch>
            <a:fillRect/>
          </a:stretch>
        </p:blipFill>
        <p:spPr>
          <a:xfrm>
            <a:off x="2212068" y="2158113"/>
            <a:ext cx="7767863" cy="3926488"/>
          </a:xfrm>
          <a:prstGeom prst="rect">
            <a:avLst/>
          </a:prstGeom>
        </p:spPr>
      </p:pic>
    </p:spTree>
    <p:extLst>
      <p:ext uri="{BB962C8B-B14F-4D97-AF65-F5344CB8AC3E}">
        <p14:creationId xmlns:p14="http://schemas.microsoft.com/office/powerpoint/2010/main" val="993085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1c24e448931_0_3"/>
          <p:cNvSpPr txBox="1">
            <a:spLocks noGrp="1"/>
          </p:cNvSpPr>
          <p:nvPr>
            <p:ph type="dt" idx="10"/>
          </p:nvPr>
        </p:nvSpPr>
        <p:spPr>
          <a:xfrm>
            <a:off x="47105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dirty="0"/>
              <a:t>18-04-2023</a:t>
            </a:r>
            <a:endParaRPr dirty="0"/>
          </a:p>
        </p:txBody>
      </p:sp>
      <p:sp>
        <p:nvSpPr>
          <p:cNvPr id="109" name="Google Shape;109;g1c24e448931_0_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15000"/>
              </a:lnSpc>
              <a:spcBef>
                <a:spcPts val="0"/>
              </a:spcBef>
              <a:spcAft>
                <a:spcPts val="0"/>
              </a:spcAft>
              <a:buNone/>
            </a:pPr>
            <a:r>
              <a:rPr lang="en-US" dirty="0">
                <a:latin typeface="Arial"/>
                <a:ea typeface="Arial"/>
                <a:cs typeface="Arial"/>
                <a:sym typeface="Arial"/>
              </a:rPr>
              <a:t>AIRFARE PRICE PREDICTION | DEPARTMENT OF INFORMATION SCIENCE AND TECHNOLOGY</a:t>
            </a:r>
          </a:p>
        </p:txBody>
      </p:sp>
      <p:sp>
        <p:nvSpPr>
          <p:cNvPr id="110" name="Google Shape;110;g1c24e448931_0_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18</a:t>
            </a:fld>
            <a:endParaRPr/>
          </a:p>
        </p:txBody>
      </p:sp>
      <p:sp>
        <p:nvSpPr>
          <p:cNvPr id="111" name="Google Shape;111;g1c24e448931_0_3"/>
          <p:cNvSpPr txBox="1"/>
          <p:nvPr/>
        </p:nvSpPr>
        <p:spPr>
          <a:xfrm>
            <a:off x="471050" y="208625"/>
            <a:ext cx="6398100" cy="10287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None/>
            </a:pPr>
            <a:r>
              <a:rPr lang="en-IN" sz="4800" dirty="0">
                <a:solidFill>
                  <a:schemeClr val="lt1"/>
                </a:solidFill>
              </a:rPr>
              <a:t>Model Selection</a:t>
            </a:r>
          </a:p>
        </p:txBody>
      </p:sp>
      <p:sp>
        <p:nvSpPr>
          <p:cNvPr id="112" name="Google Shape;112;g1c24e448931_0_3"/>
          <p:cNvSpPr txBox="1"/>
          <p:nvPr/>
        </p:nvSpPr>
        <p:spPr>
          <a:xfrm>
            <a:off x="471050" y="1556825"/>
            <a:ext cx="11316600" cy="4352400"/>
          </a:xfrm>
          <a:prstGeom prst="rect">
            <a:avLst/>
          </a:prstGeom>
          <a:noFill/>
          <a:ln>
            <a:noFill/>
          </a:ln>
        </p:spPr>
        <p:txBody>
          <a:bodyPr spcFirstLastPara="1" wrap="square" lIns="0" tIns="0" rIns="0" bIns="0" anchor="t" anchorCtr="0">
            <a:noAutofit/>
          </a:bodyPr>
          <a:lstStyle/>
          <a:p>
            <a:pPr lvl="0" rtl="0">
              <a:lnSpc>
                <a:spcPct val="115000"/>
              </a:lnSpc>
              <a:spcBef>
                <a:spcPts val="1000"/>
              </a:spcBef>
              <a:spcAft>
                <a:spcPts val="0"/>
              </a:spcAft>
            </a:pPr>
            <a:r>
              <a:rPr lang="en-US" sz="2800" b="1" dirty="0">
                <a:solidFill>
                  <a:schemeClr val="tx1"/>
                </a:solidFill>
                <a:latin typeface="Roboto"/>
                <a:ea typeface="Roboto"/>
                <a:cs typeface="Roboto"/>
                <a:sym typeface="Roboto"/>
              </a:rPr>
              <a:t>Random Forest</a:t>
            </a:r>
          </a:p>
          <a:p>
            <a:pPr marL="285750" lvl="0" indent="-285750" rtl="0">
              <a:lnSpc>
                <a:spcPct val="115000"/>
              </a:lnSpc>
              <a:spcBef>
                <a:spcPts val="1000"/>
              </a:spcBef>
              <a:spcAft>
                <a:spcPts val="0"/>
              </a:spcAft>
              <a:buFont typeface="Arial" panose="020B0604020202020204" pitchFamily="34" charset="0"/>
              <a:buChar char="•"/>
            </a:pPr>
            <a:r>
              <a:rPr lang="en-US" sz="1800" dirty="0">
                <a:solidFill>
                  <a:schemeClr val="tx1"/>
                </a:solidFill>
                <a:latin typeface="Roboto"/>
                <a:ea typeface="Roboto"/>
                <a:cs typeface="Roboto"/>
                <a:sym typeface="Roboto"/>
              </a:rPr>
              <a:t>Handling multiple features: Random Forest can handle a large number of features in flight data, such as departure time, arrival time, number of stops, duration, airline, and more, to accurately predict flight fares.</a:t>
            </a:r>
          </a:p>
          <a:p>
            <a:pPr marL="285750" lvl="0" indent="-285750" rtl="0">
              <a:spcBef>
                <a:spcPts val="1000"/>
              </a:spcBef>
              <a:spcAft>
                <a:spcPts val="0"/>
              </a:spcAft>
              <a:buFont typeface="Arial" panose="020B0604020202020204" pitchFamily="34" charset="0"/>
              <a:buChar char="•"/>
            </a:pPr>
            <a:r>
              <a:rPr lang="en-US" sz="1800" dirty="0">
                <a:solidFill>
                  <a:schemeClr val="tx1"/>
                </a:solidFill>
                <a:latin typeface="Roboto"/>
                <a:ea typeface="Roboto"/>
                <a:cs typeface="Roboto"/>
                <a:sym typeface="Roboto"/>
              </a:rPr>
              <a:t>Capturing complex interactions: Random Forest can capture complex interactions and non-linear relationships between features, allowing it to identify patterns in flight data, such as peak travel times.</a:t>
            </a:r>
          </a:p>
          <a:p>
            <a:pPr marL="285750" lvl="0" indent="-285750" rtl="0">
              <a:spcBef>
                <a:spcPts val="1000"/>
              </a:spcBef>
              <a:spcAft>
                <a:spcPts val="0"/>
              </a:spcAft>
              <a:buFont typeface="Arial" panose="020B0604020202020204" pitchFamily="34" charset="0"/>
              <a:buChar char="•"/>
            </a:pPr>
            <a:r>
              <a:rPr lang="en-US" sz="1800" dirty="0">
                <a:solidFill>
                  <a:schemeClr val="tx1"/>
                </a:solidFill>
                <a:latin typeface="Roboto"/>
                <a:ea typeface="Roboto"/>
                <a:cs typeface="Roboto"/>
                <a:sym typeface="Roboto"/>
              </a:rPr>
              <a:t>Fast training and prediction times: Random Forest has relatively fast training times, making it suitable for real-time or near real-time prediction of flight fares, which can be useful for dynamic pricing strategies by airlines.</a:t>
            </a:r>
          </a:p>
          <a:p>
            <a:pPr marL="285750" lvl="0" indent="-285750" rtl="0">
              <a:spcBef>
                <a:spcPts val="1000"/>
              </a:spcBef>
              <a:spcAft>
                <a:spcPts val="0"/>
              </a:spcAft>
              <a:buFont typeface="Arial" panose="020B0604020202020204" pitchFamily="34" charset="0"/>
              <a:buChar char="•"/>
            </a:pPr>
            <a:r>
              <a:rPr lang="en-US" sz="1800" dirty="0">
                <a:solidFill>
                  <a:schemeClr val="tx1"/>
                </a:solidFill>
                <a:latin typeface="Roboto"/>
                <a:ea typeface="Roboto"/>
                <a:cs typeface="Roboto"/>
                <a:sym typeface="Roboto"/>
              </a:rPr>
              <a:t>Availability in popular libraries: Random Forest is widely available in popular machine learning libraries such as scikit-learn, making it easy to implement and deploy in a machine learning project for flight fare prediction.</a:t>
            </a:r>
          </a:p>
        </p:txBody>
      </p:sp>
      <p:sp>
        <p:nvSpPr>
          <p:cNvPr id="3" name="Rectangle 2">
            <a:extLst>
              <a:ext uri="{FF2B5EF4-FFF2-40B4-BE49-F238E27FC236}">
                <a16:creationId xmlns:a16="http://schemas.microsoft.com/office/drawing/2014/main" id="{32757514-5DA7-6C79-D998-ABD888328DB0}"/>
              </a:ext>
            </a:extLst>
          </p:cNvPr>
          <p:cNvSpPr>
            <a:spLocks noChangeArrowheads="1"/>
          </p:cNvSpPr>
          <p:nvPr/>
        </p:nvSpPr>
        <p:spPr bwMode="auto">
          <a:xfrm>
            <a:off x="0" y="-238656"/>
            <a:ext cx="65" cy="477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61053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1c24e448931_0_3"/>
          <p:cNvSpPr txBox="1">
            <a:spLocks noGrp="1"/>
          </p:cNvSpPr>
          <p:nvPr>
            <p:ph type="dt" idx="10"/>
          </p:nvPr>
        </p:nvSpPr>
        <p:spPr>
          <a:xfrm>
            <a:off x="47105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dirty="0"/>
              <a:t>18-04-2023</a:t>
            </a:r>
            <a:endParaRPr dirty="0"/>
          </a:p>
        </p:txBody>
      </p:sp>
      <p:sp>
        <p:nvSpPr>
          <p:cNvPr id="109" name="Google Shape;109;g1c24e448931_0_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15000"/>
              </a:lnSpc>
              <a:spcBef>
                <a:spcPts val="0"/>
              </a:spcBef>
              <a:spcAft>
                <a:spcPts val="0"/>
              </a:spcAft>
              <a:buNone/>
            </a:pPr>
            <a:r>
              <a:rPr lang="en-US" dirty="0">
                <a:latin typeface="Arial"/>
                <a:ea typeface="Arial"/>
                <a:cs typeface="Arial"/>
                <a:sym typeface="Arial"/>
              </a:rPr>
              <a:t>AIRFARE PRICE PREDICTION | DEPARTMENT OF INFORMATION SCIENCE AND TECHNOLOGY</a:t>
            </a:r>
          </a:p>
        </p:txBody>
      </p:sp>
      <p:sp>
        <p:nvSpPr>
          <p:cNvPr id="110" name="Google Shape;110;g1c24e448931_0_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19</a:t>
            </a:fld>
            <a:endParaRPr/>
          </a:p>
        </p:txBody>
      </p:sp>
      <p:sp>
        <p:nvSpPr>
          <p:cNvPr id="111" name="Google Shape;111;g1c24e448931_0_3"/>
          <p:cNvSpPr txBox="1"/>
          <p:nvPr/>
        </p:nvSpPr>
        <p:spPr>
          <a:xfrm>
            <a:off x="471050" y="208625"/>
            <a:ext cx="6398100" cy="10287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None/>
            </a:pPr>
            <a:r>
              <a:rPr lang="en-IN" sz="4800" dirty="0">
                <a:solidFill>
                  <a:schemeClr val="lt1"/>
                </a:solidFill>
              </a:rPr>
              <a:t>Model Selection</a:t>
            </a:r>
          </a:p>
        </p:txBody>
      </p:sp>
      <p:sp>
        <p:nvSpPr>
          <p:cNvPr id="112" name="Google Shape;112;g1c24e448931_0_3"/>
          <p:cNvSpPr txBox="1"/>
          <p:nvPr/>
        </p:nvSpPr>
        <p:spPr>
          <a:xfrm>
            <a:off x="471050" y="1556825"/>
            <a:ext cx="11316600" cy="4352400"/>
          </a:xfrm>
          <a:prstGeom prst="rect">
            <a:avLst/>
          </a:prstGeom>
          <a:noFill/>
          <a:ln>
            <a:noFill/>
          </a:ln>
        </p:spPr>
        <p:txBody>
          <a:bodyPr spcFirstLastPara="1" wrap="square" lIns="0" tIns="0" rIns="0" bIns="0" anchor="t" anchorCtr="0">
            <a:noAutofit/>
          </a:bodyPr>
          <a:lstStyle/>
          <a:p>
            <a:pPr lvl="0" rtl="0">
              <a:lnSpc>
                <a:spcPct val="115000"/>
              </a:lnSpc>
              <a:spcBef>
                <a:spcPts val="1000"/>
              </a:spcBef>
              <a:spcAft>
                <a:spcPts val="0"/>
              </a:spcAft>
            </a:pPr>
            <a:r>
              <a:rPr lang="en-US" sz="2800" b="1" dirty="0">
                <a:solidFill>
                  <a:schemeClr val="tx1"/>
                </a:solidFill>
                <a:latin typeface="Roboto"/>
                <a:ea typeface="Roboto"/>
                <a:cs typeface="Roboto"/>
                <a:sym typeface="Roboto"/>
              </a:rPr>
              <a:t>Linear Regressor</a:t>
            </a:r>
          </a:p>
          <a:p>
            <a:pPr marL="285750" lvl="0" indent="-285750" rtl="0">
              <a:lnSpc>
                <a:spcPct val="115000"/>
              </a:lnSpc>
              <a:spcBef>
                <a:spcPts val="1000"/>
              </a:spcBef>
              <a:spcAft>
                <a:spcPts val="0"/>
              </a:spcAft>
              <a:buFont typeface="Arial" panose="020B0604020202020204" pitchFamily="34" charset="0"/>
              <a:buChar char="•"/>
            </a:pPr>
            <a:r>
              <a:rPr lang="en-US" sz="1800" dirty="0">
                <a:solidFill>
                  <a:schemeClr val="tx1"/>
                </a:solidFill>
                <a:latin typeface="Roboto"/>
                <a:ea typeface="Roboto"/>
                <a:cs typeface="Roboto"/>
                <a:sym typeface="Roboto"/>
              </a:rPr>
              <a:t>Simplicity: Linear regression is a simple model that is easy to implement and interpret, making it suitable for quick and efficient predictions of flight prices. </a:t>
            </a:r>
          </a:p>
          <a:p>
            <a:pPr marL="285750" lvl="0" indent="-285750" rtl="0">
              <a:lnSpc>
                <a:spcPct val="115000"/>
              </a:lnSpc>
              <a:spcBef>
                <a:spcPts val="1000"/>
              </a:spcBef>
              <a:spcAft>
                <a:spcPts val="0"/>
              </a:spcAft>
              <a:buFont typeface="Arial" panose="020B0604020202020204" pitchFamily="34" charset="0"/>
              <a:buChar char="•"/>
            </a:pPr>
            <a:r>
              <a:rPr lang="en-US" sz="1800" dirty="0">
                <a:solidFill>
                  <a:schemeClr val="tx1"/>
                </a:solidFill>
                <a:latin typeface="Roboto"/>
                <a:ea typeface="Roboto"/>
                <a:cs typeface="Roboto"/>
                <a:sym typeface="Roboto"/>
              </a:rPr>
              <a:t>Speed: Linear regression is a fast model that can quickly process large datasets, making it suitable for real-time or near real-time flight fare prediction applications.</a:t>
            </a:r>
          </a:p>
          <a:p>
            <a:pPr marL="285750" lvl="0" indent="-285750" rtl="0">
              <a:lnSpc>
                <a:spcPct val="115000"/>
              </a:lnSpc>
              <a:spcBef>
                <a:spcPts val="1000"/>
              </a:spcBef>
              <a:spcAft>
                <a:spcPts val="0"/>
              </a:spcAft>
              <a:buFont typeface="Arial" panose="020B0604020202020204" pitchFamily="34" charset="0"/>
              <a:buChar char="•"/>
            </a:pPr>
            <a:r>
              <a:rPr lang="en-US" sz="1800" dirty="0">
                <a:solidFill>
                  <a:schemeClr val="tx1"/>
                </a:solidFill>
                <a:latin typeface="Roboto"/>
                <a:ea typeface="Roboto"/>
                <a:cs typeface="Roboto"/>
                <a:sym typeface="Roboto"/>
              </a:rPr>
              <a:t>Baseline model: Linear regression can serve as a baseline model for comparison with other more complex algorithms, helping to evaluate the performance of other models in the context of flight fare prediction.</a:t>
            </a:r>
          </a:p>
          <a:p>
            <a:pPr marL="285750" lvl="0" indent="-285750" rtl="0">
              <a:lnSpc>
                <a:spcPct val="115000"/>
              </a:lnSpc>
              <a:spcBef>
                <a:spcPts val="1000"/>
              </a:spcBef>
              <a:spcAft>
                <a:spcPts val="0"/>
              </a:spcAft>
              <a:buFont typeface="Arial" panose="020B0604020202020204" pitchFamily="34" charset="0"/>
              <a:buChar char="•"/>
            </a:pPr>
            <a:r>
              <a:rPr lang="en-US" sz="1800" dirty="0">
                <a:solidFill>
                  <a:schemeClr val="tx1"/>
                </a:solidFill>
                <a:latin typeface="Roboto"/>
                <a:ea typeface="Roboto"/>
                <a:cs typeface="Roboto"/>
                <a:sym typeface="Roboto"/>
              </a:rPr>
              <a:t>Decision-making insights: Linear regression can provide insights into the factors that impact flight fares, aiding in decision-making for pricing strategies, revenue management, and customer targeting in the airline industry.</a:t>
            </a:r>
          </a:p>
        </p:txBody>
      </p:sp>
      <p:sp>
        <p:nvSpPr>
          <p:cNvPr id="3" name="Rectangle 2">
            <a:extLst>
              <a:ext uri="{FF2B5EF4-FFF2-40B4-BE49-F238E27FC236}">
                <a16:creationId xmlns:a16="http://schemas.microsoft.com/office/drawing/2014/main" id="{32757514-5DA7-6C79-D998-ABD888328DB0}"/>
              </a:ext>
            </a:extLst>
          </p:cNvPr>
          <p:cNvSpPr>
            <a:spLocks noChangeArrowheads="1"/>
          </p:cNvSpPr>
          <p:nvPr/>
        </p:nvSpPr>
        <p:spPr bwMode="auto">
          <a:xfrm>
            <a:off x="0" y="-238656"/>
            <a:ext cx="65" cy="477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07451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1c24e448931_0_3"/>
          <p:cNvSpPr txBox="1">
            <a:spLocks noGrp="1"/>
          </p:cNvSpPr>
          <p:nvPr>
            <p:ph type="dt" idx="10"/>
          </p:nvPr>
        </p:nvSpPr>
        <p:spPr>
          <a:xfrm>
            <a:off x="47105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dirty="0"/>
              <a:t>18-04-2023</a:t>
            </a:r>
            <a:endParaRPr dirty="0"/>
          </a:p>
        </p:txBody>
      </p:sp>
      <p:sp>
        <p:nvSpPr>
          <p:cNvPr id="109" name="Google Shape;109;g1c24e448931_0_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15000"/>
              </a:lnSpc>
              <a:spcBef>
                <a:spcPts val="0"/>
              </a:spcBef>
              <a:spcAft>
                <a:spcPts val="0"/>
              </a:spcAft>
              <a:buNone/>
            </a:pPr>
            <a:r>
              <a:rPr lang="en-IN" dirty="0">
                <a:latin typeface="Arial"/>
                <a:ea typeface="Arial"/>
                <a:cs typeface="Arial"/>
                <a:sym typeface="Arial"/>
              </a:rPr>
              <a:t>AIRFARE PRICE PREDICTION | DEPARTMENT OF INFORMATION SCIENCE AND TECHNOLOGY</a:t>
            </a:r>
            <a:endParaRPr dirty="0">
              <a:latin typeface="Arial"/>
              <a:ea typeface="Arial"/>
              <a:cs typeface="Arial"/>
              <a:sym typeface="Arial"/>
            </a:endParaRPr>
          </a:p>
        </p:txBody>
      </p:sp>
      <p:sp>
        <p:nvSpPr>
          <p:cNvPr id="110" name="Google Shape;110;g1c24e448931_0_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a:t>
            </a:fld>
            <a:endParaRPr/>
          </a:p>
        </p:txBody>
      </p:sp>
      <p:sp>
        <p:nvSpPr>
          <p:cNvPr id="111" name="Google Shape;111;g1c24e448931_0_3"/>
          <p:cNvSpPr txBox="1"/>
          <p:nvPr/>
        </p:nvSpPr>
        <p:spPr>
          <a:xfrm>
            <a:off x="471050" y="208625"/>
            <a:ext cx="6398100" cy="10287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None/>
            </a:pPr>
            <a:r>
              <a:rPr lang="en-IN" sz="4800" dirty="0">
                <a:solidFill>
                  <a:schemeClr val="lt1"/>
                </a:solidFill>
              </a:rPr>
              <a:t>Content</a:t>
            </a:r>
            <a:endParaRPr sz="4800" dirty="0">
              <a:solidFill>
                <a:schemeClr val="lt1"/>
              </a:solidFill>
            </a:endParaRPr>
          </a:p>
        </p:txBody>
      </p:sp>
      <p:sp>
        <p:nvSpPr>
          <p:cNvPr id="112" name="Google Shape;112;g1c24e448931_0_3"/>
          <p:cNvSpPr txBox="1"/>
          <p:nvPr/>
        </p:nvSpPr>
        <p:spPr>
          <a:xfrm>
            <a:off x="471050" y="1556825"/>
            <a:ext cx="11316600" cy="4352400"/>
          </a:xfrm>
          <a:prstGeom prst="rect">
            <a:avLst/>
          </a:prstGeom>
          <a:noFill/>
          <a:ln>
            <a:noFill/>
          </a:ln>
        </p:spPr>
        <p:txBody>
          <a:bodyPr spcFirstLastPara="1" wrap="square" lIns="0" tIns="0" rIns="0" bIns="0" anchor="t" anchorCtr="0">
            <a:noAutofit/>
          </a:bodyPr>
          <a:lstStyle/>
          <a:p>
            <a:pPr marL="457200" marR="0" lvl="0" indent="-457200" algn="l" rtl="0">
              <a:lnSpc>
                <a:spcPct val="90000"/>
              </a:lnSpc>
              <a:spcBef>
                <a:spcPts val="0"/>
              </a:spcBef>
              <a:spcAft>
                <a:spcPts val="0"/>
              </a:spcAft>
              <a:buClr>
                <a:srgbClr val="000000"/>
              </a:buClr>
              <a:buSzPts val="2800"/>
              <a:buFont typeface="+mj-lt"/>
              <a:buAutoNum type="arabicPeriod"/>
            </a:pPr>
            <a:r>
              <a:rPr lang="en-IN" sz="2400" b="0" i="0" u="none" strike="noStrike" cap="none" dirty="0">
                <a:solidFill>
                  <a:srgbClr val="000000"/>
                </a:solidFill>
                <a:latin typeface="Calibri"/>
                <a:ea typeface="Calibri"/>
                <a:cs typeface="Calibri"/>
                <a:sym typeface="Calibri"/>
              </a:rPr>
              <a:t>Introduction</a:t>
            </a:r>
          </a:p>
          <a:p>
            <a:pPr marL="457200" marR="0" lvl="0" indent="-457200" algn="l" rtl="0">
              <a:lnSpc>
                <a:spcPct val="90000"/>
              </a:lnSpc>
              <a:spcBef>
                <a:spcPts val="1001"/>
              </a:spcBef>
              <a:spcAft>
                <a:spcPts val="0"/>
              </a:spcAft>
              <a:buClr>
                <a:srgbClr val="000000"/>
              </a:buClr>
              <a:buSzPts val="2800"/>
              <a:buFont typeface="+mj-lt"/>
              <a:buAutoNum type="arabicPeriod"/>
            </a:pPr>
            <a:r>
              <a:rPr lang="en-IN" sz="2400" b="0" i="0" u="none" strike="noStrike" cap="none" dirty="0">
                <a:solidFill>
                  <a:srgbClr val="000000"/>
                </a:solidFill>
                <a:latin typeface="Calibri"/>
                <a:ea typeface="Calibri"/>
                <a:cs typeface="Calibri"/>
                <a:sym typeface="Calibri"/>
              </a:rPr>
              <a:t>Problem Statement</a:t>
            </a:r>
          </a:p>
          <a:p>
            <a:pPr marL="457200" marR="0" lvl="0" indent="-457200" algn="l" rtl="0">
              <a:lnSpc>
                <a:spcPct val="90000"/>
              </a:lnSpc>
              <a:spcBef>
                <a:spcPts val="1001"/>
              </a:spcBef>
              <a:spcAft>
                <a:spcPts val="0"/>
              </a:spcAft>
              <a:buClr>
                <a:srgbClr val="000000"/>
              </a:buClr>
              <a:buSzPts val="2800"/>
              <a:buFont typeface="+mj-lt"/>
              <a:buAutoNum type="arabicPeriod"/>
            </a:pPr>
            <a:r>
              <a:rPr lang="en-IN" sz="2400" b="0" i="0" u="none" strike="noStrike" cap="none" dirty="0">
                <a:solidFill>
                  <a:srgbClr val="000000"/>
                </a:solidFill>
                <a:latin typeface="Calibri"/>
                <a:ea typeface="Calibri"/>
                <a:cs typeface="Calibri"/>
                <a:sym typeface="Calibri"/>
              </a:rPr>
              <a:t>Objectives</a:t>
            </a:r>
          </a:p>
          <a:p>
            <a:pPr marL="457200" marR="0" lvl="0" indent="-457200" algn="l" rtl="0">
              <a:lnSpc>
                <a:spcPct val="90000"/>
              </a:lnSpc>
              <a:spcBef>
                <a:spcPts val="1001"/>
              </a:spcBef>
              <a:spcAft>
                <a:spcPts val="0"/>
              </a:spcAft>
              <a:buClr>
                <a:srgbClr val="000000"/>
              </a:buClr>
              <a:buSzPts val="2800"/>
              <a:buFont typeface="+mj-lt"/>
              <a:buAutoNum type="arabicPeriod"/>
            </a:pPr>
            <a:r>
              <a:rPr lang="en-IN" sz="2400" b="0" i="0" u="none" strike="noStrike" cap="none" dirty="0">
                <a:solidFill>
                  <a:srgbClr val="000000"/>
                </a:solidFill>
                <a:latin typeface="Calibri"/>
                <a:ea typeface="Calibri"/>
                <a:cs typeface="Calibri"/>
                <a:sym typeface="Calibri"/>
              </a:rPr>
              <a:t>Literature Survey</a:t>
            </a:r>
          </a:p>
          <a:p>
            <a:pPr marL="457200" marR="0" lvl="0" indent="-457200" algn="l" rtl="0">
              <a:lnSpc>
                <a:spcPct val="90000"/>
              </a:lnSpc>
              <a:spcBef>
                <a:spcPts val="1001"/>
              </a:spcBef>
              <a:spcAft>
                <a:spcPts val="0"/>
              </a:spcAft>
              <a:buClr>
                <a:srgbClr val="000000"/>
              </a:buClr>
              <a:buSzPts val="2800"/>
              <a:buFont typeface="+mj-lt"/>
              <a:buAutoNum type="arabicPeriod"/>
            </a:pPr>
            <a:r>
              <a:rPr lang="en-IN" sz="2400" b="0" i="0" u="none" strike="noStrike" cap="none" dirty="0">
                <a:solidFill>
                  <a:srgbClr val="000000"/>
                </a:solidFill>
                <a:latin typeface="Calibri"/>
                <a:ea typeface="Calibri"/>
                <a:cs typeface="Calibri"/>
                <a:sym typeface="Calibri"/>
              </a:rPr>
              <a:t>Outcome of Literature Survey</a:t>
            </a:r>
          </a:p>
          <a:p>
            <a:pPr marL="457200" marR="0" lvl="0" indent="-457200" algn="l" rtl="0">
              <a:lnSpc>
                <a:spcPct val="90000"/>
              </a:lnSpc>
              <a:spcBef>
                <a:spcPts val="1001"/>
              </a:spcBef>
              <a:spcAft>
                <a:spcPts val="0"/>
              </a:spcAft>
              <a:buClr>
                <a:srgbClr val="000000"/>
              </a:buClr>
              <a:buSzPts val="2800"/>
              <a:buFont typeface="+mj-lt"/>
              <a:buAutoNum type="arabicPeriod"/>
            </a:pPr>
            <a:r>
              <a:rPr lang="en-IN" sz="2400" b="0" i="0" u="none" strike="noStrike" cap="none" dirty="0">
                <a:solidFill>
                  <a:srgbClr val="000000"/>
                </a:solidFill>
                <a:latin typeface="Calibri"/>
                <a:ea typeface="Calibri"/>
                <a:cs typeface="Calibri"/>
                <a:sym typeface="Calibri"/>
              </a:rPr>
              <a:t>Methodology</a:t>
            </a:r>
          </a:p>
          <a:p>
            <a:pPr marL="457200" marR="0" lvl="0" indent="-457200" algn="l" rtl="0">
              <a:lnSpc>
                <a:spcPct val="90000"/>
              </a:lnSpc>
              <a:spcBef>
                <a:spcPts val="1001"/>
              </a:spcBef>
              <a:spcAft>
                <a:spcPts val="0"/>
              </a:spcAft>
              <a:buClr>
                <a:srgbClr val="000000"/>
              </a:buClr>
              <a:buSzPts val="2800"/>
              <a:buFont typeface="+mj-lt"/>
              <a:buAutoNum type="arabicPeriod"/>
            </a:pPr>
            <a:r>
              <a:rPr lang="en-IN" sz="2400" b="0" i="0" u="none" strike="noStrike" cap="none" dirty="0">
                <a:solidFill>
                  <a:srgbClr val="000000"/>
                </a:solidFill>
                <a:latin typeface="Calibri"/>
                <a:ea typeface="Calibri"/>
                <a:cs typeface="Calibri"/>
                <a:sym typeface="Calibri"/>
              </a:rPr>
              <a:t>Implementation</a:t>
            </a:r>
          </a:p>
          <a:p>
            <a:pPr marL="457200" marR="0" lvl="0" indent="-457200" algn="l" rtl="0">
              <a:lnSpc>
                <a:spcPct val="90000"/>
              </a:lnSpc>
              <a:spcBef>
                <a:spcPts val="1001"/>
              </a:spcBef>
              <a:spcAft>
                <a:spcPts val="0"/>
              </a:spcAft>
              <a:buClr>
                <a:srgbClr val="000000"/>
              </a:buClr>
              <a:buSzPts val="2800"/>
              <a:buFont typeface="+mj-lt"/>
              <a:buAutoNum type="arabicPeriod"/>
            </a:pPr>
            <a:r>
              <a:rPr lang="en-IN" sz="2400" b="0" i="0" u="none" strike="noStrike" cap="none" dirty="0">
                <a:solidFill>
                  <a:srgbClr val="000000"/>
                </a:solidFill>
                <a:latin typeface="Calibri"/>
                <a:ea typeface="Calibri"/>
                <a:cs typeface="Calibri"/>
                <a:sym typeface="Calibri"/>
              </a:rPr>
              <a:t>References</a:t>
            </a:r>
          </a:p>
          <a:p>
            <a:pPr marL="457200" marR="0" lvl="0" indent="-457200" algn="l" rtl="0">
              <a:lnSpc>
                <a:spcPct val="90000"/>
              </a:lnSpc>
              <a:spcBef>
                <a:spcPts val="1001"/>
              </a:spcBef>
              <a:spcAft>
                <a:spcPts val="0"/>
              </a:spcAft>
              <a:buSzPts val="2800"/>
              <a:buFont typeface="+mj-lt"/>
              <a:buAutoNum type="arabicPeriod"/>
            </a:pPr>
            <a:endParaRPr lang="en-IN" sz="24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1c24e448931_0_3"/>
          <p:cNvSpPr txBox="1">
            <a:spLocks noGrp="1"/>
          </p:cNvSpPr>
          <p:nvPr>
            <p:ph type="dt" idx="10"/>
          </p:nvPr>
        </p:nvSpPr>
        <p:spPr>
          <a:xfrm>
            <a:off x="47105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dirty="0"/>
              <a:t>18-04-2023</a:t>
            </a:r>
            <a:endParaRPr dirty="0"/>
          </a:p>
        </p:txBody>
      </p:sp>
      <p:sp>
        <p:nvSpPr>
          <p:cNvPr id="109" name="Google Shape;109;g1c24e448931_0_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15000"/>
              </a:lnSpc>
              <a:spcBef>
                <a:spcPts val="0"/>
              </a:spcBef>
              <a:spcAft>
                <a:spcPts val="0"/>
              </a:spcAft>
              <a:buNone/>
            </a:pPr>
            <a:r>
              <a:rPr lang="en-US" dirty="0">
                <a:latin typeface="Arial"/>
                <a:ea typeface="Arial"/>
                <a:cs typeface="Arial"/>
                <a:sym typeface="Arial"/>
              </a:rPr>
              <a:t>AIRFARE PRICE PREDICTION | DEPARTMENT OF INFORMATION SCIENCE AND TECHNOLOGY</a:t>
            </a:r>
          </a:p>
        </p:txBody>
      </p:sp>
      <p:sp>
        <p:nvSpPr>
          <p:cNvPr id="110" name="Google Shape;110;g1c24e448931_0_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20</a:t>
            </a:fld>
            <a:endParaRPr/>
          </a:p>
        </p:txBody>
      </p:sp>
      <p:sp>
        <p:nvSpPr>
          <p:cNvPr id="111" name="Google Shape;111;g1c24e448931_0_3"/>
          <p:cNvSpPr txBox="1"/>
          <p:nvPr/>
        </p:nvSpPr>
        <p:spPr>
          <a:xfrm>
            <a:off x="471050" y="208625"/>
            <a:ext cx="6398100" cy="10287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None/>
            </a:pPr>
            <a:r>
              <a:rPr lang="en-IN" sz="4800" dirty="0">
                <a:solidFill>
                  <a:schemeClr val="lt1"/>
                </a:solidFill>
              </a:rPr>
              <a:t>Model Selection</a:t>
            </a:r>
          </a:p>
        </p:txBody>
      </p:sp>
      <p:sp>
        <p:nvSpPr>
          <p:cNvPr id="112" name="Google Shape;112;g1c24e448931_0_3"/>
          <p:cNvSpPr txBox="1"/>
          <p:nvPr/>
        </p:nvSpPr>
        <p:spPr>
          <a:xfrm>
            <a:off x="471050" y="1556825"/>
            <a:ext cx="11316600" cy="4352400"/>
          </a:xfrm>
          <a:prstGeom prst="rect">
            <a:avLst/>
          </a:prstGeom>
          <a:noFill/>
          <a:ln>
            <a:noFill/>
          </a:ln>
        </p:spPr>
        <p:txBody>
          <a:bodyPr spcFirstLastPara="1" wrap="square" lIns="0" tIns="0" rIns="0" bIns="0" anchor="t" anchorCtr="0">
            <a:noAutofit/>
          </a:bodyPr>
          <a:lstStyle/>
          <a:p>
            <a:pPr lvl="0" rtl="0">
              <a:lnSpc>
                <a:spcPct val="115000"/>
              </a:lnSpc>
              <a:spcBef>
                <a:spcPts val="1000"/>
              </a:spcBef>
              <a:spcAft>
                <a:spcPts val="0"/>
              </a:spcAft>
            </a:pPr>
            <a:r>
              <a:rPr lang="en-US" sz="2800" b="1" dirty="0">
                <a:solidFill>
                  <a:schemeClr val="tx1"/>
                </a:solidFill>
                <a:latin typeface="Roboto"/>
                <a:ea typeface="Roboto"/>
                <a:cs typeface="Roboto"/>
                <a:sym typeface="Roboto"/>
              </a:rPr>
              <a:t>Gradient Boosting</a:t>
            </a:r>
          </a:p>
          <a:p>
            <a:pPr marL="285750" lvl="0" indent="-285750" rtl="0">
              <a:lnSpc>
                <a:spcPct val="115000"/>
              </a:lnSpc>
              <a:spcBef>
                <a:spcPts val="1000"/>
              </a:spcBef>
              <a:spcAft>
                <a:spcPts val="0"/>
              </a:spcAft>
              <a:buFont typeface="Arial" panose="020B0604020202020204" pitchFamily="34" charset="0"/>
              <a:buChar char="•"/>
            </a:pPr>
            <a:r>
              <a:rPr lang="en-US" sz="1800" dirty="0">
                <a:solidFill>
                  <a:schemeClr val="tx1"/>
                </a:solidFill>
                <a:latin typeface="Roboto"/>
                <a:ea typeface="Roboto"/>
                <a:cs typeface="Roboto"/>
                <a:sym typeface="Roboto"/>
              </a:rPr>
              <a:t>High accuracy: Gradient boosting algorithms are known for their ability to achieve high accuracy in predicting flight fares due to their iterative optimization process.</a:t>
            </a:r>
          </a:p>
          <a:p>
            <a:pPr marL="285750" lvl="0" indent="-285750" rtl="0">
              <a:lnSpc>
                <a:spcPct val="115000"/>
              </a:lnSpc>
              <a:spcBef>
                <a:spcPts val="1000"/>
              </a:spcBef>
              <a:spcAft>
                <a:spcPts val="0"/>
              </a:spcAft>
              <a:buFont typeface="Arial" panose="020B0604020202020204" pitchFamily="34" charset="0"/>
              <a:buChar char="•"/>
            </a:pPr>
            <a:r>
              <a:rPr lang="en-US" sz="1800" dirty="0">
                <a:solidFill>
                  <a:schemeClr val="tx1"/>
                </a:solidFill>
                <a:latin typeface="Roboto"/>
                <a:ea typeface="Roboto"/>
                <a:cs typeface="Roboto"/>
                <a:sym typeface="Roboto"/>
              </a:rPr>
              <a:t>Flexibility: Gradient boosting can handle diverse types of features, including categorical and numerical, making it adaptable to various data types commonly encountered in flight fare prediction.</a:t>
            </a:r>
          </a:p>
          <a:p>
            <a:pPr marL="285750" lvl="0" indent="-285750" rtl="0">
              <a:lnSpc>
                <a:spcPct val="115000"/>
              </a:lnSpc>
              <a:spcBef>
                <a:spcPts val="1000"/>
              </a:spcBef>
              <a:spcAft>
                <a:spcPts val="0"/>
              </a:spcAft>
              <a:buFont typeface="Arial" panose="020B0604020202020204" pitchFamily="34" charset="0"/>
              <a:buChar char="•"/>
            </a:pPr>
            <a:r>
              <a:rPr lang="en-US" sz="1800" dirty="0">
                <a:solidFill>
                  <a:schemeClr val="tx1"/>
                </a:solidFill>
                <a:latin typeface="Roboto"/>
                <a:ea typeface="Roboto"/>
                <a:cs typeface="Roboto"/>
                <a:sym typeface="Roboto"/>
              </a:rPr>
              <a:t>Feature importance: Gradient boosting provides insights into feature importance, allowing for identification of influential features in predicting flight fares and understanding underlying factors impacting prices.</a:t>
            </a:r>
          </a:p>
          <a:p>
            <a:pPr marL="285750" lvl="0" indent="-285750" rtl="0">
              <a:lnSpc>
                <a:spcPct val="115000"/>
              </a:lnSpc>
              <a:spcBef>
                <a:spcPts val="1000"/>
              </a:spcBef>
              <a:spcAft>
                <a:spcPts val="0"/>
              </a:spcAft>
              <a:buFont typeface="Arial" panose="020B0604020202020204" pitchFamily="34" charset="0"/>
              <a:buChar char="•"/>
            </a:pPr>
            <a:r>
              <a:rPr lang="en-US" sz="1800" dirty="0">
                <a:solidFill>
                  <a:schemeClr val="tx1"/>
                </a:solidFill>
                <a:latin typeface="Roboto"/>
                <a:ea typeface="Roboto"/>
                <a:cs typeface="Roboto"/>
                <a:sym typeface="Roboto"/>
              </a:rPr>
              <a:t>Scalability: Gradient boosting algorithms can efficiently process large datasets, making them suitable for handling the high volume and velocity of data in the airline industry.</a:t>
            </a:r>
          </a:p>
          <a:p>
            <a:pPr marL="285750" lvl="0" indent="-285750" rtl="0">
              <a:lnSpc>
                <a:spcPct val="115000"/>
              </a:lnSpc>
              <a:spcBef>
                <a:spcPts val="1000"/>
              </a:spcBef>
              <a:spcAft>
                <a:spcPts val="0"/>
              </a:spcAft>
              <a:buFont typeface="Arial" panose="020B0604020202020204" pitchFamily="34" charset="0"/>
              <a:buChar char="•"/>
            </a:pPr>
            <a:endParaRPr lang="en-US" sz="1800" dirty="0">
              <a:solidFill>
                <a:schemeClr val="tx1"/>
              </a:solidFill>
              <a:latin typeface="Roboto"/>
              <a:ea typeface="Roboto"/>
              <a:cs typeface="Roboto"/>
              <a:sym typeface="Roboto"/>
            </a:endParaRPr>
          </a:p>
          <a:p>
            <a:pPr marL="285750" lvl="0" indent="-285750" rtl="0">
              <a:lnSpc>
                <a:spcPct val="115000"/>
              </a:lnSpc>
              <a:spcBef>
                <a:spcPts val="1000"/>
              </a:spcBef>
              <a:spcAft>
                <a:spcPts val="0"/>
              </a:spcAft>
              <a:buFont typeface="Arial" panose="020B0604020202020204" pitchFamily="34" charset="0"/>
              <a:buChar char="•"/>
            </a:pPr>
            <a:endParaRPr lang="en-US" sz="1800" dirty="0">
              <a:solidFill>
                <a:schemeClr val="tx1"/>
              </a:solidFill>
              <a:latin typeface="Roboto"/>
              <a:ea typeface="Roboto"/>
              <a:cs typeface="Roboto"/>
              <a:sym typeface="Roboto"/>
            </a:endParaRPr>
          </a:p>
          <a:p>
            <a:pPr marL="285750" lvl="0" indent="-285750" rtl="0">
              <a:lnSpc>
                <a:spcPct val="115000"/>
              </a:lnSpc>
              <a:spcBef>
                <a:spcPts val="1000"/>
              </a:spcBef>
              <a:spcAft>
                <a:spcPts val="0"/>
              </a:spcAft>
              <a:buFont typeface="Arial" panose="020B0604020202020204" pitchFamily="34" charset="0"/>
              <a:buChar char="•"/>
            </a:pPr>
            <a:endParaRPr lang="en-US" sz="1800" dirty="0">
              <a:solidFill>
                <a:schemeClr val="tx1"/>
              </a:solidFill>
              <a:latin typeface="Roboto"/>
              <a:ea typeface="Roboto"/>
              <a:cs typeface="Roboto"/>
              <a:sym typeface="Roboto"/>
            </a:endParaRPr>
          </a:p>
          <a:p>
            <a:pPr marL="285750" lvl="0" indent="-285750" rtl="0">
              <a:lnSpc>
                <a:spcPct val="115000"/>
              </a:lnSpc>
              <a:spcBef>
                <a:spcPts val="1000"/>
              </a:spcBef>
              <a:spcAft>
                <a:spcPts val="0"/>
              </a:spcAft>
              <a:buFont typeface="Arial" panose="020B0604020202020204" pitchFamily="34" charset="0"/>
              <a:buChar char="•"/>
            </a:pPr>
            <a:endParaRPr lang="en-US" sz="1800" dirty="0">
              <a:solidFill>
                <a:schemeClr val="tx1"/>
              </a:solidFill>
              <a:latin typeface="Roboto"/>
              <a:ea typeface="Roboto"/>
              <a:cs typeface="Roboto"/>
              <a:sym typeface="Roboto"/>
            </a:endParaRPr>
          </a:p>
        </p:txBody>
      </p:sp>
      <p:sp>
        <p:nvSpPr>
          <p:cNvPr id="3" name="Rectangle 2">
            <a:extLst>
              <a:ext uri="{FF2B5EF4-FFF2-40B4-BE49-F238E27FC236}">
                <a16:creationId xmlns:a16="http://schemas.microsoft.com/office/drawing/2014/main" id="{32757514-5DA7-6C79-D998-ABD888328DB0}"/>
              </a:ext>
            </a:extLst>
          </p:cNvPr>
          <p:cNvSpPr>
            <a:spLocks noChangeArrowheads="1"/>
          </p:cNvSpPr>
          <p:nvPr/>
        </p:nvSpPr>
        <p:spPr bwMode="auto">
          <a:xfrm>
            <a:off x="0" y="-238656"/>
            <a:ext cx="65" cy="477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9486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1c24e448931_0_3"/>
          <p:cNvSpPr txBox="1">
            <a:spLocks noGrp="1"/>
          </p:cNvSpPr>
          <p:nvPr>
            <p:ph type="dt" idx="10"/>
          </p:nvPr>
        </p:nvSpPr>
        <p:spPr>
          <a:xfrm>
            <a:off x="47105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dirty="0"/>
              <a:t>18-04-2023</a:t>
            </a:r>
            <a:endParaRPr dirty="0"/>
          </a:p>
        </p:txBody>
      </p:sp>
      <p:sp>
        <p:nvSpPr>
          <p:cNvPr id="109" name="Google Shape;109;g1c24e448931_0_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15000"/>
              </a:lnSpc>
              <a:spcBef>
                <a:spcPts val="0"/>
              </a:spcBef>
              <a:spcAft>
                <a:spcPts val="0"/>
              </a:spcAft>
              <a:buNone/>
            </a:pPr>
            <a:r>
              <a:rPr lang="en-US" dirty="0">
                <a:latin typeface="Arial"/>
                <a:ea typeface="Arial"/>
                <a:cs typeface="Arial"/>
                <a:sym typeface="Arial"/>
              </a:rPr>
              <a:t>AIRFARE PRICE PREDICTION | DEPARTMENT OF INFORMATION SCIENCE AND TECHNOLOGY</a:t>
            </a:r>
          </a:p>
        </p:txBody>
      </p:sp>
      <p:sp>
        <p:nvSpPr>
          <p:cNvPr id="110" name="Google Shape;110;g1c24e448931_0_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21</a:t>
            </a:fld>
            <a:endParaRPr/>
          </a:p>
        </p:txBody>
      </p:sp>
      <p:sp>
        <p:nvSpPr>
          <p:cNvPr id="111" name="Google Shape;111;g1c24e448931_0_3"/>
          <p:cNvSpPr txBox="1"/>
          <p:nvPr/>
        </p:nvSpPr>
        <p:spPr>
          <a:xfrm>
            <a:off x="471050" y="208625"/>
            <a:ext cx="6398100" cy="10287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None/>
            </a:pPr>
            <a:r>
              <a:rPr lang="en-IN" sz="4800" dirty="0">
                <a:solidFill>
                  <a:schemeClr val="lt1"/>
                </a:solidFill>
              </a:rPr>
              <a:t>Model Selection</a:t>
            </a:r>
          </a:p>
        </p:txBody>
      </p:sp>
      <p:sp>
        <p:nvSpPr>
          <p:cNvPr id="112" name="Google Shape;112;g1c24e448931_0_3"/>
          <p:cNvSpPr txBox="1"/>
          <p:nvPr/>
        </p:nvSpPr>
        <p:spPr>
          <a:xfrm>
            <a:off x="471050" y="1556825"/>
            <a:ext cx="11316600" cy="4352400"/>
          </a:xfrm>
          <a:prstGeom prst="rect">
            <a:avLst/>
          </a:prstGeom>
          <a:noFill/>
          <a:ln>
            <a:noFill/>
          </a:ln>
        </p:spPr>
        <p:txBody>
          <a:bodyPr spcFirstLastPara="1" wrap="square" lIns="0" tIns="0" rIns="0" bIns="0" anchor="t" anchorCtr="0">
            <a:noAutofit/>
          </a:bodyPr>
          <a:lstStyle/>
          <a:p>
            <a:pPr lvl="0" rtl="0">
              <a:lnSpc>
                <a:spcPct val="115000"/>
              </a:lnSpc>
              <a:spcBef>
                <a:spcPts val="1000"/>
              </a:spcBef>
              <a:spcAft>
                <a:spcPts val="0"/>
              </a:spcAft>
            </a:pPr>
            <a:r>
              <a:rPr lang="en-US" sz="2800" b="1" dirty="0">
                <a:solidFill>
                  <a:schemeClr val="tx1"/>
                </a:solidFill>
                <a:latin typeface="Roboto"/>
                <a:ea typeface="Roboto"/>
                <a:cs typeface="Roboto"/>
                <a:sym typeface="Roboto"/>
              </a:rPr>
              <a:t>Voting Regression</a:t>
            </a:r>
          </a:p>
          <a:p>
            <a:pPr marL="285750" lvl="0" indent="-285750" rtl="0">
              <a:lnSpc>
                <a:spcPct val="115000"/>
              </a:lnSpc>
              <a:spcBef>
                <a:spcPts val="1000"/>
              </a:spcBef>
              <a:spcAft>
                <a:spcPts val="0"/>
              </a:spcAft>
              <a:buFont typeface="Arial" panose="020B0604020202020204" pitchFamily="34" charset="0"/>
              <a:buChar char="•"/>
            </a:pPr>
            <a:r>
              <a:rPr lang="en-US" sz="1800" dirty="0">
                <a:solidFill>
                  <a:schemeClr val="tx1"/>
                </a:solidFill>
                <a:latin typeface="Roboto"/>
                <a:ea typeface="Roboto"/>
                <a:cs typeface="Roboto"/>
                <a:sym typeface="Roboto"/>
              </a:rPr>
              <a:t>Ensemble of diverse models: Voting regression with linear regression, random forest, and gradient boosting combines different models for improved prediction accuracy in flight fare prediction. </a:t>
            </a:r>
          </a:p>
          <a:p>
            <a:pPr marL="285750" lvl="0" indent="-285750" rtl="0">
              <a:lnSpc>
                <a:spcPct val="115000"/>
              </a:lnSpc>
              <a:spcBef>
                <a:spcPts val="1000"/>
              </a:spcBef>
              <a:spcAft>
                <a:spcPts val="0"/>
              </a:spcAft>
              <a:buFont typeface="Arial" panose="020B0604020202020204" pitchFamily="34" charset="0"/>
              <a:buChar char="•"/>
            </a:pPr>
            <a:r>
              <a:rPr lang="en-US" sz="1800" dirty="0">
                <a:solidFill>
                  <a:schemeClr val="tx1"/>
                </a:solidFill>
                <a:latin typeface="Roboto"/>
                <a:ea typeface="Roboto"/>
                <a:cs typeface="Roboto"/>
                <a:sym typeface="Roboto"/>
              </a:rPr>
              <a:t>Increased accuracy: Ensemble of multiple models results in more accurate and reliable flight fare predictions through averaging or combining model predictions.</a:t>
            </a:r>
          </a:p>
          <a:p>
            <a:pPr marL="285750" lvl="0" indent="-285750" rtl="0">
              <a:lnSpc>
                <a:spcPct val="115000"/>
              </a:lnSpc>
              <a:spcBef>
                <a:spcPts val="1000"/>
              </a:spcBef>
              <a:spcAft>
                <a:spcPts val="0"/>
              </a:spcAft>
              <a:buFont typeface="Arial" panose="020B0604020202020204" pitchFamily="34" charset="0"/>
              <a:buChar char="•"/>
            </a:pPr>
            <a:r>
              <a:rPr lang="en-US" sz="1800" dirty="0">
                <a:solidFill>
                  <a:schemeClr val="tx1"/>
                </a:solidFill>
                <a:latin typeface="Roboto"/>
                <a:ea typeface="Roboto"/>
                <a:cs typeface="Roboto"/>
                <a:sym typeface="Roboto"/>
              </a:rPr>
              <a:t>Model diversity: Linear regression, random forest, and gradient boosting capture different aspects of flight fare patterns, providing complementary perspectives for improved predictions.</a:t>
            </a:r>
          </a:p>
          <a:p>
            <a:pPr marL="285750" lvl="0" indent="-285750" rtl="0">
              <a:lnSpc>
                <a:spcPct val="115000"/>
              </a:lnSpc>
              <a:spcBef>
                <a:spcPts val="1000"/>
              </a:spcBef>
              <a:spcAft>
                <a:spcPts val="0"/>
              </a:spcAft>
              <a:buFont typeface="Arial" panose="020B0604020202020204" pitchFamily="34" charset="0"/>
              <a:buChar char="•"/>
            </a:pPr>
            <a:r>
              <a:rPr lang="en-US" sz="1800" dirty="0">
                <a:solidFill>
                  <a:schemeClr val="tx1"/>
                </a:solidFill>
                <a:latin typeface="Roboto"/>
                <a:ea typeface="Roboto"/>
                <a:cs typeface="Roboto"/>
                <a:sym typeface="Roboto"/>
              </a:rPr>
              <a:t>Flexibility: Voting regression allows for easy integration of different models, making it flexible to incorporate other relevant techniques as needed for flight fare prediction tasks.</a:t>
            </a:r>
          </a:p>
          <a:p>
            <a:pPr marL="285750" lvl="0" indent="-285750" rtl="0">
              <a:lnSpc>
                <a:spcPct val="115000"/>
              </a:lnSpc>
              <a:spcBef>
                <a:spcPts val="1000"/>
              </a:spcBef>
              <a:spcAft>
                <a:spcPts val="0"/>
              </a:spcAft>
              <a:buFont typeface="Arial" panose="020B0604020202020204" pitchFamily="34" charset="0"/>
              <a:buChar char="•"/>
            </a:pPr>
            <a:r>
              <a:rPr lang="en-US" sz="1800" dirty="0">
                <a:solidFill>
                  <a:schemeClr val="tx1"/>
                </a:solidFill>
                <a:latin typeface="Roboto"/>
                <a:ea typeface="Roboto"/>
                <a:cs typeface="Roboto"/>
                <a:sym typeface="Roboto"/>
              </a:rPr>
              <a:t>Scalability: Linear regression, random forest, and gradient boosting are scalable and can handle large datasets, suitable for processing high volume and velocity of data in flight fare prediction.</a:t>
            </a:r>
          </a:p>
          <a:p>
            <a:pPr marL="285750" lvl="0" indent="-285750" rtl="0">
              <a:lnSpc>
                <a:spcPct val="115000"/>
              </a:lnSpc>
              <a:spcBef>
                <a:spcPts val="1000"/>
              </a:spcBef>
              <a:spcAft>
                <a:spcPts val="0"/>
              </a:spcAft>
              <a:buFont typeface="Arial" panose="020B0604020202020204" pitchFamily="34" charset="0"/>
              <a:buChar char="•"/>
            </a:pPr>
            <a:endParaRPr lang="en-US" sz="1800" dirty="0">
              <a:solidFill>
                <a:schemeClr val="tx1"/>
              </a:solidFill>
              <a:latin typeface="Roboto"/>
              <a:ea typeface="Roboto"/>
              <a:cs typeface="Roboto"/>
              <a:sym typeface="Roboto"/>
            </a:endParaRPr>
          </a:p>
          <a:p>
            <a:pPr marL="285750" lvl="0" indent="-285750" rtl="0">
              <a:lnSpc>
                <a:spcPct val="115000"/>
              </a:lnSpc>
              <a:spcBef>
                <a:spcPts val="1000"/>
              </a:spcBef>
              <a:spcAft>
                <a:spcPts val="0"/>
              </a:spcAft>
              <a:buFont typeface="Arial" panose="020B0604020202020204" pitchFamily="34" charset="0"/>
              <a:buChar char="•"/>
            </a:pPr>
            <a:endParaRPr lang="en-US" sz="1800" dirty="0">
              <a:solidFill>
                <a:schemeClr val="tx1"/>
              </a:solidFill>
              <a:latin typeface="Roboto"/>
              <a:ea typeface="Roboto"/>
              <a:cs typeface="Roboto"/>
              <a:sym typeface="Roboto"/>
            </a:endParaRPr>
          </a:p>
          <a:p>
            <a:pPr marL="285750" lvl="0" indent="-285750" rtl="0">
              <a:lnSpc>
                <a:spcPct val="115000"/>
              </a:lnSpc>
              <a:spcBef>
                <a:spcPts val="1000"/>
              </a:spcBef>
              <a:spcAft>
                <a:spcPts val="0"/>
              </a:spcAft>
              <a:buFont typeface="Arial" panose="020B0604020202020204" pitchFamily="34" charset="0"/>
              <a:buChar char="•"/>
            </a:pPr>
            <a:endParaRPr lang="en-US" sz="1800" dirty="0">
              <a:solidFill>
                <a:schemeClr val="tx1"/>
              </a:solidFill>
              <a:latin typeface="Roboto"/>
              <a:ea typeface="Roboto"/>
              <a:cs typeface="Roboto"/>
              <a:sym typeface="Roboto"/>
            </a:endParaRPr>
          </a:p>
        </p:txBody>
      </p:sp>
      <p:sp>
        <p:nvSpPr>
          <p:cNvPr id="3" name="Rectangle 2">
            <a:extLst>
              <a:ext uri="{FF2B5EF4-FFF2-40B4-BE49-F238E27FC236}">
                <a16:creationId xmlns:a16="http://schemas.microsoft.com/office/drawing/2014/main" id="{32757514-5DA7-6C79-D998-ABD888328DB0}"/>
              </a:ext>
            </a:extLst>
          </p:cNvPr>
          <p:cNvSpPr>
            <a:spLocks noChangeArrowheads="1"/>
          </p:cNvSpPr>
          <p:nvPr/>
        </p:nvSpPr>
        <p:spPr bwMode="auto">
          <a:xfrm>
            <a:off x="0" y="-238656"/>
            <a:ext cx="65" cy="477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32639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1c24e448931_0_3"/>
          <p:cNvSpPr txBox="1">
            <a:spLocks noGrp="1"/>
          </p:cNvSpPr>
          <p:nvPr>
            <p:ph type="dt" idx="10"/>
          </p:nvPr>
        </p:nvSpPr>
        <p:spPr>
          <a:xfrm>
            <a:off x="47105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dirty="0"/>
              <a:t>18-04-2023</a:t>
            </a:r>
            <a:endParaRPr dirty="0"/>
          </a:p>
        </p:txBody>
      </p:sp>
      <p:sp>
        <p:nvSpPr>
          <p:cNvPr id="109" name="Google Shape;109;g1c24e448931_0_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15000"/>
              </a:lnSpc>
              <a:spcBef>
                <a:spcPts val="0"/>
              </a:spcBef>
              <a:spcAft>
                <a:spcPts val="0"/>
              </a:spcAft>
              <a:buNone/>
            </a:pPr>
            <a:r>
              <a:rPr lang="en-US" dirty="0">
                <a:latin typeface="Arial"/>
                <a:ea typeface="Arial"/>
                <a:cs typeface="Arial"/>
                <a:sym typeface="Arial"/>
              </a:rPr>
              <a:t>AIRFARE PRICE PREDICTION | DEPARTMENT OF INFORMATION SCIENCE AND TECHNOLOGY</a:t>
            </a:r>
          </a:p>
        </p:txBody>
      </p:sp>
      <p:sp>
        <p:nvSpPr>
          <p:cNvPr id="110" name="Google Shape;110;g1c24e448931_0_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22</a:t>
            </a:fld>
            <a:endParaRPr/>
          </a:p>
        </p:txBody>
      </p:sp>
      <p:sp>
        <p:nvSpPr>
          <p:cNvPr id="111" name="Google Shape;111;g1c24e448931_0_3"/>
          <p:cNvSpPr txBox="1"/>
          <p:nvPr/>
        </p:nvSpPr>
        <p:spPr>
          <a:xfrm>
            <a:off x="471050" y="208625"/>
            <a:ext cx="6398100" cy="10287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None/>
            </a:pPr>
            <a:r>
              <a:rPr lang="en-IN" sz="4800" dirty="0">
                <a:solidFill>
                  <a:schemeClr val="lt1"/>
                </a:solidFill>
              </a:rPr>
              <a:t>Conclusion</a:t>
            </a:r>
            <a:endParaRPr sz="4800" dirty="0">
              <a:solidFill>
                <a:schemeClr val="lt1"/>
              </a:solidFill>
            </a:endParaRPr>
          </a:p>
        </p:txBody>
      </p:sp>
      <p:sp>
        <p:nvSpPr>
          <p:cNvPr id="112" name="Google Shape;112;g1c24e448931_0_3"/>
          <p:cNvSpPr txBox="1"/>
          <p:nvPr/>
        </p:nvSpPr>
        <p:spPr>
          <a:xfrm>
            <a:off x="471050" y="1556825"/>
            <a:ext cx="11316600" cy="4352400"/>
          </a:xfrm>
          <a:prstGeom prst="rect">
            <a:avLst/>
          </a:prstGeom>
          <a:noFill/>
          <a:ln>
            <a:noFill/>
          </a:ln>
        </p:spPr>
        <p:txBody>
          <a:bodyPr spcFirstLastPara="1" wrap="square" lIns="0" tIns="0" rIns="0" bIns="0" anchor="t" anchorCtr="0">
            <a:noAutofit/>
          </a:bodyPr>
          <a:lstStyle/>
          <a:p>
            <a:pPr marL="285750" lvl="0" indent="-285750" rtl="0">
              <a:lnSpc>
                <a:spcPct val="115000"/>
              </a:lnSpc>
              <a:spcBef>
                <a:spcPts val="1000"/>
              </a:spcBef>
              <a:spcAft>
                <a:spcPts val="0"/>
              </a:spcAft>
              <a:buFont typeface="Arial" panose="020B0604020202020204" pitchFamily="34" charset="0"/>
              <a:buChar char="•"/>
            </a:pPr>
            <a:r>
              <a:rPr lang="en-US" sz="1800" dirty="0">
                <a:solidFill>
                  <a:schemeClr val="tx1"/>
                </a:solidFill>
                <a:latin typeface="Roboto"/>
                <a:ea typeface="Roboto"/>
                <a:cs typeface="Roboto"/>
                <a:sym typeface="Roboto"/>
              </a:rPr>
              <a:t>In this project we used machine learning models to find the optimal ticket price. </a:t>
            </a:r>
          </a:p>
          <a:p>
            <a:pPr marL="285750" lvl="0" indent="-285750" rtl="0">
              <a:lnSpc>
                <a:spcPct val="115000"/>
              </a:lnSpc>
              <a:spcBef>
                <a:spcPts val="1000"/>
              </a:spcBef>
              <a:spcAft>
                <a:spcPts val="0"/>
              </a:spcAft>
              <a:buFont typeface="Arial" panose="020B0604020202020204" pitchFamily="34" charset="0"/>
              <a:buChar char="•"/>
            </a:pPr>
            <a:r>
              <a:rPr lang="en-US" sz="1800" dirty="0">
                <a:solidFill>
                  <a:schemeClr val="tx1"/>
                </a:solidFill>
                <a:latin typeface="Roboto"/>
                <a:ea typeface="Roboto"/>
                <a:cs typeface="Roboto"/>
                <a:sym typeface="Roboto"/>
              </a:rPr>
              <a:t>We acknowledge that these factors are dynamic and require frequent updates to ensure accurate results.</a:t>
            </a:r>
          </a:p>
          <a:p>
            <a:pPr marL="285750" lvl="0" indent="-285750" rtl="0">
              <a:lnSpc>
                <a:spcPct val="115000"/>
              </a:lnSpc>
              <a:spcBef>
                <a:spcPts val="1000"/>
              </a:spcBef>
              <a:spcAft>
                <a:spcPts val="0"/>
              </a:spcAft>
              <a:buFont typeface="Arial" panose="020B0604020202020204" pitchFamily="34" charset="0"/>
              <a:buChar char="•"/>
            </a:pPr>
            <a:r>
              <a:rPr lang="en-US" sz="1800" dirty="0">
                <a:solidFill>
                  <a:schemeClr val="tx1"/>
                </a:solidFill>
                <a:latin typeface="Roboto"/>
                <a:ea typeface="Roboto"/>
                <a:cs typeface="Roboto"/>
                <a:sym typeface="Roboto"/>
              </a:rPr>
              <a:t>While achieving 100% accuracy in airfare prediction may be challenging, we aim to leverage machine learning techniques and innovative approaches to improve prediction accuracy. </a:t>
            </a:r>
          </a:p>
          <a:p>
            <a:pPr marL="285750" lvl="0" indent="-285750" rtl="0">
              <a:lnSpc>
                <a:spcPct val="115000"/>
              </a:lnSpc>
              <a:spcBef>
                <a:spcPts val="1000"/>
              </a:spcBef>
              <a:spcAft>
                <a:spcPts val="0"/>
              </a:spcAft>
              <a:buFont typeface="Arial" panose="020B0604020202020204" pitchFamily="34" charset="0"/>
              <a:buChar char="•"/>
            </a:pPr>
            <a:r>
              <a:rPr lang="en-US" sz="1800" dirty="0">
                <a:solidFill>
                  <a:schemeClr val="tx1"/>
                </a:solidFill>
                <a:latin typeface="Roboto"/>
                <a:ea typeface="Roboto"/>
                <a:cs typeface="Roboto"/>
                <a:sym typeface="Roboto"/>
              </a:rPr>
              <a:t>Our research endeavors to provide the best possible results to assist customers in making informed decisions about airfare booking.</a:t>
            </a:r>
            <a:endParaRPr lang="en-IN" sz="1800" dirty="0">
              <a:solidFill>
                <a:schemeClr val="tx1"/>
              </a:solidFill>
              <a:latin typeface="Roboto"/>
              <a:ea typeface="Roboto"/>
              <a:cs typeface="Roboto"/>
              <a:sym typeface="Roboto"/>
            </a:endParaRPr>
          </a:p>
        </p:txBody>
      </p:sp>
    </p:spTree>
    <p:extLst>
      <p:ext uri="{BB962C8B-B14F-4D97-AF65-F5344CB8AC3E}">
        <p14:creationId xmlns:p14="http://schemas.microsoft.com/office/powerpoint/2010/main" val="32447532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1c24e448931_0_3"/>
          <p:cNvSpPr txBox="1">
            <a:spLocks noGrp="1"/>
          </p:cNvSpPr>
          <p:nvPr>
            <p:ph type="dt" idx="10"/>
          </p:nvPr>
        </p:nvSpPr>
        <p:spPr>
          <a:xfrm>
            <a:off x="47105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dirty="0"/>
              <a:t>18-04-2023</a:t>
            </a:r>
            <a:endParaRPr dirty="0"/>
          </a:p>
        </p:txBody>
      </p:sp>
      <p:sp>
        <p:nvSpPr>
          <p:cNvPr id="109" name="Google Shape;109;g1c24e448931_0_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15000"/>
              </a:lnSpc>
              <a:spcBef>
                <a:spcPts val="0"/>
              </a:spcBef>
              <a:spcAft>
                <a:spcPts val="0"/>
              </a:spcAft>
              <a:buNone/>
            </a:pPr>
            <a:r>
              <a:rPr lang="en-US" dirty="0">
                <a:latin typeface="Arial"/>
                <a:ea typeface="Arial"/>
                <a:cs typeface="Arial"/>
                <a:sym typeface="Arial"/>
              </a:rPr>
              <a:t>AIRFARE PRICE PREDICTION | DEPARTMENT OF INFORMATION SCIENCE AND TECHNOLOGY</a:t>
            </a:r>
          </a:p>
        </p:txBody>
      </p:sp>
      <p:sp>
        <p:nvSpPr>
          <p:cNvPr id="110" name="Google Shape;110;g1c24e448931_0_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23</a:t>
            </a:fld>
            <a:endParaRPr/>
          </a:p>
        </p:txBody>
      </p:sp>
      <p:sp>
        <p:nvSpPr>
          <p:cNvPr id="111" name="Google Shape;111;g1c24e448931_0_3"/>
          <p:cNvSpPr txBox="1"/>
          <p:nvPr/>
        </p:nvSpPr>
        <p:spPr>
          <a:xfrm>
            <a:off x="471050" y="208625"/>
            <a:ext cx="6398100" cy="10287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None/>
            </a:pPr>
            <a:r>
              <a:rPr lang="en-IN" sz="4800" dirty="0">
                <a:solidFill>
                  <a:schemeClr val="lt1"/>
                </a:solidFill>
              </a:rPr>
              <a:t>References</a:t>
            </a:r>
            <a:endParaRPr sz="4800" dirty="0">
              <a:solidFill>
                <a:schemeClr val="lt1"/>
              </a:solidFill>
            </a:endParaRPr>
          </a:p>
        </p:txBody>
      </p:sp>
      <p:sp>
        <p:nvSpPr>
          <p:cNvPr id="112" name="Google Shape;112;g1c24e448931_0_3"/>
          <p:cNvSpPr txBox="1"/>
          <p:nvPr/>
        </p:nvSpPr>
        <p:spPr>
          <a:xfrm>
            <a:off x="471050" y="1556825"/>
            <a:ext cx="11316600" cy="4352400"/>
          </a:xfrm>
          <a:prstGeom prst="rect">
            <a:avLst/>
          </a:prstGeom>
          <a:noFill/>
          <a:ln>
            <a:noFill/>
          </a:ln>
        </p:spPr>
        <p:txBody>
          <a:bodyPr spcFirstLastPara="1" wrap="square" lIns="0" tIns="0" rIns="0" bIns="0" anchor="t" anchorCtr="0">
            <a:noAutofit/>
          </a:bodyPr>
          <a:lstStyle/>
          <a:p>
            <a:pPr marL="285750" lvl="0" indent="-285750" rtl="0">
              <a:lnSpc>
                <a:spcPct val="115000"/>
              </a:lnSpc>
              <a:spcBef>
                <a:spcPts val="1000"/>
              </a:spcBef>
              <a:spcAft>
                <a:spcPts val="0"/>
              </a:spcAft>
              <a:buFont typeface="Arial" panose="020B0604020202020204" pitchFamily="34" charset="0"/>
              <a:buChar char="•"/>
            </a:pPr>
            <a:r>
              <a:rPr lang="en-IN" sz="1200" dirty="0">
                <a:solidFill>
                  <a:schemeClr val="tx1"/>
                </a:solidFill>
                <a:latin typeface="Roboto" panose="02000000000000000000" pitchFamily="2" charset="0"/>
                <a:ea typeface="Roboto" panose="02000000000000000000" pitchFamily="2" charset="0"/>
                <a:cs typeface="Roboto" panose="02000000000000000000" pitchFamily="2" charset="0"/>
                <a:sym typeface="Roboto"/>
              </a:rPr>
              <a:t>Airfare Prices Prediction Using Machine Learning Techniques K. </a:t>
            </a:r>
            <a:r>
              <a:rPr lang="en-IN" sz="1200" dirty="0" err="1">
                <a:solidFill>
                  <a:schemeClr val="tx1"/>
                </a:solidFill>
                <a:latin typeface="Roboto" panose="02000000000000000000" pitchFamily="2" charset="0"/>
                <a:ea typeface="Roboto" panose="02000000000000000000" pitchFamily="2" charset="0"/>
                <a:cs typeface="Roboto" panose="02000000000000000000" pitchFamily="2" charset="0"/>
                <a:sym typeface="Roboto"/>
              </a:rPr>
              <a:t>Tziridis</a:t>
            </a:r>
            <a:r>
              <a:rPr lang="en-IN" sz="1200" dirty="0">
                <a:solidFill>
                  <a:schemeClr val="tx1"/>
                </a:solidFill>
                <a:latin typeface="Roboto" panose="02000000000000000000" pitchFamily="2" charset="0"/>
                <a:ea typeface="Roboto" panose="02000000000000000000" pitchFamily="2" charset="0"/>
                <a:cs typeface="Roboto" panose="02000000000000000000" pitchFamily="2" charset="0"/>
                <a:sym typeface="Roboto"/>
              </a:rPr>
              <a:t>, Th. </a:t>
            </a:r>
            <a:r>
              <a:rPr lang="en-IN" sz="1200" dirty="0" err="1">
                <a:solidFill>
                  <a:schemeClr val="tx1"/>
                </a:solidFill>
                <a:latin typeface="Roboto" panose="02000000000000000000" pitchFamily="2" charset="0"/>
                <a:ea typeface="Roboto" panose="02000000000000000000" pitchFamily="2" charset="0"/>
                <a:cs typeface="Roboto" panose="02000000000000000000" pitchFamily="2" charset="0"/>
                <a:sym typeface="Roboto"/>
              </a:rPr>
              <a:t>Kalampokas</a:t>
            </a:r>
            <a:r>
              <a:rPr lang="en-IN" sz="1200" dirty="0">
                <a:solidFill>
                  <a:schemeClr val="tx1"/>
                </a:solidFill>
                <a:latin typeface="Roboto" panose="02000000000000000000" pitchFamily="2" charset="0"/>
                <a:ea typeface="Roboto" panose="02000000000000000000" pitchFamily="2" charset="0"/>
                <a:cs typeface="Roboto" panose="02000000000000000000" pitchFamily="2" charset="0"/>
                <a:sym typeface="Roboto"/>
              </a:rPr>
              <a:t>, G.A. </a:t>
            </a:r>
            <a:r>
              <a:rPr lang="en-IN" sz="1200" dirty="0" err="1">
                <a:solidFill>
                  <a:schemeClr val="tx1"/>
                </a:solidFill>
                <a:latin typeface="Roboto" panose="02000000000000000000" pitchFamily="2" charset="0"/>
                <a:ea typeface="Roboto" panose="02000000000000000000" pitchFamily="2" charset="0"/>
                <a:cs typeface="Roboto" panose="02000000000000000000" pitchFamily="2" charset="0"/>
                <a:sym typeface="Roboto"/>
              </a:rPr>
              <a:t>Papakostas</a:t>
            </a:r>
            <a:r>
              <a:rPr lang="en-IN" sz="1200" dirty="0">
                <a:solidFill>
                  <a:schemeClr val="tx1"/>
                </a:solidFill>
                <a:latin typeface="Roboto" panose="02000000000000000000" pitchFamily="2" charset="0"/>
                <a:ea typeface="Roboto" panose="02000000000000000000" pitchFamily="2" charset="0"/>
                <a:cs typeface="Roboto" panose="02000000000000000000" pitchFamily="2" charset="0"/>
                <a:sym typeface="Roboto"/>
              </a:rPr>
              <a:t> HUMAIN-Lab. Department of Computer and Informatics Engineering Eastern Macedonia and Thrace Institute of Technology Kavala, </a:t>
            </a:r>
            <a:r>
              <a:rPr lang="en-IN" sz="1200" dirty="0" err="1">
                <a:solidFill>
                  <a:schemeClr val="tx1"/>
                </a:solidFill>
                <a:latin typeface="Roboto" panose="02000000000000000000" pitchFamily="2" charset="0"/>
                <a:ea typeface="Roboto" panose="02000000000000000000" pitchFamily="2" charset="0"/>
                <a:cs typeface="Roboto" panose="02000000000000000000" pitchFamily="2" charset="0"/>
                <a:sym typeface="Roboto"/>
              </a:rPr>
              <a:t>Greece.K.I</a:t>
            </a:r>
            <a:r>
              <a:rPr lang="en-IN" sz="1200" dirty="0">
                <a:solidFill>
                  <a:schemeClr val="tx1"/>
                </a:solidFill>
                <a:latin typeface="Roboto" panose="02000000000000000000" pitchFamily="2" charset="0"/>
                <a:ea typeface="Roboto" panose="02000000000000000000" pitchFamily="2" charset="0"/>
                <a:cs typeface="Roboto" panose="02000000000000000000" pitchFamily="2" charset="0"/>
                <a:sym typeface="Roboto"/>
              </a:rPr>
              <a:t>. </a:t>
            </a:r>
            <a:r>
              <a:rPr lang="en-IN" sz="1200" dirty="0" err="1">
                <a:solidFill>
                  <a:schemeClr val="tx1"/>
                </a:solidFill>
                <a:latin typeface="Roboto" panose="02000000000000000000" pitchFamily="2" charset="0"/>
                <a:ea typeface="Roboto" panose="02000000000000000000" pitchFamily="2" charset="0"/>
                <a:cs typeface="Roboto" panose="02000000000000000000" pitchFamily="2" charset="0"/>
                <a:sym typeface="Roboto"/>
              </a:rPr>
              <a:t>Diamantaras</a:t>
            </a:r>
            <a:r>
              <a:rPr lang="en-IN" sz="1200" dirty="0">
                <a:solidFill>
                  <a:schemeClr val="tx1"/>
                </a:solidFill>
                <a:latin typeface="Roboto" panose="02000000000000000000" pitchFamily="2" charset="0"/>
                <a:ea typeface="Roboto" panose="02000000000000000000" pitchFamily="2" charset="0"/>
                <a:cs typeface="Roboto" panose="02000000000000000000" pitchFamily="2" charset="0"/>
                <a:sym typeface="Roboto"/>
              </a:rPr>
              <a:t>. Department of Information Technology TEI of Thessaloniki </a:t>
            </a:r>
            <a:r>
              <a:rPr lang="en-IN" sz="1200" dirty="0" err="1">
                <a:solidFill>
                  <a:schemeClr val="tx1"/>
                </a:solidFill>
                <a:latin typeface="Roboto" panose="02000000000000000000" pitchFamily="2" charset="0"/>
                <a:ea typeface="Roboto" panose="02000000000000000000" pitchFamily="2" charset="0"/>
                <a:cs typeface="Roboto" panose="02000000000000000000" pitchFamily="2" charset="0"/>
                <a:sym typeface="Roboto"/>
              </a:rPr>
              <a:t>Sindos</a:t>
            </a:r>
            <a:r>
              <a:rPr lang="en-IN" sz="1200" dirty="0">
                <a:solidFill>
                  <a:schemeClr val="tx1"/>
                </a:solidFill>
                <a:latin typeface="Roboto" panose="02000000000000000000" pitchFamily="2" charset="0"/>
                <a:ea typeface="Roboto" panose="02000000000000000000" pitchFamily="2" charset="0"/>
                <a:cs typeface="Roboto" panose="02000000000000000000" pitchFamily="2" charset="0"/>
                <a:sym typeface="Roboto"/>
              </a:rPr>
              <a:t>, Greece . </a:t>
            </a:r>
            <a:r>
              <a:rPr lang="en-IN" sz="1200" b="0" i="0" u="sng" dirty="0">
                <a:solidFill>
                  <a:srgbClr val="006699"/>
                </a:solidFill>
                <a:effectLst/>
                <a:latin typeface="Roboto" panose="02000000000000000000" pitchFamily="2" charset="0"/>
                <a:ea typeface="Roboto" panose="02000000000000000000" pitchFamily="2" charset="0"/>
                <a:cs typeface="Roboto" panose="02000000000000000000" pitchFamily="2" charset="0"/>
                <a:hlinkClick r:id="rId3"/>
              </a:rPr>
              <a:t>10.23919/EUSIPCO.2017.8081365</a:t>
            </a:r>
            <a:endParaRPr lang="en-IN" sz="1200" dirty="0">
              <a:solidFill>
                <a:schemeClr val="tx1"/>
              </a:solidFill>
              <a:latin typeface="Roboto" panose="02000000000000000000" pitchFamily="2" charset="0"/>
              <a:ea typeface="Roboto" panose="02000000000000000000" pitchFamily="2" charset="0"/>
              <a:cs typeface="Roboto" panose="02000000000000000000" pitchFamily="2" charset="0"/>
              <a:sym typeface="Roboto"/>
            </a:endParaRPr>
          </a:p>
          <a:p>
            <a:pPr marL="285750" lvl="0" indent="-285750" rtl="0">
              <a:lnSpc>
                <a:spcPct val="115000"/>
              </a:lnSpc>
              <a:spcBef>
                <a:spcPts val="1000"/>
              </a:spcBef>
              <a:spcAft>
                <a:spcPts val="0"/>
              </a:spcAft>
              <a:buFont typeface="Arial" panose="020B0604020202020204" pitchFamily="34" charset="0"/>
              <a:buChar char="•"/>
            </a:pPr>
            <a:r>
              <a:rPr lang="en-IN" sz="1200" dirty="0">
                <a:solidFill>
                  <a:schemeClr val="tx1"/>
                </a:solidFill>
                <a:latin typeface="Roboto" panose="02000000000000000000" pitchFamily="2" charset="0"/>
                <a:ea typeface="Roboto" panose="02000000000000000000" pitchFamily="2" charset="0"/>
                <a:cs typeface="Roboto" panose="02000000000000000000" pitchFamily="2" charset="0"/>
                <a:sym typeface="Roboto"/>
              </a:rPr>
              <a:t>OTPS: A Decision Support Service for Optimal Airfare Ticket Purchase </a:t>
            </a:r>
            <a:r>
              <a:rPr lang="en-IN" sz="1200" dirty="0" err="1">
                <a:solidFill>
                  <a:schemeClr val="tx1"/>
                </a:solidFill>
                <a:latin typeface="Roboto" panose="02000000000000000000" pitchFamily="2" charset="0"/>
                <a:ea typeface="Roboto" panose="02000000000000000000" pitchFamily="2" charset="0"/>
                <a:cs typeface="Roboto" panose="02000000000000000000" pitchFamily="2" charset="0"/>
                <a:sym typeface="Roboto"/>
              </a:rPr>
              <a:t>Yuchang</a:t>
            </a:r>
            <a:r>
              <a:rPr lang="en-IN" sz="1200" dirty="0">
                <a:solidFill>
                  <a:schemeClr val="tx1"/>
                </a:solidFill>
                <a:latin typeface="Roboto" panose="02000000000000000000" pitchFamily="2" charset="0"/>
                <a:ea typeface="Roboto" panose="02000000000000000000" pitchFamily="2" charset="0"/>
                <a:cs typeface="Roboto" panose="02000000000000000000" pitchFamily="2" charset="0"/>
                <a:sym typeface="Roboto"/>
              </a:rPr>
              <a:t> Xu, Jian Cao*. Shanghai Institute for Advanced Communication and Data Science. Dept. of Computer Science&amp; Engineering. Shanghai Jiao Tong University. Shanghai, China</a:t>
            </a:r>
          </a:p>
          <a:p>
            <a:pPr marL="285750" lvl="0" indent="-285750" rtl="0">
              <a:lnSpc>
                <a:spcPct val="115000"/>
              </a:lnSpc>
              <a:spcBef>
                <a:spcPts val="1000"/>
              </a:spcBef>
              <a:spcAft>
                <a:spcPts val="0"/>
              </a:spcAft>
              <a:buFont typeface="Arial" panose="020B0604020202020204" pitchFamily="34" charset="0"/>
              <a:buChar char="•"/>
            </a:pPr>
            <a:r>
              <a:rPr lang="en-IN" sz="1200" dirty="0" err="1">
                <a:solidFill>
                  <a:schemeClr val="tx1"/>
                </a:solidFill>
                <a:latin typeface="Roboto" panose="02000000000000000000" pitchFamily="2" charset="0"/>
                <a:ea typeface="Roboto" panose="02000000000000000000" pitchFamily="2" charset="0"/>
                <a:cs typeface="Roboto" panose="02000000000000000000" pitchFamily="2" charset="0"/>
                <a:sym typeface="Roboto"/>
              </a:rPr>
              <a:t>ACER:An</a:t>
            </a:r>
            <a:r>
              <a:rPr lang="en-IN" sz="1200" dirty="0">
                <a:solidFill>
                  <a:schemeClr val="tx1"/>
                </a:solidFill>
                <a:latin typeface="Roboto" panose="02000000000000000000" pitchFamily="2" charset="0"/>
                <a:ea typeface="Roboto" panose="02000000000000000000" pitchFamily="2" charset="0"/>
                <a:cs typeface="Roboto" panose="02000000000000000000" pitchFamily="2" charset="0"/>
                <a:sym typeface="Roboto"/>
              </a:rPr>
              <a:t> Adaptive Context-Aware Ensemble Regression Model for Airfare Price Prediction. Tao Liu, Jian Cao. Department of Computer Science and Engineering. Shanghai Jiao Tong University, Shanghai 200240, </a:t>
            </a:r>
            <a:r>
              <a:rPr lang="en-IN" sz="1200" dirty="0" err="1">
                <a:solidFill>
                  <a:schemeClr val="tx1"/>
                </a:solidFill>
                <a:latin typeface="Roboto" panose="02000000000000000000" pitchFamily="2" charset="0"/>
                <a:ea typeface="Roboto" panose="02000000000000000000" pitchFamily="2" charset="0"/>
                <a:cs typeface="Roboto" panose="02000000000000000000" pitchFamily="2" charset="0"/>
                <a:sym typeface="Roboto"/>
              </a:rPr>
              <a:t>China.Yudong</a:t>
            </a:r>
            <a:r>
              <a:rPr lang="en-IN" sz="1200" dirty="0">
                <a:solidFill>
                  <a:schemeClr val="tx1"/>
                </a:solidFill>
                <a:latin typeface="Roboto" panose="02000000000000000000" pitchFamily="2" charset="0"/>
                <a:ea typeface="Roboto" panose="02000000000000000000" pitchFamily="2" charset="0"/>
                <a:cs typeface="Roboto" panose="02000000000000000000" pitchFamily="2" charset="0"/>
                <a:sym typeface="Roboto"/>
              </a:rPr>
              <a:t> Tan, </a:t>
            </a:r>
            <a:r>
              <a:rPr lang="en-IN" sz="1200" dirty="0" err="1">
                <a:solidFill>
                  <a:schemeClr val="tx1"/>
                </a:solidFill>
                <a:latin typeface="Roboto" panose="02000000000000000000" pitchFamily="2" charset="0"/>
                <a:ea typeface="Roboto" panose="02000000000000000000" pitchFamily="2" charset="0"/>
                <a:cs typeface="Roboto" panose="02000000000000000000" pitchFamily="2" charset="0"/>
                <a:sym typeface="Roboto"/>
              </a:rPr>
              <a:t>Quanwu</a:t>
            </a:r>
            <a:r>
              <a:rPr lang="en-IN" sz="1200" dirty="0">
                <a:solidFill>
                  <a:schemeClr val="tx1"/>
                </a:solidFill>
                <a:latin typeface="Roboto" panose="02000000000000000000" pitchFamily="2" charset="0"/>
                <a:ea typeface="Roboto" panose="02000000000000000000" pitchFamily="2" charset="0"/>
                <a:cs typeface="Roboto" panose="02000000000000000000" pitchFamily="2" charset="0"/>
                <a:sym typeface="Roboto"/>
              </a:rPr>
              <a:t> Xiao Air Ticketing B.U., Ctrip.com International Ltd, Shanghai 200335, China.</a:t>
            </a:r>
          </a:p>
          <a:p>
            <a:pPr marL="285750" lvl="0" indent="-285750" rtl="0">
              <a:lnSpc>
                <a:spcPct val="115000"/>
              </a:lnSpc>
              <a:spcBef>
                <a:spcPts val="1000"/>
              </a:spcBef>
              <a:spcAft>
                <a:spcPts val="0"/>
              </a:spcAft>
              <a:buFont typeface="Arial" panose="020B0604020202020204" pitchFamily="34" charset="0"/>
              <a:buChar char="•"/>
            </a:pPr>
            <a:r>
              <a:rPr lang="en-IN" sz="1200" dirty="0">
                <a:solidFill>
                  <a:schemeClr val="tx1"/>
                </a:solidFill>
                <a:latin typeface="Roboto" panose="02000000000000000000" pitchFamily="2" charset="0"/>
                <a:ea typeface="Roboto" panose="02000000000000000000" pitchFamily="2" charset="0"/>
                <a:cs typeface="Roboto" panose="02000000000000000000" pitchFamily="2" charset="0"/>
                <a:sym typeface="Roboto"/>
              </a:rPr>
              <a:t>A Framework for Airfare Price Prediction: A Machine Learning </a:t>
            </a:r>
            <a:r>
              <a:rPr lang="en-IN" sz="1200" dirty="0" err="1">
                <a:solidFill>
                  <a:schemeClr val="tx1"/>
                </a:solidFill>
                <a:latin typeface="Roboto" panose="02000000000000000000" pitchFamily="2" charset="0"/>
                <a:ea typeface="Roboto" panose="02000000000000000000" pitchFamily="2" charset="0"/>
                <a:cs typeface="Roboto" panose="02000000000000000000" pitchFamily="2" charset="0"/>
                <a:sym typeface="Roboto"/>
              </a:rPr>
              <a:t>Approach.Tianyi</a:t>
            </a:r>
            <a:r>
              <a:rPr lang="en-IN" sz="1200" dirty="0">
                <a:solidFill>
                  <a:schemeClr val="tx1"/>
                </a:solidFill>
                <a:latin typeface="Roboto" panose="02000000000000000000" pitchFamily="2" charset="0"/>
                <a:ea typeface="Roboto" panose="02000000000000000000" pitchFamily="2" charset="0"/>
                <a:cs typeface="Roboto" panose="02000000000000000000" pitchFamily="2" charset="0"/>
                <a:sym typeface="Roboto"/>
              </a:rPr>
              <a:t> Wang∗, Samira </a:t>
            </a:r>
            <a:r>
              <a:rPr lang="en-IN" sz="1200" dirty="0" err="1">
                <a:solidFill>
                  <a:schemeClr val="tx1"/>
                </a:solidFill>
                <a:latin typeface="Roboto" panose="02000000000000000000" pitchFamily="2" charset="0"/>
                <a:ea typeface="Roboto" panose="02000000000000000000" pitchFamily="2" charset="0"/>
                <a:cs typeface="Roboto" panose="02000000000000000000" pitchFamily="2" charset="0"/>
                <a:sym typeface="Roboto"/>
              </a:rPr>
              <a:t>Pouyanfar</a:t>
            </a:r>
            <a:r>
              <a:rPr lang="en-IN" sz="1200" dirty="0">
                <a:solidFill>
                  <a:schemeClr val="tx1"/>
                </a:solidFill>
                <a:latin typeface="Roboto" panose="02000000000000000000" pitchFamily="2" charset="0"/>
                <a:ea typeface="Roboto" panose="02000000000000000000" pitchFamily="2" charset="0"/>
                <a:cs typeface="Roboto" panose="02000000000000000000" pitchFamily="2" charset="0"/>
                <a:sym typeface="Roboto"/>
              </a:rPr>
              <a:t>∗, </a:t>
            </a:r>
            <a:r>
              <a:rPr lang="en-IN" sz="1200" dirty="0" err="1">
                <a:solidFill>
                  <a:schemeClr val="tx1"/>
                </a:solidFill>
                <a:latin typeface="Roboto" panose="02000000000000000000" pitchFamily="2" charset="0"/>
                <a:ea typeface="Roboto" panose="02000000000000000000" pitchFamily="2" charset="0"/>
                <a:cs typeface="Roboto" panose="02000000000000000000" pitchFamily="2" charset="0"/>
                <a:sym typeface="Roboto"/>
              </a:rPr>
              <a:t>Haiman</a:t>
            </a:r>
            <a:r>
              <a:rPr lang="en-IN" sz="1200" dirty="0">
                <a:solidFill>
                  <a:schemeClr val="tx1"/>
                </a:solidFill>
                <a:latin typeface="Roboto" panose="02000000000000000000" pitchFamily="2" charset="0"/>
                <a:ea typeface="Roboto" panose="02000000000000000000" pitchFamily="2" charset="0"/>
                <a:cs typeface="Roboto" panose="02000000000000000000" pitchFamily="2" charset="0"/>
                <a:sym typeface="Roboto"/>
              </a:rPr>
              <a:t> Tian∗, </a:t>
            </a:r>
            <a:r>
              <a:rPr lang="en-IN" sz="1200" dirty="0" err="1">
                <a:solidFill>
                  <a:schemeClr val="tx1"/>
                </a:solidFill>
                <a:latin typeface="Roboto" panose="02000000000000000000" pitchFamily="2" charset="0"/>
                <a:ea typeface="Roboto" panose="02000000000000000000" pitchFamily="2" charset="0"/>
                <a:cs typeface="Roboto" panose="02000000000000000000" pitchFamily="2" charset="0"/>
                <a:sym typeface="Roboto"/>
              </a:rPr>
              <a:t>Yudong</a:t>
            </a:r>
            <a:r>
              <a:rPr lang="en-IN" sz="1200" dirty="0">
                <a:solidFill>
                  <a:schemeClr val="tx1"/>
                </a:solidFill>
                <a:latin typeface="Roboto" panose="02000000000000000000" pitchFamily="2" charset="0"/>
                <a:ea typeface="Roboto" panose="02000000000000000000" pitchFamily="2" charset="0"/>
                <a:cs typeface="Roboto" panose="02000000000000000000" pitchFamily="2" charset="0"/>
                <a:sym typeface="Roboto"/>
              </a:rPr>
              <a:t> </a:t>
            </a:r>
            <a:r>
              <a:rPr lang="en-IN" sz="1200" dirty="0" err="1">
                <a:solidFill>
                  <a:schemeClr val="tx1"/>
                </a:solidFill>
                <a:latin typeface="Roboto" panose="02000000000000000000" pitchFamily="2" charset="0"/>
                <a:ea typeface="Roboto" panose="02000000000000000000" pitchFamily="2" charset="0"/>
                <a:cs typeface="Roboto" panose="02000000000000000000" pitchFamily="2" charset="0"/>
                <a:sym typeface="Roboto"/>
              </a:rPr>
              <a:t>Tao†,Miguel</a:t>
            </a:r>
            <a:r>
              <a:rPr lang="en-IN" sz="1200" dirty="0">
                <a:solidFill>
                  <a:schemeClr val="tx1"/>
                </a:solidFill>
                <a:latin typeface="Roboto" panose="02000000000000000000" pitchFamily="2" charset="0"/>
                <a:ea typeface="Roboto" panose="02000000000000000000" pitchFamily="2" charset="0"/>
                <a:cs typeface="Roboto" panose="02000000000000000000" pitchFamily="2" charset="0"/>
                <a:sym typeface="Roboto"/>
              </a:rPr>
              <a:t> Alonso Jr.∗, Steven Luis∗ and Shu-Ching </a:t>
            </a:r>
            <a:r>
              <a:rPr lang="en-IN" sz="1200" dirty="0" err="1">
                <a:solidFill>
                  <a:schemeClr val="tx1"/>
                </a:solidFill>
                <a:latin typeface="Roboto" panose="02000000000000000000" pitchFamily="2" charset="0"/>
                <a:ea typeface="Roboto" panose="02000000000000000000" pitchFamily="2" charset="0"/>
                <a:cs typeface="Roboto" panose="02000000000000000000" pitchFamily="2" charset="0"/>
                <a:sym typeface="Roboto"/>
              </a:rPr>
              <a:t>Chen∗School</a:t>
            </a:r>
            <a:r>
              <a:rPr lang="en-IN" sz="1200" dirty="0">
                <a:solidFill>
                  <a:schemeClr val="tx1"/>
                </a:solidFill>
                <a:latin typeface="Roboto" panose="02000000000000000000" pitchFamily="2" charset="0"/>
                <a:ea typeface="Roboto" panose="02000000000000000000" pitchFamily="2" charset="0"/>
                <a:cs typeface="Roboto" panose="02000000000000000000" pitchFamily="2" charset="0"/>
                <a:sym typeface="Roboto"/>
              </a:rPr>
              <a:t> of Computing and Information </a:t>
            </a:r>
            <a:r>
              <a:rPr lang="en-IN" sz="1200" dirty="0" err="1">
                <a:solidFill>
                  <a:schemeClr val="tx1"/>
                </a:solidFill>
                <a:latin typeface="Roboto" panose="02000000000000000000" pitchFamily="2" charset="0"/>
                <a:ea typeface="Roboto" panose="02000000000000000000" pitchFamily="2" charset="0"/>
                <a:cs typeface="Roboto" panose="02000000000000000000" pitchFamily="2" charset="0"/>
                <a:sym typeface="Roboto"/>
              </a:rPr>
              <a:t>Sciences.Florida</a:t>
            </a:r>
            <a:r>
              <a:rPr lang="en-IN" sz="1200" dirty="0">
                <a:solidFill>
                  <a:schemeClr val="tx1"/>
                </a:solidFill>
                <a:latin typeface="Roboto" panose="02000000000000000000" pitchFamily="2" charset="0"/>
                <a:ea typeface="Roboto" panose="02000000000000000000" pitchFamily="2" charset="0"/>
                <a:cs typeface="Roboto" panose="02000000000000000000" pitchFamily="2" charset="0"/>
                <a:sym typeface="Roboto"/>
              </a:rPr>
              <a:t> International University, Miami, Florida 33199.</a:t>
            </a:r>
          </a:p>
          <a:p>
            <a:pPr marL="285750" lvl="0" indent="-285750" rtl="0">
              <a:lnSpc>
                <a:spcPct val="115000"/>
              </a:lnSpc>
              <a:spcBef>
                <a:spcPts val="1000"/>
              </a:spcBef>
              <a:spcAft>
                <a:spcPts val="0"/>
              </a:spcAft>
              <a:buFont typeface="Arial" panose="020B0604020202020204" pitchFamily="34" charset="0"/>
              <a:buChar char="•"/>
            </a:pPr>
            <a:r>
              <a:rPr lang="en-IN" sz="1200" dirty="0">
                <a:solidFill>
                  <a:schemeClr val="tx1"/>
                </a:solidFill>
                <a:latin typeface="Roboto" panose="02000000000000000000" pitchFamily="2" charset="0"/>
                <a:ea typeface="Roboto" panose="02000000000000000000" pitchFamily="2" charset="0"/>
                <a:cs typeface="Roboto" panose="02000000000000000000" pitchFamily="2" charset="0"/>
                <a:sym typeface="Roboto"/>
              </a:rPr>
              <a:t>An Ensemble Learning Based Approach For Building Airfare Forecast Service. </a:t>
            </a:r>
            <a:r>
              <a:rPr lang="en-IN" sz="1200" dirty="0" err="1">
                <a:solidFill>
                  <a:schemeClr val="tx1"/>
                </a:solidFill>
                <a:latin typeface="Roboto" panose="02000000000000000000" pitchFamily="2" charset="0"/>
                <a:ea typeface="Roboto" panose="02000000000000000000" pitchFamily="2" charset="0"/>
                <a:cs typeface="Roboto" panose="02000000000000000000" pitchFamily="2" charset="0"/>
                <a:sym typeface="Roboto"/>
              </a:rPr>
              <a:t>Yuwen</a:t>
            </a:r>
            <a:r>
              <a:rPr lang="en-IN" sz="1200" dirty="0">
                <a:solidFill>
                  <a:schemeClr val="tx1"/>
                </a:solidFill>
                <a:latin typeface="Roboto" panose="02000000000000000000" pitchFamily="2" charset="0"/>
                <a:ea typeface="Roboto" panose="02000000000000000000" pitchFamily="2" charset="0"/>
                <a:cs typeface="Roboto" panose="02000000000000000000" pitchFamily="2" charset="0"/>
                <a:sym typeface="Roboto"/>
              </a:rPr>
              <a:t> Chen. Shanghai Jiao Tong University. Shanghai, China. Jian </a:t>
            </a:r>
            <a:r>
              <a:rPr lang="en-IN" sz="1200" dirty="0" err="1">
                <a:solidFill>
                  <a:schemeClr val="tx1"/>
                </a:solidFill>
                <a:latin typeface="Roboto" panose="02000000000000000000" pitchFamily="2" charset="0"/>
                <a:ea typeface="Roboto" panose="02000000000000000000" pitchFamily="2" charset="0"/>
                <a:cs typeface="Roboto" panose="02000000000000000000" pitchFamily="2" charset="0"/>
                <a:sym typeface="Roboto"/>
              </a:rPr>
              <a:t>Cao∗.Shanghai</a:t>
            </a:r>
            <a:r>
              <a:rPr lang="en-IN" sz="1200" dirty="0">
                <a:solidFill>
                  <a:schemeClr val="tx1"/>
                </a:solidFill>
                <a:latin typeface="Roboto" panose="02000000000000000000" pitchFamily="2" charset="0"/>
                <a:ea typeface="Roboto" panose="02000000000000000000" pitchFamily="2" charset="0"/>
                <a:cs typeface="Roboto" panose="02000000000000000000" pitchFamily="2" charset="0"/>
                <a:sym typeface="Roboto"/>
              </a:rPr>
              <a:t> Jiao Tong University. Shanghai, China. Shanshan Feng. Shanghai Jiao Tong University. Shanghai, </a:t>
            </a:r>
            <a:r>
              <a:rPr lang="en-IN" sz="1200" dirty="0" err="1">
                <a:solidFill>
                  <a:schemeClr val="tx1"/>
                </a:solidFill>
                <a:latin typeface="Roboto" panose="02000000000000000000" pitchFamily="2" charset="0"/>
                <a:ea typeface="Roboto" panose="02000000000000000000" pitchFamily="2" charset="0"/>
                <a:cs typeface="Roboto" panose="02000000000000000000" pitchFamily="2" charset="0"/>
                <a:sym typeface="Roboto"/>
              </a:rPr>
              <a:t>China.Yudong</a:t>
            </a:r>
            <a:r>
              <a:rPr lang="en-IN" sz="1200" dirty="0">
                <a:solidFill>
                  <a:schemeClr val="tx1"/>
                </a:solidFill>
                <a:latin typeface="Roboto" panose="02000000000000000000" pitchFamily="2" charset="0"/>
                <a:ea typeface="Roboto" panose="02000000000000000000" pitchFamily="2" charset="0"/>
                <a:cs typeface="Roboto" panose="02000000000000000000" pitchFamily="2" charset="0"/>
                <a:sym typeface="Roboto"/>
              </a:rPr>
              <a:t> Tan. Ctrip.com. Shanghai, China.</a:t>
            </a:r>
          </a:p>
          <a:p>
            <a:pPr marL="285750" lvl="0" indent="-285750" rtl="0">
              <a:lnSpc>
                <a:spcPct val="115000"/>
              </a:lnSpc>
              <a:spcBef>
                <a:spcPts val="1000"/>
              </a:spcBef>
              <a:spcAft>
                <a:spcPts val="0"/>
              </a:spcAft>
              <a:buFont typeface="Arial" panose="020B0604020202020204" pitchFamily="34" charset="0"/>
              <a:buChar char="•"/>
            </a:pPr>
            <a:r>
              <a:rPr lang="en-IN" sz="1200" dirty="0">
                <a:solidFill>
                  <a:schemeClr val="tx1"/>
                </a:solidFill>
                <a:latin typeface="Roboto" panose="02000000000000000000" pitchFamily="2" charset="0"/>
                <a:ea typeface="Roboto" panose="02000000000000000000" pitchFamily="2" charset="0"/>
                <a:cs typeface="Roboto" panose="02000000000000000000" pitchFamily="2" charset="0"/>
                <a:sym typeface="Roboto"/>
              </a:rPr>
              <a:t>An Airfare Prediction Model for Developing Markets Viet Hoang Vu, Quang Tran Minh Faculty of Computer Science and Engineering Ho Chi Minh City University of Technology, VNU - HCM Ho Chi Minh City, Viet Nam Email: {7140266, </a:t>
            </a:r>
            <a:r>
              <a:rPr lang="en-IN" sz="1200" dirty="0" err="1">
                <a:solidFill>
                  <a:schemeClr val="tx1"/>
                </a:solidFill>
                <a:latin typeface="Roboto" panose="02000000000000000000" pitchFamily="2" charset="0"/>
                <a:ea typeface="Roboto" panose="02000000000000000000" pitchFamily="2" charset="0"/>
                <a:cs typeface="Roboto" panose="02000000000000000000" pitchFamily="2" charset="0"/>
                <a:sym typeface="Roboto"/>
              </a:rPr>
              <a:t>quangtran</a:t>
            </a:r>
            <a:r>
              <a:rPr lang="en-IN" sz="1200" dirty="0">
                <a:solidFill>
                  <a:schemeClr val="tx1"/>
                </a:solidFill>
                <a:latin typeface="Roboto" panose="02000000000000000000" pitchFamily="2" charset="0"/>
                <a:ea typeface="Roboto" panose="02000000000000000000" pitchFamily="2" charset="0"/>
                <a:cs typeface="Roboto" panose="02000000000000000000" pitchFamily="2" charset="0"/>
                <a:sym typeface="Roboto"/>
              </a:rPr>
              <a:t>}@hcmut.edu.vn </a:t>
            </a:r>
            <a:r>
              <a:rPr lang="en-IN" sz="1200" dirty="0" err="1">
                <a:solidFill>
                  <a:schemeClr val="tx1"/>
                </a:solidFill>
                <a:latin typeface="Roboto" panose="02000000000000000000" pitchFamily="2" charset="0"/>
                <a:ea typeface="Roboto" panose="02000000000000000000" pitchFamily="2" charset="0"/>
                <a:cs typeface="Roboto" panose="02000000000000000000" pitchFamily="2" charset="0"/>
                <a:sym typeface="Roboto"/>
              </a:rPr>
              <a:t>Phu</a:t>
            </a:r>
            <a:r>
              <a:rPr lang="en-IN" sz="1200" dirty="0">
                <a:solidFill>
                  <a:schemeClr val="tx1"/>
                </a:solidFill>
                <a:latin typeface="Roboto" panose="02000000000000000000" pitchFamily="2" charset="0"/>
                <a:ea typeface="Roboto" panose="02000000000000000000" pitchFamily="2" charset="0"/>
                <a:cs typeface="Roboto" panose="02000000000000000000" pitchFamily="2" charset="0"/>
                <a:sym typeface="Roboto"/>
              </a:rPr>
              <a:t> H. Phung Intelligent Systems Security Lab Department of Computer Science University of Dayton, Dayton, OH, USA WWW: http://academic.udayton.edu/PhuPhung/</a:t>
            </a:r>
          </a:p>
          <a:p>
            <a:pPr marL="285750" lvl="0" indent="-285750" rtl="0">
              <a:lnSpc>
                <a:spcPct val="115000"/>
              </a:lnSpc>
              <a:spcBef>
                <a:spcPts val="1000"/>
              </a:spcBef>
              <a:spcAft>
                <a:spcPts val="0"/>
              </a:spcAft>
              <a:buFont typeface="Arial" panose="020B0604020202020204" pitchFamily="34" charset="0"/>
              <a:buChar char="•"/>
            </a:pPr>
            <a:endParaRPr lang="en-IN" sz="1200" dirty="0">
              <a:solidFill>
                <a:schemeClr val="tx1"/>
              </a:solidFill>
              <a:latin typeface="Roboto" panose="02000000000000000000" pitchFamily="2" charset="0"/>
              <a:ea typeface="Roboto" panose="02000000000000000000" pitchFamily="2" charset="0"/>
              <a:cs typeface="Roboto" panose="02000000000000000000" pitchFamily="2" charset="0"/>
              <a:sym typeface="Roboto"/>
            </a:endParaRPr>
          </a:p>
          <a:p>
            <a:pPr marL="285750" lvl="0" indent="-285750" rtl="0">
              <a:lnSpc>
                <a:spcPct val="115000"/>
              </a:lnSpc>
              <a:spcBef>
                <a:spcPts val="1000"/>
              </a:spcBef>
              <a:spcAft>
                <a:spcPts val="0"/>
              </a:spcAft>
              <a:buFont typeface="Arial" panose="020B0604020202020204" pitchFamily="34" charset="0"/>
              <a:buChar char="•"/>
            </a:pPr>
            <a:endParaRPr lang="en-IN" sz="1200" dirty="0">
              <a:solidFill>
                <a:schemeClr val="tx1"/>
              </a:solidFill>
              <a:latin typeface="Roboto" panose="02000000000000000000" pitchFamily="2" charset="0"/>
              <a:ea typeface="Roboto" panose="02000000000000000000" pitchFamily="2" charset="0"/>
              <a:cs typeface="Roboto" panose="02000000000000000000" pitchFamily="2" charset="0"/>
              <a:sym typeface="Roboto"/>
            </a:endParaRPr>
          </a:p>
        </p:txBody>
      </p:sp>
    </p:spTree>
    <p:extLst>
      <p:ext uri="{BB962C8B-B14F-4D97-AF65-F5344CB8AC3E}">
        <p14:creationId xmlns:p14="http://schemas.microsoft.com/office/powerpoint/2010/main" val="25628142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4"/>
          <p:cNvSpPr txBox="1">
            <a:spLocks noGrp="1"/>
          </p:cNvSpPr>
          <p:nvPr>
            <p:ph type="title"/>
          </p:nvPr>
        </p:nvSpPr>
        <p:spPr>
          <a:xfrm>
            <a:off x="265545" y="-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endParaRPr/>
          </a:p>
        </p:txBody>
      </p:sp>
      <p:sp>
        <p:nvSpPr>
          <p:cNvPr id="127" name="Google Shape;12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30-12-2022</a:t>
            </a:r>
            <a:endParaRPr/>
          </a:p>
        </p:txBody>
      </p:sp>
      <p:sp>
        <p:nvSpPr>
          <p:cNvPr id="128" name="Google Shape;128;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Project Title | Department of Information Science and Engineering</a:t>
            </a:r>
            <a:endParaRPr/>
          </a:p>
        </p:txBody>
      </p:sp>
      <p:sp>
        <p:nvSpPr>
          <p:cNvPr id="129" name="Google Shape;12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24</a:t>
            </a:fld>
            <a:endParaRPr/>
          </a:p>
        </p:txBody>
      </p:sp>
      <p:sp>
        <p:nvSpPr>
          <p:cNvPr id="130" name="Google Shape;130;p14"/>
          <p:cNvSpPr/>
          <p:nvPr/>
        </p:nvSpPr>
        <p:spPr>
          <a:xfrm>
            <a:off x="0" y="-3"/>
            <a:ext cx="12192000" cy="6858003"/>
          </a:xfrm>
          <a:prstGeom prst="rect">
            <a:avLst/>
          </a:prstGeom>
          <a:solidFill>
            <a:srgbClr val="00206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31" name="Google Shape;131;p14"/>
          <p:cNvPicPr preferRelativeResize="0">
            <a:picLocks noGrp="1"/>
          </p:cNvPicPr>
          <p:nvPr>
            <p:ph type="body" idx="1"/>
          </p:nvPr>
        </p:nvPicPr>
        <p:blipFill rotWithShape="1">
          <a:blip r:embed="rId3">
            <a:alphaModFix amt="20000"/>
          </a:blip>
          <a:srcRect/>
          <a:stretch/>
        </p:blipFill>
        <p:spPr>
          <a:xfrm>
            <a:off x="3920331" y="1253400"/>
            <a:ext cx="4351200" cy="4351200"/>
          </a:xfrm>
          <a:prstGeom prst="rect">
            <a:avLst/>
          </a:prstGeom>
          <a:noFill/>
          <a:ln>
            <a:noFill/>
          </a:ln>
        </p:spPr>
      </p:pic>
      <p:sp>
        <p:nvSpPr>
          <p:cNvPr id="132" name="Google Shape;132;p14"/>
          <p:cNvSpPr txBox="1"/>
          <p:nvPr/>
        </p:nvSpPr>
        <p:spPr>
          <a:xfrm>
            <a:off x="2261550" y="2644050"/>
            <a:ext cx="7668900" cy="15699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9600">
                <a:solidFill>
                  <a:schemeClr val="lt1"/>
                </a:solidFill>
                <a:latin typeface="Calibri"/>
                <a:ea typeface="Calibri"/>
                <a:cs typeface="Calibri"/>
                <a:sym typeface="Calibri"/>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1c24e448931_0_3"/>
          <p:cNvSpPr txBox="1">
            <a:spLocks noGrp="1"/>
          </p:cNvSpPr>
          <p:nvPr>
            <p:ph type="dt" idx="10"/>
          </p:nvPr>
        </p:nvSpPr>
        <p:spPr>
          <a:xfrm>
            <a:off x="47105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dirty="0"/>
              <a:t>18-04-2023</a:t>
            </a:r>
            <a:endParaRPr dirty="0"/>
          </a:p>
        </p:txBody>
      </p:sp>
      <p:sp>
        <p:nvSpPr>
          <p:cNvPr id="109" name="Google Shape;109;g1c24e448931_0_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15000"/>
              </a:lnSpc>
              <a:spcBef>
                <a:spcPts val="0"/>
              </a:spcBef>
              <a:spcAft>
                <a:spcPts val="0"/>
              </a:spcAft>
              <a:buNone/>
            </a:pPr>
            <a:r>
              <a:rPr lang="en-US" dirty="0">
                <a:latin typeface="Arial"/>
                <a:ea typeface="Arial"/>
                <a:cs typeface="Arial"/>
                <a:sym typeface="Arial"/>
              </a:rPr>
              <a:t>AIRFARE PRICE PREDICTION | DEPARTMENT OF INFORMATION SCIENCE AND TECHNOLOGY</a:t>
            </a:r>
          </a:p>
        </p:txBody>
      </p:sp>
      <p:sp>
        <p:nvSpPr>
          <p:cNvPr id="110" name="Google Shape;110;g1c24e448931_0_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a:t>
            </a:fld>
            <a:endParaRPr/>
          </a:p>
        </p:txBody>
      </p:sp>
      <p:sp>
        <p:nvSpPr>
          <p:cNvPr id="111" name="Google Shape;111;g1c24e448931_0_3"/>
          <p:cNvSpPr txBox="1"/>
          <p:nvPr/>
        </p:nvSpPr>
        <p:spPr>
          <a:xfrm>
            <a:off x="471050" y="208625"/>
            <a:ext cx="6398100" cy="10287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None/>
            </a:pPr>
            <a:r>
              <a:rPr lang="en-IN" sz="4800" dirty="0">
                <a:solidFill>
                  <a:schemeClr val="lt1"/>
                </a:solidFill>
              </a:rPr>
              <a:t>Abstract</a:t>
            </a:r>
            <a:endParaRPr sz="4800" dirty="0">
              <a:solidFill>
                <a:schemeClr val="lt1"/>
              </a:solidFill>
            </a:endParaRPr>
          </a:p>
        </p:txBody>
      </p:sp>
      <p:sp>
        <p:nvSpPr>
          <p:cNvPr id="112" name="Google Shape;112;g1c24e448931_0_3"/>
          <p:cNvSpPr txBox="1"/>
          <p:nvPr/>
        </p:nvSpPr>
        <p:spPr>
          <a:xfrm>
            <a:off x="471050" y="1556825"/>
            <a:ext cx="11316600" cy="4352400"/>
          </a:xfrm>
          <a:prstGeom prst="rect">
            <a:avLst/>
          </a:prstGeom>
          <a:noFill/>
          <a:ln>
            <a:noFill/>
          </a:ln>
        </p:spPr>
        <p:txBody>
          <a:bodyPr spcFirstLastPara="1" wrap="square" lIns="0" tIns="0" rIns="0" bIns="0" anchor="ctr" anchorCtr="0">
            <a:noAutofit/>
          </a:bodyPr>
          <a:lstStyle/>
          <a:p>
            <a:pPr lvl="0" algn="l" rtl="0">
              <a:lnSpc>
                <a:spcPct val="150000"/>
              </a:lnSpc>
              <a:spcBef>
                <a:spcPts val="1000"/>
              </a:spcBef>
              <a:spcAft>
                <a:spcPts val="0"/>
              </a:spcAft>
            </a:pPr>
            <a:r>
              <a:rPr lang="en-US" sz="1800" dirty="0">
                <a:solidFill>
                  <a:schemeClr val="tx1"/>
                </a:solidFill>
                <a:latin typeface="Roboto"/>
                <a:ea typeface="Roboto"/>
                <a:cs typeface="Roboto"/>
                <a:sym typeface="Roboto"/>
              </a:rPr>
              <a:t>The project aims to develop a hybrid approach that combines multiple machine learning models to enhance flight price prediction accuracy. It will be a significant contribution to the field of flight price prediction and has the potential to benefit both travelers and airlines alike. The presentation will provide an overview of the project objectives, methodology, results, and future directions.</a:t>
            </a:r>
          </a:p>
          <a:p>
            <a:pPr marL="285750" lvl="0" indent="-285750" algn="l" rtl="0">
              <a:lnSpc>
                <a:spcPct val="150000"/>
              </a:lnSpc>
              <a:spcBef>
                <a:spcPts val="1000"/>
              </a:spcBef>
              <a:spcAft>
                <a:spcPts val="0"/>
              </a:spcAft>
              <a:buFont typeface="Arial" panose="020B0604020202020204" pitchFamily="34" charset="0"/>
              <a:buChar char="•"/>
            </a:pPr>
            <a:endParaRPr lang="en-US" sz="1800" dirty="0">
              <a:solidFill>
                <a:schemeClr val="tx1"/>
              </a:solidFill>
              <a:latin typeface="Roboto"/>
              <a:ea typeface="Roboto"/>
              <a:cs typeface="Roboto"/>
              <a:sym typeface="Roboto"/>
            </a:endParaRPr>
          </a:p>
          <a:p>
            <a:pPr marL="285750" lvl="0" indent="-285750" algn="l" rtl="0">
              <a:lnSpc>
                <a:spcPct val="150000"/>
              </a:lnSpc>
              <a:spcBef>
                <a:spcPts val="1000"/>
              </a:spcBef>
              <a:spcAft>
                <a:spcPts val="0"/>
              </a:spcAft>
              <a:buFont typeface="Arial" panose="020B0604020202020204" pitchFamily="34" charset="0"/>
              <a:buChar char="•"/>
            </a:pPr>
            <a:endParaRPr lang="en-US" sz="1800" dirty="0">
              <a:solidFill>
                <a:schemeClr val="tx1"/>
              </a:solidFill>
              <a:latin typeface="Roboto"/>
              <a:ea typeface="Roboto"/>
              <a:cs typeface="Roboto"/>
              <a:sym typeface="Roboto"/>
            </a:endParaRPr>
          </a:p>
        </p:txBody>
      </p:sp>
    </p:spTree>
    <p:extLst>
      <p:ext uri="{BB962C8B-B14F-4D97-AF65-F5344CB8AC3E}">
        <p14:creationId xmlns:p14="http://schemas.microsoft.com/office/powerpoint/2010/main" val="1052846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1c24e448931_0_3"/>
          <p:cNvSpPr txBox="1">
            <a:spLocks noGrp="1"/>
          </p:cNvSpPr>
          <p:nvPr>
            <p:ph type="dt" idx="10"/>
          </p:nvPr>
        </p:nvSpPr>
        <p:spPr>
          <a:xfrm>
            <a:off x="47105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dirty="0"/>
              <a:t>18-04-2023</a:t>
            </a:r>
            <a:endParaRPr dirty="0"/>
          </a:p>
        </p:txBody>
      </p:sp>
      <p:sp>
        <p:nvSpPr>
          <p:cNvPr id="109" name="Google Shape;109;g1c24e448931_0_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15000"/>
              </a:lnSpc>
              <a:spcBef>
                <a:spcPts val="0"/>
              </a:spcBef>
              <a:spcAft>
                <a:spcPts val="0"/>
              </a:spcAft>
              <a:buNone/>
            </a:pPr>
            <a:r>
              <a:rPr lang="en-US" dirty="0">
                <a:latin typeface="Arial"/>
                <a:ea typeface="Arial"/>
                <a:cs typeface="Arial"/>
                <a:sym typeface="Arial"/>
              </a:rPr>
              <a:t>AIRFARE PRICE PREDICTION | DEPARTMENT OF INFORMATION SCIENCE AND TECHNOLOGY</a:t>
            </a:r>
          </a:p>
        </p:txBody>
      </p:sp>
      <p:sp>
        <p:nvSpPr>
          <p:cNvPr id="110" name="Google Shape;110;g1c24e448931_0_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a:t>
            </a:fld>
            <a:endParaRPr/>
          </a:p>
        </p:txBody>
      </p:sp>
      <p:sp>
        <p:nvSpPr>
          <p:cNvPr id="111" name="Google Shape;111;g1c24e448931_0_3"/>
          <p:cNvSpPr txBox="1"/>
          <p:nvPr/>
        </p:nvSpPr>
        <p:spPr>
          <a:xfrm>
            <a:off x="471050" y="208625"/>
            <a:ext cx="6398100" cy="10287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None/>
            </a:pPr>
            <a:r>
              <a:rPr lang="en-IN" sz="4800" dirty="0">
                <a:solidFill>
                  <a:schemeClr val="lt1"/>
                </a:solidFill>
              </a:rPr>
              <a:t>Introduction</a:t>
            </a:r>
            <a:endParaRPr sz="4800" dirty="0">
              <a:solidFill>
                <a:schemeClr val="lt1"/>
              </a:solidFill>
            </a:endParaRPr>
          </a:p>
        </p:txBody>
      </p:sp>
      <p:sp>
        <p:nvSpPr>
          <p:cNvPr id="112" name="Google Shape;112;g1c24e448931_0_3"/>
          <p:cNvSpPr txBox="1"/>
          <p:nvPr/>
        </p:nvSpPr>
        <p:spPr>
          <a:xfrm>
            <a:off x="471050" y="1556825"/>
            <a:ext cx="11316600" cy="4352400"/>
          </a:xfrm>
          <a:prstGeom prst="rect">
            <a:avLst/>
          </a:prstGeom>
          <a:noFill/>
          <a:ln>
            <a:noFill/>
          </a:ln>
        </p:spPr>
        <p:txBody>
          <a:bodyPr spcFirstLastPara="1" wrap="square" lIns="0" tIns="0" rIns="0" bIns="0" anchor="ctr" anchorCtr="0">
            <a:noAutofit/>
          </a:bodyPr>
          <a:lstStyle/>
          <a:p>
            <a:pPr marL="342900" lvl="0" indent="-342900" algn="l" rtl="0">
              <a:lnSpc>
                <a:spcPct val="115000"/>
              </a:lnSpc>
              <a:spcBef>
                <a:spcPts val="1000"/>
              </a:spcBef>
              <a:spcAft>
                <a:spcPts val="0"/>
              </a:spcAft>
              <a:buFont typeface="Arial" panose="020B0604020202020204" pitchFamily="34" charset="0"/>
              <a:buChar char="•"/>
            </a:pPr>
            <a:r>
              <a:rPr lang="en-US" sz="1800" dirty="0">
                <a:solidFill>
                  <a:schemeClr val="tx1"/>
                </a:solidFill>
                <a:latin typeface="Roboto"/>
                <a:ea typeface="Roboto"/>
                <a:cs typeface="Roboto"/>
                <a:sym typeface="Roboto"/>
              </a:rPr>
              <a:t>Developing an application for predicting flight prices using machine learning models.</a:t>
            </a:r>
          </a:p>
          <a:p>
            <a:pPr marL="342900" lvl="0" indent="-342900" algn="l" rtl="0">
              <a:lnSpc>
                <a:spcPct val="115000"/>
              </a:lnSpc>
              <a:spcBef>
                <a:spcPts val="1000"/>
              </a:spcBef>
              <a:spcAft>
                <a:spcPts val="0"/>
              </a:spcAft>
              <a:buFont typeface="Arial" panose="020B0604020202020204" pitchFamily="34" charset="0"/>
              <a:buChar char="•"/>
            </a:pPr>
            <a:r>
              <a:rPr lang="en-US" sz="1800" dirty="0">
                <a:solidFill>
                  <a:schemeClr val="tx1"/>
                </a:solidFill>
                <a:latin typeface="Roboto"/>
                <a:ea typeface="Roboto"/>
                <a:cs typeface="Roboto"/>
                <a:sym typeface="Roboto"/>
              </a:rPr>
              <a:t>Airlines maintain competitive relationships and dynamically change prices based on various factors.</a:t>
            </a:r>
          </a:p>
          <a:p>
            <a:pPr marL="342900" lvl="0" indent="-342900" algn="l" rtl="0">
              <a:lnSpc>
                <a:spcPct val="115000"/>
              </a:lnSpc>
              <a:spcBef>
                <a:spcPts val="1000"/>
              </a:spcBef>
              <a:spcAft>
                <a:spcPts val="0"/>
              </a:spcAft>
              <a:buFont typeface="Arial" panose="020B0604020202020204" pitchFamily="34" charset="0"/>
              <a:buChar char="•"/>
            </a:pPr>
            <a:r>
              <a:rPr lang="en-US" sz="1800" dirty="0">
                <a:solidFill>
                  <a:schemeClr val="tx1"/>
                </a:solidFill>
                <a:latin typeface="Roboto"/>
                <a:ea typeface="Roboto"/>
                <a:cs typeface="Roboto"/>
                <a:sym typeface="Roboto"/>
              </a:rPr>
              <a:t>Factors considered for pricing include financial, marketing, commercial, and social aspects.</a:t>
            </a:r>
          </a:p>
          <a:p>
            <a:pPr marL="342900" lvl="0" indent="-342900" algn="l" rtl="0">
              <a:lnSpc>
                <a:spcPct val="115000"/>
              </a:lnSpc>
              <a:spcBef>
                <a:spcPts val="1000"/>
              </a:spcBef>
              <a:spcAft>
                <a:spcPts val="0"/>
              </a:spcAft>
              <a:buFont typeface="Arial" panose="020B0604020202020204" pitchFamily="34" charset="0"/>
              <a:buChar char="•"/>
            </a:pPr>
            <a:r>
              <a:rPr lang="en-US" sz="1800" dirty="0">
                <a:solidFill>
                  <a:schemeClr val="tx1"/>
                </a:solidFill>
                <a:latin typeface="Roboto"/>
                <a:ea typeface="Roboto"/>
                <a:cs typeface="Roboto"/>
                <a:sym typeface="Roboto"/>
              </a:rPr>
              <a:t>Airline companies aim to maximize profits, while customers seek the best purchase deals.</a:t>
            </a:r>
          </a:p>
          <a:p>
            <a:pPr marL="0" lvl="0" indent="0" algn="l" rtl="0">
              <a:lnSpc>
                <a:spcPct val="115000"/>
              </a:lnSpc>
              <a:spcBef>
                <a:spcPts val="1000"/>
              </a:spcBef>
              <a:spcAft>
                <a:spcPts val="0"/>
              </a:spcAft>
              <a:buNone/>
            </a:pPr>
            <a:endParaRPr lang="en-IN" sz="1800" dirty="0">
              <a:solidFill>
                <a:schemeClr val="tx1"/>
              </a:solidFill>
              <a:latin typeface="Roboto"/>
              <a:ea typeface="Roboto"/>
              <a:cs typeface="Roboto"/>
              <a:sym typeface="Roboto"/>
            </a:endParaRPr>
          </a:p>
        </p:txBody>
      </p:sp>
    </p:spTree>
    <p:extLst>
      <p:ext uri="{BB962C8B-B14F-4D97-AF65-F5344CB8AC3E}">
        <p14:creationId xmlns:p14="http://schemas.microsoft.com/office/powerpoint/2010/main" val="3331668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1c24e448931_0_3"/>
          <p:cNvSpPr txBox="1">
            <a:spLocks noGrp="1"/>
          </p:cNvSpPr>
          <p:nvPr>
            <p:ph type="dt" idx="10"/>
          </p:nvPr>
        </p:nvSpPr>
        <p:spPr>
          <a:xfrm>
            <a:off x="47105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dirty="0"/>
              <a:t>18-04-2023</a:t>
            </a:r>
            <a:endParaRPr dirty="0"/>
          </a:p>
        </p:txBody>
      </p:sp>
      <p:sp>
        <p:nvSpPr>
          <p:cNvPr id="109" name="Google Shape;109;g1c24e448931_0_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15000"/>
              </a:lnSpc>
              <a:spcBef>
                <a:spcPts val="0"/>
              </a:spcBef>
              <a:spcAft>
                <a:spcPts val="0"/>
              </a:spcAft>
              <a:buNone/>
            </a:pPr>
            <a:r>
              <a:rPr lang="en-US" dirty="0">
                <a:latin typeface="Arial"/>
                <a:ea typeface="Arial"/>
                <a:cs typeface="Arial"/>
                <a:sym typeface="Arial"/>
              </a:rPr>
              <a:t>AIRFARE PRICE PREDICTION | DEPARTMENT OF INFORMATION SCIENCE AND TECHNOLOGY</a:t>
            </a:r>
          </a:p>
        </p:txBody>
      </p:sp>
      <p:sp>
        <p:nvSpPr>
          <p:cNvPr id="110" name="Google Shape;110;g1c24e448931_0_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a:t>
            </a:fld>
            <a:endParaRPr/>
          </a:p>
        </p:txBody>
      </p:sp>
      <p:sp>
        <p:nvSpPr>
          <p:cNvPr id="111" name="Google Shape;111;g1c24e448931_0_3"/>
          <p:cNvSpPr txBox="1"/>
          <p:nvPr/>
        </p:nvSpPr>
        <p:spPr>
          <a:xfrm>
            <a:off x="471050" y="208625"/>
            <a:ext cx="6398100" cy="10287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None/>
            </a:pPr>
            <a:r>
              <a:rPr lang="en-IN" sz="4800" dirty="0">
                <a:solidFill>
                  <a:schemeClr val="lt1"/>
                </a:solidFill>
              </a:rPr>
              <a:t>Problem Statement</a:t>
            </a:r>
            <a:endParaRPr sz="4800" dirty="0">
              <a:solidFill>
                <a:schemeClr val="lt1"/>
              </a:solidFill>
            </a:endParaRPr>
          </a:p>
        </p:txBody>
      </p:sp>
      <p:sp>
        <p:nvSpPr>
          <p:cNvPr id="112" name="Google Shape;112;g1c24e448931_0_3"/>
          <p:cNvSpPr txBox="1"/>
          <p:nvPr/>
        </p:nvSpPr>
        <p:spPr>
          <a:xfrm>
            <a:off x="471050" y="1556825"/>
            <a:ext cx="11316600" cy="4352400"/>
          </a:xfrm>
          <a:prstGeom prst="rect">
            <a:avLst/>
          </a:prstGeom>
          <a:noFill/>
          <a:ln>
            <a:noFill/>
          </a:ln>
        </p:spPr>
        <p:txBody>
          <a:bodyPr spcFirstLastPara="1" wrap="square" lIns="0" tIns="0" rIns="0" bIns="0" anchor="t" anchorCtr="0">
            <a:noAutofit/>
          </a:bodyPr>
          <a:lstStyle/>
          <a:p>
            <a:pPr lvl="0" algn="ctr" rtl="0">
              <a:lnSpc>
                <a:spcPct val="115000"/>
              </a:lnSpc>
              <a:spcBef>
                <a:spcPts val="1000"/>
              </a:spcBef>
              <a:spcAft>
                <a:spcPts val="0"/>
              </a:spcAft>
            </a:pPr>
            <a:endParaRPr lang="en-US" sz="1800" b="1" dirty="0">
              <a:solidFill>
                <a:schemeClr val="tx1"/>
              </a:solidFill>
              <a:latin typeface="Roboto"/>
              <a:ea typeface="Roboto"/>
              <a:cs typeface="Roboto"/>
              <a:sym typeface="Roboto"/>
            </a:endParaRPr>
          </a:p>
          <a:p>
            <a:pPr lvl="0" algn="ctr" rtl="0">
              <a:lnSpc>
                <a:spcPct val="115000"/>
              </a:lnSpc>
              <a:spcBef>
                <a:spcPts val="1000"/>
              </a:spcBef>
              <a:spcAft>
                <a:spcPts val="0"/>
              </a:spcAft>
            </a:pPr>
            <a:endParaRPr lang="en-US" sz="1800" b="1" dirty="0">
              <a:solidFill>
                <a:schemeClr val="tx1"/>
              </a:solidFill>
              <a:latin typeface="Roboto"/>
              <a:ea typeface="Roboto"/>
              <a:cs typeface="Roboto"/>
              <a:sym typeface="Roboto"/>
            </a:endParaRPr>
          </a:p>
          <a:p>
            <a:pPr lvl="0" algn="ctr" rtl="0">
              <a:lnSpc>
                <a:spcPct val="115000"/>
              </a:lnSpc>
              <a:spcBef>
                <a:spcPts val="1000"/>
              </a:spcBef>
              <a:spcAft>
                <a:spcPts val="0"/>
              </a:spcAft>
            </a:pPr>
            <a:endParaRPr lang="en-US" sz="1800" b="1" dirty="0">
              <a:solidFill>
                <a:schemeClr val="tx1"/>
              </a:solidFill>
              <a:latin typeface="Roboto"/>
              <a:ea typeface="Roboto"/>
              <a:cs typeface="Roboto"/>
              <a:sym typeface="Roboto"/>
            </a:endParaRPr>
          </a:p>
          <a:p>
            <a:pPr lvl="0" algn="ctr" rtl="0">
              <a:lnSpc>
                <a:spcPct val="115000"/>
              </a:lnSpc>
              <a:spcBef>
                <a:spcPts val="1000"/>
              </a:spcBef>
              <a:spcAft>
                <a:spcPts val="0"/>
              </a:spcAft>
            </a:pPr>
            <a:r>
              <a:rPr lang="en-US" sz="1800" b="1" dirty="0">
                <a:solidFill>
                  <a:schemeClr val="tx1"/>
                </a:solidFill>
                <a:latin typeface="Roboto"/>
                <a:ea typeface="Roboto"/>
                <a:cs typeface="Roboto"/>
                <a:sym typeface="Roboto"/>
              </a:rPr>
              <a:t>Developing a machine learning-based model for predicting the optimal airfare price at a given time slot.</a:t>
            </a:r>
            <a:endParaRPr lang="en-IN" sz="1800" b="1" dirty="0">
              <a:solidFill>
                <a:schemeClr val="tx1"/>
              </a:solidFill>
              <a:latin typeface="Roboto"/>
              <a:ea typeface="Roboto"/>
              <a:cs typeface="Roboto"/>
              <a:sym typeface="Roboto"/>
            </a:endParaRPr>
          </a:p>
        </p:txBody>
      </p:sp>
    </p:spTree>
    <p:extLst>
      <p:ext uri="{BB962C8B-B14F-4D97-AF65-F5344CB8AC3E}">
        <p14:creationId xmlns:p14="http://schemas.microsoft.com/office/powerpoint/2010/main" val="4138667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1c24e448931_0_3"/>
          <p:cNvSpPr txBox="1">
            <a:spLocks noGrp="1"/>
          </p:cNvSpPr>
          <p:nvPr>
            <p:ph type="dt" idx="10"/>
          </p:nvPr>
        </p:nvSpPr>
        <p:spPr>
          <a:xfrm>
            <a:off x="47105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dirty="0"/>
              <a:t>18-04-2023</a:t>
            </a:r>
            <a:endParaRPr dirty="0"/>
          </a:p>
        </p:txBody>
      </p:sp>
      <p:sp>
        <p:nvSpPr>
          <p:cNvPr id="109" name="Google Shape;109;g1c24e448931_0_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15000"/>
              </a:lnSpc>
              <a:spcBef>
                <a:spcPts val="0"/>
              </a:spcBef>
              <a:spcAft>
                <a:spcPts val="0"/>
              </a:spcAft>
              <a:buNone/>
            </a:pPr>
            <a:r>
              <a:rPr lang="en-US" dirty="0">
                <a:latin typeface="Arial"/>
                <a:ea typeface="Arial"/>
                <a:cs typeface="Arial"/>
                <a:sym typeface="Arial"/>
              </a:rPr>
              <a:t>AIRFARE PRICE PREDICTION | DEPARTMENT OF INFORMATION SCIENCE AND TECHNOLOGY</a:t>
            </a:r>
          </a:p>
        </p:txBody>
      </p:sp>
      <p:sp>
        <p:nvSpPr>
          <p:cNvPr id="110" name="Google Shape;110;g1c24e448931_0_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6</a:t>
            </a:fld>
            <a:endParaRPr/>
          </a:p>
        </p:txBody>
      </p:sp>
      <p:sp>
        <p:nvSpPr>
          <p:cNvPr id="111" name="Google Shape;111;g1c24e448931_0_3"/>
          <p:cNvSpPr txBox="1"/>
          <p:nvPr/>
        </p:nvSpPr>
        <p:spPr>
          <a:xfrm>
            <a:off x="471050" y="208625"/>
            <a:ext cx="6398100" cy="10287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None/>
            </a:pPr>
            <a:r>
              <a:rPr lang="en-IN" sz="4800" dirty="0">
                <a:solidFill>
                  <a:schemeClr val="lt1"/>
                </a:solidFill>
              </a:rPr>
              <a:t>Objectives</a:t>
            </a:r>
            <a:endParaRPr sz="4800" dirty="0">
              <a:solidFill>
                <a:schemeClr val="lt1"/>
              </a:solidFill>
            </a:endParaRPr>
          </a:p>
        </p:txBody>
      </p:sp>
      <p:sp>
        <p:nvSpPr>
          <p:cNvPr id="112" name="Google Shape;112;g1c24e448931_0_3"/>
          <p:cNvSpPr txBox="1"/>
          <p:nvPr/>
        </p:nvSpPr>
        <p:spPr>
          <a:xfrm>
            <a:off x="471050" y="1556825"/>
            <a:ext cx="11316600" cy="4352400"/>
          </a:xfrm>
          <a:prstGeom prst="rect">
            <a:avLst/>
          </a:prstGeom>
          <a:noFill/>
          <a:ln>
            <a:noFill/>
          </a:ln>
        </p:spPr>
        <p:txBody>
          <a:bodyPr spcFirstLastPara="1" wrap="square" lIns="0" tIns="0" rIns="0" bIns="0" anchor="t" anchorCtr="0">
            <a:noAutofit/>
          </a:bodyPr>
          <a:lstStyle/>
          <a:p>
            <a:pPr marL="285750" lvl="0" indent="-285750" rtl="0">
              <a:lnSpc>
                <a:spcPct val="115000"/>
              </a:lnSpc>
              <a:spcBef>
                <a:spcPts val="1000"/>
              </a:spcBef>
              <a:spcAft>
                <a:spcPts val="0"/>
              </a:spcAft>
              <a:buFont typeface="Arial" panose="020B0604020202020204" pitchFamily="34" charset="0"/>
              <a:buChar char="•"/>
            </a:pPr>
            <a:r>
              <a:rPr lang="en-US" sz="1800" dirty="0">
                <a:solidFill>
                  <a:schemeClr val="tx1"/>
                </a:solidFill>
                <a:latin typeface="Roboto"/>
                <a:ea typeface="Roboto"/>
                <a:cs typeface="Roboto"/>
                <a:sym typeface="Roboto"/>
              </a:rPr>
              <a:t>Providing customers with air tickets at the optimal price.</a:t>
            </a:r>
          </a:p>
          <a:p>
            <a:pPr marL="285750" lvl="0" indent="-285750" rtl="0">
              <a:lnSpc>
                <a:spcPct val="115000"/>
              </a:lnSpc>
              <a:spcBef>
                <a:spcPts val="1000"/>
              </a:spcBef>
              <a:spcAft>
                <a:spcPts val="0"/>
              </a:spcAft>
              <a:buFont typeface="Arial" panose="020B0604020202020204" pitchFamily="34" charset="0"/>
              <a:buChar char="•"/>
            </a:pPr>
            <a:r>
              <a:rPr lang="en-US" sz="1800" dirty="0">
                <a:solidFill>
                  <a:schemeClr val="tx1"/>
                </a:solidFill>
                <a:latin typeface="Roboto"/>
                <a:ea typeface="Roboto"/>
                <a:cs typeface="Roboto"/>
                <a:sym typeface="Roboto"/>
              </a:rPr>
              <a:t>Evaluating and comparing the performance of different algorithms to identify the best-performing one for accurate airfare price prediction.</a:t>
            </a:r>
            <a:endParaRPr lang="en-IN" sz="1800" dirty="0">
              <a:solidFill>
                <a:schemeClr val="tx1"/>
              </a:solidFill>
              <a:latin typeface="Roboto"/>
              <a:ea typeface="Roboto"/>
              <a:cs typeface="Roboto"/>
              <a:sym typeface="Roboto"/>
            </a:endParaRPr>
          </a:p>
        </p:txBody>
      </p:sp>
    </p:spTree>
    <p:extLst>
      <p:ext uri="{BB962C8B-B14F-4D97-AF65-F5344CB8AC3E}">
        <p14:creationId xmlns:p14="http://schemas.microsoft.com/office/powerpoint/2010/main" val="610227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1c24e448931_0_3"/>
          <p:cNvSpPr txBox="1">
            <a:spLocks noGrp="1"/>
          </p:cNvSpPr>
          <p:nvPr>
            <p:ph type="dt" idx="10"/>
          </p:nvPr>
        </p:nvSpPr>
        <p:spPr>
          <a:xfrm>
            <a:off x="47105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dirty="0"/>
              <a:t>18-04-2023</a:t>
            </a:r>
            <a:endParaRPr dirty="0"/>
          </a:p>
        </p:txBody>
      </p:sp>
      <p:sp>
        <p:nvSpPr>
          <p:cNvPr id="109" name="Google Shape;109;g1c24e448931_0_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15000"/>
              </a:lnSpc>
              <a:spcBef>
                <a:spcPts val="0"/>
              </a:spcBef>
              <a:spcAft>
                <a:spcPts val="0"/>
              </a:spcAft>
              <a:buNone/>
            </a:pPr>
            <a:r>
              <a:rPr lang="en-US" dirty="0">
                <a:latin typeface="Arial"/>
                <a:ea typeface="Arial"/>
                <a:cs typeface="Arial"/>
                <a:sym typeface="Arial"/>
              </a:rPr>
              <a:t>AIRFARE PRICE PREDICTION | DEPARTMENT OF INFORMATION SCIENCE AND TECHNOLOGY</a:t>
            </a:r>
          </a:p>
        </p:txBody>
      </p:sp>
      <p:sp>
        <p:nvSpPr>
          <p:cNvPr id="110" name="Google Shape;110;g1c24e448931_0_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7</a:t>
            </a:fld>
            <a:endParaRPr/>
          </a:p>
        </p:txBody>
      </p:sp>
      <p:sp>
        <p:nvSpPr>
          <p:cNvPr id="111" name="Google Shape;111;g1c24e448931_0_3"/>
          <p:cNvSpPr txBox="1"/>
          <p:nvPr/>
        </p:nvSpPr>
        <p:spPr>
          <a:xfrm>
            <a:off x="471050" y="208625"/>
            <a:ext cx="6844150" cy="10287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None/>
            </a:pPr>
            <a:r>
              <a:rPr lang="en-IN" sz="4800" dirty="0">
                <a:solidFill>
                  <a:schemeClr val="lt1"/>
                </a:solidFill>
              </a:rPr>
              <a:t>Analysis of Flight Prices</a:t>
            </a:r>
            <a:endParaRPr sz="4800" dirty="0">
              <a:solidFill>
                <a:schemeClr val="lt1"/>
              </a:solidFill>
            </a:endParaRPr>
          </a:p>
        </p:txBody>
      </p:sp>
      <p:sp>
        <p:nvSpPr>
          <p:cNvPr id="112" name="Google Shape;112;g1c24e448931_0_3"/>
          <p:cNvSpPr txBox="1"/>
          <p:nvPr/>
        </p:nvSpPr>
        <p:spPr>
          <a:xfrm>
            <a:off x="471050" y="1556825"/>
            <a:ext cx="11316600" cy="4352400"/>
          </a:xfrm>
          <a:prstGeom prst="rect">
            <a:avLst/>
          </a:prstGeom>
          <a:noFill/>
          <a:ln>
            <a:noFill/>
          </a:ln>
        </p:spPr>
        <p:txBody>
          <a:bodyPr spcFirstLastPara="1" wrap="square" lIns="0" tIns="0" rIns="0" bIns="0" anchor="t" anchorCtr="0">
            <a:noAutofit/>
          </a:bodyPr>
          <a:lstStyle/>
          <a:p>
            <a:pPr marL="285750" lvl="0" indent="-285750" rtl="0">
              <a:lnSpc>
                <a:spcPct val="115000"/>
              </a:lnSpc>
              <a:spcBef>
                <a:spcPts val="1000"/>
              </a:spcBef>
              <a:spcAft>
                <a:spcPts val="0"/>
              </a:spcAft>
              <a:buFont typeface="Arial" panose="020B0604020202020204" pitchFamily="34" charset="0"/>
              <a:buChar char="•"/>
            </a:pPr>
            <a:endParaRPr lang="en-IN" sz="1800" dirty="0">
              <a:solidFill>
                <a:schemeClr val="tx1"/>
              </a:solidFill>
              <a:latin typeface="Roboto"/>
              <a:ea typeface="Roboto"/>
              <a:cs typeface="Roboto"/>
              <a:sym typeface="Roboto"/>
            </a:endParaRPr>
          </a:p>
        </p:txBody>
      </p:sp>
      <p:pic>
        <p:nvPicPr>
          <p:cNvPr id="3" name="Picture 2">
            <a:extLst>
              <a:ext uri="{FF2B5EF4-FFF2-40B4-BE49-F238E27FC236}">
                <a16:creationId xmlns:a16="http://schemas.microsoft.com/office/drawing/2014/main" id="{B0E8885A-F709-4708-E812-CE441A01D639}"/>
              </a:ext>
            </a:extLst>
          </p:cNvPr>
          <p:cNvPicPr>
            <a:picLocks noChangeAspect="1"/>
          </p:cNvPicPr>
          <p:nvPr/>
        </p:nvPicPr>
        <p:blipFill>
          <a:blip r:embed="rId3"/>
          <a:stretch>
            <a:fillRect/>
          </a:stretch>
        </p:blipFill>
        <p:spPr>
          <a:xfrm>
            <a:off x="1431883" y="1711272"/>
            <a:ext cx="9394933" cy="4043505"/>
          </a:xfrm>
          <a:prstGeom prst="rect">
            <a:avLst/>
          </a:prstGeom>
        </p:spPr>
      </p:pic>
    </p:spTree>
    <p:extLst>
      <p:ext uri="{BB962C8B-B14F-4D97-AF65-F5344CB8AC3E}">
        <p14:creationId xmlns:p14="http://schemas.microsoft.com/office/powerpoint/2010/main" val="3926210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1c24e448931_0_3"/>
          <p:cNvSpPr txBox="1">
            <a:spLocks noGrp="1"/>
          </p:cNvSpPr>
          <p:nvPr>
            <p:ph type="dt" idx="10"/>
          </p:nvPr>
        </p:nvSpPr>
        <p:spPr>
          <a:xfrm>
            <a:off x="47105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dirty="0"/>
              <a:t>18-04-2023</a:t>
            </a:r>
            <a:endParaRPr dirty="0"/>
          </a:p>
        </p:txBody>
      </p:sp>
      <p:sp>
        <p:nvSpPr>
          <p:cNvPr id="109" name="Google Shape;109;g1c24e448931_0_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15000"/>
              </a:lnSpc>
              <a:spcBef>
                <a:spcPts val="0"/>
              </a:spcBef>
              <a:spcAft>
                <a:spcPts val="0"/>
              </a:spcAft>
              <a:buNone/>
            </a:pPr>
            <a:r>
              <a:rPr lang="en-US" dirty="0">
                <a:latin typeface="Arial"/>
                <a:ea typeface="Arial"/>
                <a:cs typeface="Arial"/>
                <a:sym typeface="Arial"/>
              </a:rPr>
              <a:t>AIRFARE PRICE PREDICTION | DEPARTMENT OF INFORMATION SCIENCE AND TECHNOLOGY</a:t>
            </a:r>
          </a:p>
        </p:txBody>
      </p:sp>
      <p:sp>
        <p:nvSpPr>
          <p:cNvPr id="110" name="Google Shape;110;g1c24e448931_0_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8</a:t>
            </a:fld>
            <a:endParaRPr/>
          </a:p>
        </p:txBody>
      </p:sp>
      <p:sp>
        <p:nvSpPr>
          <p:cNvPr id="111" name="Google Shape;111;g1c24e448931_0_3"/>
          <p:cNvSpPr txBox="1"/>
          <p:nvPr/>
        </p:nvSpPr>
        <p:spPr>
          <a:xfrm>
            <a:off x="471050" y="208625"/>
            <a:ext cx="6398100" cy="10287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None/>
            </a:pPr>
            <a:r>
              <a:rPr lang="en-IN" sz="4800" dirty="0">
                <a:solidFill>
                  <a:schemeClr val="lt1"/>
                </a:solidFill>
              </a:rPr>
              <a:t>Literature Brief</a:t>
            </a:r>
            <a:endParaRPr sz="4800" dirty="0">
              <a:solidFill>
                <a:schemeClr val="lt1"/>
              </a:solidFill>
            </a:endParaRPr>
          </a:p>
        </p:txBody>
      </p:sp>
      <p:sp>
        <p:nvSpPr>
          <p:cNvPr id="112" name="Google Shape;112;g1c24e448931_0_3"/>
          <p:cNvSpPr txBox="1"/>
          <p:nvPr/>
        </p:nvSpPr>
        <p:spPr>
          <a:xfrm>
            <a:off x="471050" y="1556825"/>
            <a:ext cx="11316600" cy="4352400"/>
          </a:xfrm>
          <a:prstGeom prst="rect">
            <a:avLst/>
          </a:prstGeom>
          <a:noFill/>
          <a:ln>
            <a:noFill/>
          </a:ln>
        </p:spPr>
        <p:txBody>
          <a:bodyPr spcFirstLastPara="1" wrap="square" lIns="0" tIns="0" rIns="0" bIns="0" anchor="t" anchorCtr="0">
            <a:noAutofit/>
          </a:bodyPr>
          <a:lstStyle/>
          <a:p>
            <a:pPr marL="285750" lvl="0" indent="-285750" rtl="0">
              <a:lnSpc>
                <a:spcPct val="115000"/>
              </a:lnSpc>
              <a:spcBef>
                <a:spcPts val="1000"/>
              </a:spcBef>
              <a:spcAft>
                <a:spcPts val="0"/>
              </a:spcAft>
              <a:buFont typeface="Arial" panose="020B0604020202020204" pitchFamily="34" charset="0"/>
              <a:buChar char="•"/>
            </a:pPr>
            <a:endParaRPr lang="en-IN" sz="1800" dirty="0">
              <a:solidFill>
                <a:schemeClr val="tx1"/>
              </a:solidFill>
              <a:latin typeface="Roboto"/>
              <a:ea typeface="Roboto"/>
              <a:cs typeface="Roboto"/>
              <a:sym typeface="Roboto"/>
            </a:endParaRPr>
          </a:p>
        </p:txBody>
      </p:sp>
      <p:graphicFrame>
        <p:nvGraphicFramePr>
          <p:cNvPr id="2" name="Table 3">
            <a:extLst>
              <a:ext uri="{FF2B5EF4-FFF2-40B4-BE49-F238E27FC236}">
                <a16:creationId xmlns:a16="http://schemas.microsoft.com/office/drawing/2014/main" id="{5E98E6CD-795D-4D41-B3C2-9F318A3254FF}"/>
              </a:ext>
            </a:extLst>
          </p:cNvPr>
          <p:cNvGraphicFramePr>
            <a:graphicFrameLocks noGrp="1"/>
          </p:cNvGraphicFramePr>
          <p:nvPr>
            <p:extLst>
              <p:ext uri="{D42A27DB-BD31-4B8C-83A1-F6EECF244321}">
                <p14:modId xmlns:p14="http://schemas.microsoft.com/office/powerpoint/2010/main" val="1332839310"/>
              </p:ext>
            </p:extLst>
          </p:nvPr>
        </p:nvGraphicFramePr>
        <p:xfrm>
          <a:off x="66675" y="1390650"/>
          <a:ext cx="12058649" cy="4729621"/>
        </p:xfrm>
        <a:graphic>
          <a:graphicData uri="http://schemas.openxmlformats.org/drawingml/2006/table">
            <a:tbl>
              <a:tblPr firstRow="1" bandRow="1">
                <a:tableStyleId>{5C22544A-7EE6-4342-B048-85BDC9FD1C3A}</a:tableStyleId>
              </a:tblPr>
              <a:tblGrid>
                <a:gridCol w="1743657">
                  <a:extLst>
                    <a:ext uri="{9D8B030D-6E8A-4147-A177-3AD203B41FA5}">
                      <a16:colId xmlns:a16="http://schemas.microsoft.com/office/drawing/2014/main" val="51915183"/>
                    </a:ext>
                  </a:extLst>
                </a:gridCol>
                <a:gridCol w="2184467">
                  <a:extLst>
                    <a:ext uri="{9D8B030D-6E8A-4147-A177-3AD203B41FA5}">
                      <a16:colId xmlns:a16="http://schemas.microsoft.com/office/drawing/2014/main" val="2726014061"/>
                    </a:ext>
                  </a:extLst>
                </a:gridCol>
                <a:gridCol w="4035875">
                  <a:extLst>
                    <a:ext uri="{9D8B030D-6E8A-4147-A177-3AD203B41FA5}">
                      <a16:colId xmlns:a16="http://schemas.microsoft.com/office/drawing/2014/main" val="1974415064"/>
                    </a:ext>
                  </a:extLst>
                </a:gridCol>
                <a:gridCol w="4094650">
                  <a:extLst>
                    <a:ext uri="{9D8B030D-6E8A-4147-A177-3AD203B41FA5}">
                      <a16:colId xmlns:a16="http://schemas.microsoft.com/office/drawing/2014/main" val="1269205783"/>
                    </a:ext>
                  </a:extLst>
                </a:gridCol>
              </a:tblGrid>
              <a:tr h="596590">
                <a:tc>
                  <a:txBody>
                    <a:bodyPr/>
                    <a:lstStyle/>
                    <a:p>
                      <a:pPr algn="ctr"/>
                      <a:r>
                        <a:rPr lang="en-US" dirty="0"/>
                        <a:t>Author</a:t>
                      </a:r>
                      <a:endParaRPr lang="en-IN" dirty="0"/>
                    </a:p>
                  </a:txBody>
                  <a:tcPr/>
                </a:tc>
                <a:tc>
                  <a:txBody>
                    <a:bodyPr/>
                    <a:lstStyle/>
                    <a:p>
                      <a:pPr algn="ctr"/>
                      <a:r>
                        <a:rPr lang="en-US" dirty="0"/>
                        <a:t>Title</a:t>
                      </a:r>
                      <a:endParaRPr lang="en-IN" dirty="0"/>
                    </a:p>
                  </a:txBody>
                  <a:tcPr/>
                </a:tc>
                <a:tc>
                  <a:txBody>
                    <a:bodyPr/>
                    <a:lstStyle/>
                    <a:p>
                      <a:pPr algn="ctr"/>
                      <a:r>
                        <a:rPr lang="en-US" dirty="0"/>
                        <a:t>Findings</a:t>
                      </a:r>
                      <a:endParaRPr lang="en-IN" dirty="0"/>
                    </a:p>
                  </a:txBody>
                  <a:tcPr/>
                </a:tc>
                <a:tc>
                  <a:txBody>
                    <a:bodyPr/>
                    <a:lstStyle/>
                    <a:p>
                      <a:pPr algn="ctr"/>
                      <a:r>
                        <a:rPr lang="en-US" dirty="0"/>
                        <a:t>Drawbacks</a:t>
                      </a:r>
                      <a:endParaRPr lang="en-IN" dirty="0"/>
                    </a:p>
                  </a:txBody>
                  <a:tcPr/>
                </a:tc>
                <a:extLst>
                  <a:ext uri="{0D108BD9-81ED-4DB2-BD59-A6C34878D82A}">
                    <a16:rowId xmlns:a16="http://schemas.microsoft.com/office/drawing/2014/main" val="2736750186"/>
                  </a:ext>
                </a:extLst>
              </a:tr>
              <a:tr h="2016901">
                <a:tc>
                  <a:txBody>
                    <a:bodyPr/>
                    <a:lstStyle/>
                    <a:p>
                      <a:r>
                        <a:rPr lang="en-IN" b="1" dirty="0"/>
                        <a:t>Groves and Gini</a:t>
                      </a:r>
                    </a:p>
                  </a:txBody>
                  <a:tcPr/>
                </a:tc>
                <a:tc>
                  <a:txBody>
                    <a:bodyPr/>
                    <a:lstStyle/>
                    <a:p>
                      <a:r>
                        <a:rPr lang="en-US" dirty="0"/>
                        <a:t>A Regression model for predicting optimal purchase timing for airline tickets. </a:t>
                      </a:r>
                      <a:endParaRPr lang="en-IN" dirty="0"/>
                    </a:p>
                  </a:txBody>
                  <a:tcPr/>
                </a:tc>
                <a:tc>
                  <a:txBody>
                    <a:bodyPr/>
                    <a:lstStyle/>
                    <a:p>
                      <a:pPr marL="285750" indent="-285750">
                        <a:buFont typeface="Arial" panose="020B0604020202020204" pitchFamily="34" charset="0"/>
                        <a:buChar char="•"/>
                      </a:pPr>
                      <a:r>
                        <a:rPr lang="en-US" dirty="0"/>
                        <a:t>Implemented the </a:t>
                      </a:r>
                      <a:r>
                        <a:rPr lang="en-US" b="1" dirty="0"/>
                        <a:t>Pseudo-maximum likelihood (PSL) regression model</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PSL regression works by </a:t>
                      </a:r>
                      <a:r>
                        <a:rPr lang="en-US" b="1" dirty="0"/>
                        <a:t>estimating the parameters </a:t>
                      </a:r>
                      <a:r>
                        <a:rPr lang="en-US" dirty="0"/>
                        <a:t>of the model by </a:t>
                      </a:r>
                      <a:r>
                        <a:rPr lang="en-US" b="1" dirty="0"/>
                        <a:t>minimizing the difference between the observed data and the expected values </a:t>
                      </a:r>
                      <a:r>
                        <a:rPr lang="en-US" dirty="0"/>
                        <a:t>of the latent variables, given the model.</a:t>
                      </a:r>
                      <a:endParaRPr lang="en-IN" dirty="0"/>
                    </a:p>
                  </a:txBody>
                  <a:tcPr/>
                </a:tc>
                <a:tc>
                  <a:txBody>
                    <a:bodyPr/>
                    <a:lstStyle/>
                    <a:p>
                      <a:pPr marL="285750" indent="-285750">
                        <a:buFont typeface="Arial" panose="020B0604020202020204" pitchFamily="34" charset="0"/>
                        <a:buChar char="•"/>
                      </a:pPr>
                      <a:r>
                        <a:rPr lang="en-US" dirty="0"/>
                        <a:t>Doesn’t </a:t>
                      </a:r>
                      <a:r>
                        <a:rPr lang="en-US" b="1" i="0" dirty="0"/>
                        <a:t>accurately capture</a:t>
                      </a:r>
                      <a:r>
                        <a:rPr lang="en-US" dirty="0"/>
                        <a:t> the complex and dynamic nature of the market.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Model </a:t>
                      </a:r>
                      <a:r>
                        <a:rPr lang="en-US" b="1" dirty="0"/>
                        <a:t>relies on panel data</a:t>
                      </a:r>
                      <a:r>
                        <a:rPr lang="en-US" dirty="0"/>
                        <a:t>, which can be difficult and time-consuming to collect and clean.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Computationally intensive </a:t>
                      </a:r>
                      <a:r>
                        <a:rPr lang="en-US" b="0" dirty="0"/>
                        <a:t>and</a:t>
                      </a:r>
                      <a:r>
                        <a:rPr lang="en-US" b="1" dirty="0"/>
                        <a:t> </a:t>
                      </a:r>
                      <a:r>
                        <a:rPr lang="en-US" dirty="0"/>
                        <a:t>not suitable for high-dimensional datasets</a:t>
                      </a:r>
                      <a:endParaRPr lang="en-IN" dirty="0"/>
                    </a:p>
                  </a:txBody>
                  <a:tcPr/>
                </a:tc>
                <a:extLst>
                  <a:ext uri="{0D108BD9-81ED-4DB2-BD59-A6C34878D82A}">
                    <a16:rowId xmlns:a16="http://schemas.microsoft.com/office/drawing/2014/main" val="833181689"/>
                  </a:ext>
                </a:extLst>
              </a:tr>
              <a:tr h="2116130">
                <a:tc>
                  <a:txBody>
                    <a:bodyPr/>
                    <a:lstStyle/>
                    <a:p>
                      <a:r>
                        <a:rPr lang="en-IN" b="1" dirty="0" err="1"/>
                        <a:t>Papadakies</a:t>
                      </a:r>
                      <a:endParaRPr lang="en-IN" b="1" dirty="0"/>
                    </a:p>
                  </a:txBody>
                  <a:tcPr/>
                </a:tc>
                <a:tc>
                  <a:txBody>
                    <a:bodyPr/>
                    <a:lstStyle/>
                    <a:p>
                      <a:r>
                        <a:rPr lang="en-US" dirty="0"/>
                        <a:t>Predicting Airfare Price</a:t>
                      </a:r>
                      <a:endParaRPr lang="en-IN" dirty="0"/>
                    </a:p>
                  </a:txBody>
                  <a:tcPr/>
                </a:tc>
                <a:tc>
                  <a:txBody>
                    <a:bodyPr/>
                    <a:lstStyle/>
                    <a:p>
                      <a:pPr marL="285750" indent="-285750">
                        <a:buFont typeface="Arial" panose="020B0604020202020204" pitchFamily="34" charset="0"/>
                        <a:buChar char="•"/>
                      </a:pPr>
                      <a:r>
                        <a:rPr lang="en-US" b="1" dirty="0"/>
                        <a:t>Ripple Down Rule Learner</a:t>
                      </a:r>
                      <a:r>
                        <a:rPr lang="en-US" dirty="0"/>
                        <a:t> to build decision trees.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Predicts price based on the rules it has learned </a:t>
                      </a:r>
                      <a:r>
                        <a:rPr lang="en-US" dirty="0"/>
                        <a:t>from the training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Model splits the data based on their factors, creating branches for each possible value until data can no longer be split. </a:t>
                      </a:r>
                      <a:endParaRPr lang="en-IN" dirty="0"/>
                    </a:p>
                  </a:txBody>
                  <a:tcPr/>
                </a:tc>
                <a:tc>
                  <a:txBody>
                    <a:bodyPr/>
                    <a:lstStyle/>
                    <a:p>
                      <a:pPr marL="285750" indent="-285750">
                        <a:buFont typeface="Arial" panose="020B0604020202020204" pitchFamily="34" charset="0"/>
                        <a:buChar char="•"/>
                      </a:pPr>
                      <a:r>
                        <a:rPr lang="en-US" dirty="0"/>
                        <a:t>Its </a:t>
                      </a:r>
                      <a:r>
                        <a:rPr lang="en-US" b="1" dirty="0"/>
                        <a:t>sensitivity to the quality </a:t>
                      </a:r>
                      <a:r>
                        <a:rPr lang="en-US" dirty="0"/>
                        <a:t>and representation of the data used to train.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Limited to </a:t>
                      </a:r>
                      <a:r>
                        <a:rPr lang="en-US" b="1" dirty="0"/>
                        <a:t>binary splits </a:t>
                      </a:r>
                      <a:r>
                        <a:rPr lang="en-US" dirty="0"/>
                        <a:t>and are not suitable for continuous or multiclass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Difficult to interpret and understand the predictions.</a:t>
                      </a:r>
                      <a:endParaRPr lang="en-IN" dirty="0"/>
                    </a:p>
                  </a:txBody>
                  <a:tcPr/>
                </a:tc>
                <a:extLst>
                  <a:ext uri="{0D108BD9-81ED-4DB2-BD59-A6C34878D82A}">
                    <a16:rowId xmlns:a16="http://schemas.microsoft.com/office/drawing/2014/main" val="3440424679"/>
                  </a:ext>
                </a:extLst>
              </a:tr>
            </a:tbl>
          </a:graphicData>
        </a:graphic>
      </p:graphicFrame>
    </p:spTree>
    <p:extLst>
      <p:ext uri="{BB962C8B-B14F-4D97-AF65-F5344CB8AC3E}">
        <p14:creationId xmlns:p14="http://schemas.microsoft.com/office/powerpoint/2010/main" val="3584479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1c24e448931_0_3"/>
          <p:cNvSpPr txBox="1">
            <a:spLocks noGrp="1"/>
          </p:cNvSpPr>
          <p:nvPr>
            <p:ph type="dt" idx="10"/>
          </p:nvPr>
        </p:nvSpPr>
        <p:spPr>
          <a:xfrm>
            <a:off x="47105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dirty="0"/>
              <a:t>18-04-2023</a:t>
            </a:r>
            <a:endParaRPr dirty="0"/>
          </a:p>
        </p:txBody>
      </p:sp>
      <p:sp>
        <p:nvSpPr>
          <p:cNvPr id="109" name="Google Shape;109;g1c24e448931_0_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15000"/>
              </a:lnSpc>
              <a:spcBef>
                <a:spcPts val="0"/>
              </a:spcBef>
              <a:spcAft>
                <a:spcPts val="0"/>
              </a:spcAft>
              <a:buNone/>
            </a:pPr>
            <a:r>
              <a:rPr lang="en-US" dirty="0">
                <a:latin typeface="Arial"/>
                <a:ea typeface="Arial"/>
                <a:cs typeface="Arial"/>
                <a:sym typeface="Arial"/>
              </a:rPr>
              <a:t>AIRFARE PRICE PREDICTION | DEPARTMENT OF INFORMATION SCIENCE AND TECHNOLOGY</a:t>
            </a:r>
          </a:p>
        </p:txBody>
      </p:sp>
      <p:sp>
        <p:nvSpPr>
          <p:cNvPr id="110" name="Google Shape;110;g1c24e448931_0_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9</a:t>
            </a:fld>
            <a:endParaRPr/>
          </a:p>
        </p:txBody>
      </p:sp>
      <p:sp>
        <p:nvSpPr>
          <p:cNvPr id="111" name="Google Shape;111;g1c24e448931_0_3"/>
          <p:cNvSpPr txBox="1"/>
          <p:nvPr/>
        </p:nvSpPr>
        <p:spPr>
          <a:xfrm>
            <a:off x="471050" y="208625"/>
            <a:ext cx="6398100" cy="10287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None/>
            </a:pPr>
            <a:r>
              <a:rPr lang="en-IN" sz="4800" dirty="0">
                <a:solidFill>
                  <a:schemeClr val="lt1"/>
                </a:solidFill>
              </a:rPr>
              <a:t>Literature Brief</a:t>
            </a:r>
            <a:endParaRPr sz="4800" dirty="0">
              <a:solidFill>
                <a:schemeClr val="lt1"/>
              </a:solidFill>
            </a:endParaRPr>
          </a:p>
        </p:txBody>
      </p:sp>
      <p:sp>
        <p:nvSpPr>
          <p:cNvPr id="112" name="Google Shape;112;g1c24e448931_0_3"/>
          <p:cNvSpPr txBox="1"/>
          <p:nvPr/>
        </p:nvSpPr>
        <p:spPr>
          <a:xfrm>
            <a:off x="471050" y="1556825"/>
            <a:ext cx="11316600" cy="4352400"/>
          </a:xfrm>
          <a:prstGeom prst="rect">
            <a:avLst/>
          </a:prstGeom>
          <a:noFill/>
          <a:ln>
            <a:noFill/>
          </a:ln>
        </p:spPr>
        <p:txBody>
          <a:bodyPr spcFirstLastPara="1" wrap="square" lIns="0" tIns="0" rIns="0" bIns="0" anchor="t" anchorCtr="0">
            <a:noAutofit/>
          </a:bodyPr>
          <a:lstStyle/>
          <a:p>
            <a:pPr marL="285750" lvl="0" indent="-285750" rtl="0">
              <a:lnSpc>
                <a:spcPct val="115000"/>
              </a:lnSpc>
              <a:spcBef>
                <a:spcPts val="1000"/>
              </a:spcBef>
              <a:spcAft>
                <a:spcPts val="0"/>
              </a:spcAft>
              <a:buFont typeface="Arial" panose="020B0604020202020204" pitchFamily="34" charset="0"/>
              <a:buChar char="•"/>
            </a:pPr>
            <a:endParaRPr lang="en-IN" sz="1800" dirty="0">
              <a:solidFill>
                <a:schemeClr val="tx1"/>
              </a:solidFill>
              <a:latin typeface="Roboto"/>
              <a:ea typeface="Roboto"/>
              <a:cs typeface="Roboto"/>
              <a:sym typeface="Roboto"/>
            </a:endParaRPr>
          </a:p>
        </p:txBody>
      </p:sp>
      <p:graphicFrame>
        <p:nvGraphicFramePr>
          <p:cNvPr id="2" name="Table 3">
            <a:extLst>
              <a:ext uri="{FF2B5EF4-FFF2-40B4-BE49-F238E27FC236}">
                <a16:creationId xmlns:a16="http://schemas.microsoft.com/office/drawing/2014/main" id="{5E98E6CD-795D-4D41-B3C2-9F318A3254FF}"/>
              </a:ext>
            </a:extLst>
          </p:cNvPr>
          <p:cNvGraphicFramePr>
            <a:graphicFrameLocks noGrp="1"/>
          </p:cNvGraphicFramePr>
          <p:nvPr>
            <p:extLst>
              <p:ext uri="{D42A27DB-BD31-4B8C-83A1-F6EECF244321}">
                <p14:modId xmlns:p14="http://schemas.microsoft.com/office/powerpoint/2010/main" val="2479550726"/>
              </p:ext>
            </p:extLst>
          </p:nvPr>
        </p:nvGraphicFramePr>
        <p:xfrm>
          <a:off x="66675" y="1390650"/>
          <a:ext cx="12058649" cy="4729621"/>
        </p:xfrm>
        <a:graphic>
          <a:graphicData uri="http://schemas.openxmlformats.org/drawingml/2006/table">
            <a:tbl>
              <a:tblPr firstRow="1" bandRow="1">
                <a:tableStyleId>{5C22544A-7EE6-4342-B048-85BDC9FD1C3A}</a:tableStyleId>
              </a:tblPr>
              <a:tblGrid>
                <a:gridCol w="1743657">
                  <a:extLst>
                    <a:ext uri="{9D8B030D-6E8A-4147-A177-3AD203B41FA5}">
                      <a16:colId xmlns:a16="http://schemas.microsoft.com/office/drawing/2014/main" val="51915183"/>
                    </a:ext>
                  </a:extLst>
                </a:gridCol>
                <a:gridCol w="2184467">
                  <a:extLst>
                    <a:ext uri="{9D8B030D-6E8A-4147-A177-3AD203B41FA5}">
                      <a16:colId xmlns:a16="http://schemas.microsoft.com/office/drawing/2014/main" val="2726014061"/>
                    </a:ext>
                  </a:extLst>
                </a:gridCol>
                <a:gridCol w="4035875">
                  <a:extLst>
                    <a:ext uri="{9D8B030D-6E8A-4147-A177-3AD203B41FA5}">
                      <a16:colId xmlns:a16="http://schemas.microsoft.com/office/drawing/2014/main" val="1974415064"/>
                    </a:ext>
                  </a:extLst>
                </a:gridCol>
                <a:gridCol w="4094650">
                  <a:extLst>
                    <a:ext uri="{9D8B030D-6E8A-4147-A177-3AD203B41FA5}">
                      <a16:colId xmlns:a16="http://schemas.microsoft.com/office/drawing/2014/main" val="1269205783"/>
                    </a:ext>
                  </a:extLst>
                </a:gridCol>
              </a:tblGrid>
              <a:tr h="596590">
                <a:tc>
                  <a:txBody>
                    <a:bodyPr/>
                    <a:lstStyle/>
                    <a:p>
                      <a:pPr algn="ctr"/>
                      <a:r>
                        <a:rPr lang="en-US" dirty="0"/>
                        <a:t>Author</a:t>
                      </a:r>
                      <a:endParaRPr lang="en-IN" dirty="0"/>
                    </a:p>
                  </a:txBody>
                  <a:tcPr/>
                </a:tc>
                <a:tc>
                  <a:txBody>
                    <a:bodyPr/>
                    <a:lstStyle/>
                    <a:p>
                      <a:pPr algn="ctr"/>
                      <a:r>
                        <a:rPr lang="en-US" dirty="0"/>
                        <a:t>Title</a:t>
                      </a:r>
                      <a:endParaRPr lang="en-IN" dirty="0"/>
                    </a:p>
                  </a:txBody>
                  <a:tcPr/>
                </a:tc>
                <a:tc>
                  <a:txBody>
                    <a:bodyPr/>
                    <a:lstStyle/>
                    <a:p>
                      <a:pPr algn="ctr"/>
                      <a:r>
                        <a:rPr lang="en-US" dirty="0"/>
                        <a:t>Findings</a:t>
                      </a:r>
                      <a:endParaRPr lang="en-IN" dirty="0"/>
                    </a:p>
                  </a:txBody>
                  <a:tcPr/>
                </a:tc>
                <a:tc>
                  <a:txBody>
                    <a:bodyPr/>
                    <a:lstStyle/>
                    <a:p>
                      <a:pPr algn="ctr"/>
                      <a:r>
                        <a:rPr lang="en-US" dirty="0"/>
                        <a:t>Drawbacks</a:t>
                      </a:r>
                      <a:endParaRPr lang="en-IN" dirty="0"/>
                    </a:p>
                  </a:txBody>
                  <a:tcPr/>
                </a:tc>
                <a:extLst>
                  <a:ext uri="{0D108BD9-81ED-4DB2-BD59-A6C34878D82A}">
                    <a16:rowId xmlns:a16="http://schemas.microsoft.com/office/drawing/2014/main" val="2736750186"/>
                  </a:ext>
                </a:extLst>
              </a:tr>
              <a:tr h="2016901">
                <a:tc>
                  <a:txBody>
                    <a:bodyPr/>
                    <a:lstStyle/>
                    <a:p>
                      <a:r>
                        <a:rPr lang="en-IN" b="1" dirty="0" err="1"/>
                        <a:t>Tianyi</a:t>
                      </a:r>
                      <a:r>
                        <a:rPr lang="en-IN" b="1" dirty="0"/>
                        <a:t> Wang</a:t>
                      </a:r>
                    </a:p>
                  </a:txBody>
                  <a:tcPr/>
                </a:tc>
                <a:tc>
                  <a:txBody>
                    <a:bodyPr/>
                    <a:lstStyle/>
                    <a:p>
                      <a:r>
                        <a:rPr lang="en-US" dirty="0"/>
                        <a:t>A Framework for Airfare Price Prediction: A Machine Learning Approach.</a:t>
                      </a:r>
                      <a:endParaRPr lang="en-IN" dirty="0"/>
                    </a:p>
                  </a:txBody>
                  <a:tcPr/>
                </a:tc>
                <a:tc>
                  <a:txBody>
                    <a:bodyPr/>
                    <a:lstStyle/>
                    <a:p>
                      <a:pPr marL="285750" indent="-285750">
                        <a:buFont typeface="Arial" panose="020B0604020202020204" pitchFamily="34" charset="0"/>
                        <a:buChar char="•"/>
                      </a:pPr>
                      <a:r>
                        <a:rPr lang="en-US" b="1" dirty="0"/>
                        <a:t>Logistic regression</a:t>
                      </a:r>
                      <a:r>
                        <a:rPr lang="en-US" dirty="0"/>
                        <a:t> to predict binary outcomes, if </a:t>
                      </a:r>
                      <a:r>
                        <a:rPr lang="en-US" b="1" dirty="0"/>
                        <a:t>flight fair will be over or under </a:t>
                      </a:r>
                      <a:r>
                        <a:rPr lang="en-US" dirty="0"/>
                        <a:t>certain price threshold, demand, competition, and the time of year.</a:t>
                      </a:r>
                    </a:p>
                    <a:p>
                      <a:pPr marL="285750" indent="-285750">
                        <a:buFont typeface="Arial" panose="020B0604020202020204" pitchFamily="34" charset="0"/>
                        <a:buChar char="•"/>
                      </a:pPr>
                      <a:endParaRPr lang="en-US" dirty="0"/>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b="1" dirty="0"/>
                        <a:t>Support vector machines</a:t>
                      </a:r>
                      <a:r>
                        <a:rPr lang="en-US" dirty="0"/>
                        <a:t> (SVMs) used for finding the </a:t>
                      </a:r>
                      <a:r>
                        <a:rPr lang="en-US" b="1" dirty="0"/>
                        <a:t>hyperplane that maximally separates different classes </a:t>
                      </a:r>
                      <a:r>
                        <a:rPr lang="en-US" dirty="0"/>
                        <a:t>or values.</a:t>
                      </a:r>
                    </a:p>
                    <a:p>
                      <a:pPr marL="285750" indent="-285750">
                        <a:buFont typeface="Arial" panose="020B0604020202020204" pitchFamily="34" charset="0"/>
                        <a:buChar char="•"/>
                      </a:pPr>
                      <a:endParaRPr lang="en-IN" dirty="0"/>
                    </a:p>
                  </a:txBody>
                  <a:tcPr/>
                </a:tc>
                <a:tc>
                  <a:txBody>
                    <a:bodyPr/>
                    <a:lstStyle/>
                    <a:p>
                      <a:pPr marL="285750" indent="-285750">
                        <a:buFont typeface="Arial" panose="020B0604020202020204" pitchFamily="34" charset="0"/>
                        <a:buChar char="•"/>
                      </a:pPr>
                      <a:r>
                        <a:rPr lang="en-US" dirty="0"/>
                        <a:t>Logistic regression is </a:t>
                      </a:r>
                      <a:r>
                        <a:rPr lang="en-US" b="1" dirty="0"/>
                        <a:t>limited to binary outcomes </a:t>
                      </a:r>
                      <a:r>
                        <a:rPr lang="en-US" dirty="0"/>
                        <a:t>and is not suitable for continuous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SVMs </a:t>
                      </a:r>
                      <a:r>
                        <a:rPr lang="en-US" dirty="0"/>
                        <a:t>are </a:t>
                      </a:r>
                      <a:r>
                        <a:rPr lang="en-US" b="1" dirty="0"/>
                        <a:t>not suitable for large </a:t>
                      </a:r>
                      <a:r>
                        <a:rPr lang="en-US" dirty="0"/>
                        <a:t>or high-dimensional datasets.</a:t>
                      </a:r>
                      <a:endParaRPr lang="en-IN" dirty="0"/>
                    </a:p>
                  </a:txBody>
                  <a:tcPr/>
                </a:tc>
                <a:extLst>
                  <a:ext uri="{0D108BD9-81ED-4DB2-BD59-A6C34878D82A}">
                    <a16:rowId xmlns:a16="http://schemas.microsoft.com/office/drawing/2014/main" val="833181689"/>
                  </a:ext>
                </a:extLst>
              </a:tr>
              <a:tr h="2116130">
                <a:tc>
                  <a:txBody>
                    <a:bodyPr/>
                    <a:lstStyle/>
                    <a:p>
                      <a:r>
                        <a:rPr lang="en-IN" b="1" dirty="0"/>
                        <a:t>Janssen </a:t>
                      </a:r>
                    </a:p>
                  </a:txBody>
                  <a:tcPr/>
                </a:tc>
                <a:tc>
                  <a:txBody>
                    <a:bodyPr/>
                    <a:lstStyle/>
                    <a:p>
                      <a:r>
                        <a:rPr lang="en-US" dirty="0"/>
                        <a:t>A Linear Quantile Mixed Regression Model for Prediction of Airline Ticket Prices.</a:t>
                      </a:r>
                      <a:endParaRPr lang="en-IN" dirty="0"/>
                    </a:p>
                  </a:txBody>
                  <a:tcPr/>
                </a:tc>
                <a:tc>
                  <a:txBody>
                    <a:bodyPr/>
                    <a:lstStyle/>
                    <a:p>
                      <a:pPr marL="285750" indent="-285750">
                        <a:buFont typeface="Arial" panose="020B0604020202020204" pitchFamily="34" charset="0"/>
                        <a:buChar char="•"/>
                      </a:pPr>
                      <a:r>
                        <a:rPr lang="en-US" b="1" dirty="0"/>
                        <a:t>Linear Quantile mixed Regression </a:t>
                      </a:r>
                      <a:r>
                        <a:rPr lang="en-US" dirty="0"/>
                        <a:t>which was used to predict the fare for a particular </a:t>
                      </a:r>
                      <a:r>
                        <a:rPr lang="en-US" b="1" dirty="0"/>
                        <a:t>flight at different quantiles of the fare </a:t>
                      </a:r>
                      <a:r>
                        <a:rPr lang="en-US" dirty="0"/>
                        <a:t>distribution.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Used for </a:t>
                      </a:r>
                      <a:r>
                        <a:rPr lang="en-US" b="1" dirty="0"/>
                        <a:t>understanding </a:t>
                      </a:r>
                      <a:r>
                        <a:rPr lang="en-US" dirty="0"/>
                        <a:t>the range of </a:t>
                      </a:r>
                      <a:r>
                        <a:rPr lang="en-US" b="1" dirty="0"/>
                        <a:t>possible fares for a particular flight and </a:t>
                      </a:r>
                      <a:r>
                        <a:rPr lang="en-US" dirty="0"/>
                        <a:t>the </a:t>
                      </a:r>
                      <a:r>
                        <a:rPr lang="en-US" b="1" dirty="0"/>
                        <a:t>likelihood</a:t>
                      </a:r>
                      <a:r>
                        <a:rPr lang="en-US" dirty="0"/>
                        <a:t> of different fares occurring.</a:t>
                      </a:r>
                      <a:endParaRPr lang="en-IN" dirty="0"/>
                    </a:p>
                  </a:txBody>
                  <a:tcPr/>
                </a:tc>
                <a:tc>
                  <a:txBody>
                    <a:bodyPr/>
                    <a:lstStyle/>
                    <a:p>
                      <a:pPr marL="285750" indent="-285750">
                        <a:buFont typeface="Arial" panose="020B0604020202020204" pitchFamily="34" charset="0"/>
                        <a:buChar char="•"/>
                      </a:pPr>
                      <a:r>
                        <a:rPr lang="en-US" dirty="0"/>
                        <a:t>Model was only able to </a:t>
                      </a:r>
                      <a:r>
                        <a:rPr lang="en-US" b="1" dirty="0"/>
                        <a:t>perform well if</a:t>
                      </a:r>
                      <a:r>
                        <a:rPr lang="en-US" dirty="0"/>
                        <a:t> the </a:t>
                      </a:r>
                      <a:r>
                        <a:rPr lang="en-US" b="1" dirty="0"/>
                        <a:t>interval </a:t>
                      </a:r>
                      <a:r>
                        <a:rPr lang="en-US" dirty="0"/>
                        <a:t>between now and the date of departure </a:t>
                      </a:r>
                      <a:r>
                        <a:rPr lang="en-US" b="1" dirty="0"/>
                        <a:t>was large</a:t>
                      </a:r>
                      <a:r>
                        <a:rPr lang="en-US" dirty="0"/>
                        <a:t>.</a:t>
                      </a:r>
                      <a:endParaRPr lang="en-IN" dirty="0"/>
                    </a:p>
                  </a:txBody>
                  <a:tcPr/>
                </a:tc>
                <a:extLst>
                  <a:ext uri="{0D108BD9-81ED-4DB2-BD59-A6C34878D82A}">
                    <a16:rowId xmlns:a16="http://schemas.microsoft.com/office/drawing/2014/main" val="3440424679"/>
                  </a:ext>
                </a:extLst>
              </a:tr>
            </a:tbl>
          </a:graphicData>
        </a:graphic>
      </p:graphicFrame>
    </p:spTree>
    <p:extLst>
      <p:ext uri="{BB962C8B-B14F-4D97-AF65-F5344CB8AC3E}">
        <p14:creationId xmlns:p14="http://schemas.microsoft.com/office/powerpoint/2010/main" val="394383687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1208</TotalTime>
  <Words>2519</Words>
  <Application>Microsoft Office PowerPoint</Application>
  <PresentationFormat>Widescreen</PresentationFormat>
  <Paragraphs>254</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Wingdings</vt:lpstr>
      <vt:lpstr>Calibri</vt:lpstr>
      <vt:lpstr>Roboto</vt:lpstr>
      <vt:lpstr>Office Theme</vt:lpstr>
      <vt:lpstr>Department of Information Science and Engineering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Information Science and Engineering</dc:title>
  <dc:creator>Manoj MV</dc:creator>
  <cp:lastModifiedBy>Raghunathan R</cp:lastModifiedBy>
  <cp:revision>16</cp:revision>
  <dcterms:created xsi:type="dcterms:W3CDTF">2019-12-28T01:03:28Z</dcterms:created>
  <dcterms:modified xsi:type="dcterms:W3CDTF">2023-04-18T09:26:23Z</dcterms:modified>
</cp:coreProperties>
</file>