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0" d="100"/>
          <a:sy n="70" d="100"/>
        </p:scale>
        <p:origin x="-1302" y="-2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E28636-70FA-4648-B17D-94FE861261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847088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28636-70FA-4648-B17D-94FE861261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129760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28636-70FA-4648-B17D-94FE861261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17990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E28636-70FA-4648-B17D-94FE861261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43125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E28636-70FA-4648-B17D-94FE86126185}"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255814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E28636-70FA-4648-B17D-94FE861261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279629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E28636-70FA-4648-B17D-94FE86126185}"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737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28636-70FA-4648-B17D-94FE86126185}"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233789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28636-70FA-4648-B17D-94FE86126185}"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287842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28636-70FA-4648-B17D-94FE861261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3987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28636-70FA-4648-B17D-94FE86126185}"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7F1A9-A7D6-467D-9E54-71496581E197}" type="slidenum">
              <a:rPr lang="en-US" smtClean="0"/>
              <a:t>‹#›</a:t>
            </a:fld>
            <a:endParaRPr lang="en-US"/>
          </a:p>
        </p:txBody>
      </p:sp>
    </p:spTree>
    <p:extLst>
      <p:ext uri="{BB962C8B-B14F-4D97-AF65-F5344CB8AC3E}">
        <p14:creationId xmlns:p14="http://schemas.microsoft.com/office/powerpoint/2010/main" val="5321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28636-70FA-4648-B17D-94FE86126185}" type="datetimeFigureOut">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7F1A9-A7D6-467D-9E54-71496581E197}" type="slidenum">
              <a:rPr lang="en-US" smtClean="0"/>
              <a:t>‹#›</a:t>
            </a:fld>
            <a:endParaRPr lang="en-US"/>
          </a:p>
        </p:txBody>
      </p:sp>
    </p:spTree>
    <p:extLst>
      <p:ext uri="{BB962C8B-B14F-4D97-AF65-F5344CB8AC3E}">
        <p14:creationId xmlns:p14="http://schemas.microsoft.com/office/powerpoint/2010/main" val="357465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isecurit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chef.io/chef_client_overview/" TargetMode="External"/><Relationship Id="rId2" Type="http://schemas.openxmlformats.org/officeDocument/2006/relationships/hyperlink" Target="https://community.chef.io/tools/chef-infr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community.chef.io/tools/chef-inspe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wnloads.chef.io/products/worksta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chef.io/automate/event_fe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youtu.be/IBlNQR2nlE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learn.chef.io/courses/course-v1:chef+CP101+exam/about" TargetMode="External"/><Relationship Id="rId3" Type="http://schemas.openxmlformats.org/officeDocument/2006/relationships/hyperlink" Target="https://learn.chef.io/courses/course-v1:chef+Infra101+perpetual/course/" TargetMode="External"/><Relationship Id="rId7" Type="http://schemas.openxmlformats.org/officeDocument/2006/relationships/hyperlink" Target="https://learn.chef.io/courses/course-v1:chef+Inspec101+Perpetual/about" TargetMode="External"/><Relationship Id="rId2" Type="http://schemas.openxmlformats.org/officeDocument/2006/relationships/hyperlink" Target="https://learn.chef.io/tracks" TargetMode="External"/><Relationship Id="rId1" Type="http://schemas.openxmlformats.org/officeDocument/2006/relationships/slideLayout" Target="../slideLayouts/slideLayout2.xml"/><Relationship Id="rId6" Type="http://schemas.openxmlformats.org/officeDocument/2006/relationships/hyperlink" Target="https://learn.chef.io/courses/course-v1:chef+SECCOM101+Perpetual/course/" TargetMode="External"/><Relationship Id="rId5" Type="http://schemas.openxmlformats.org/officeDocument/2006/relationships/hyperlink" Target="https://learn.chef.io/courses/course-v1:chef+LocalDev101+Perpetual/course/" TargetMode="External"/><Relationship Id="rId4" Type="http://schemas.openxmlformats.org/officeDocument/2006/relationships/hyperlink" Target="https://learn.chef.io/courses/course-v1:chef+Automate101+Perpetual/abou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Beginning of a Long Journey – Journey In Mathema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199"/>
            <a:ext cx="7772400" cy="5181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9200" y="3276600"/>
            <a:ext cx="7772400" cy="1470025"/>
          </a:xfrm>
        </p:spPr>
        <p:txBody>
          <a:bodyPr/>
          <a:lstStyle/>
          <a:p>
            <a:r>
              <a:rPr lang="en-US" dirty="0" smtClean="0"/>
              <a:t>        Chef   101</a:t>
            </a:r>
            <a:endParaRPr lang="en-US" dirty="0"/>
          </a:p>
        </p:txBody>
      </p:sp>
      <p:sp>
        <p:nvSpPr>
          <p:cNvPr id="3" name="Subtitle 2"/>
          <p:cNvSpPr>
            <a:spLocks noGrp="1"/>
          </p:cNvSpPr>
          <p:nvPr>
            <p:ph type="subTitle" idx="1"/>
          </p:nvPr>
        </p:nvSpPr>
        <p:spPr>
          <a:xfrm>
            <a:off x="3886200" y="5105400"/>
            <a:ext cx="6400800" cy="1752600"/>
          </a:xfrm>
        </p:spPr>
        <p:txBody>
          <a:bodyPr/>
          <a:lstStyle/>
          <a:p>
            <a:r>
              <a:rPr lang="en-US" dirty="0" smtClean="0">
                <a:solidFill>
                  <a:schemeClr val="tx1"/>
                </a:solidFill>
              </a:rPr>
              <a:t>Raghu</a:t>
            </a:r>
          </a:p>
        </p:txBody>
      </p:sp>
    </p:spTree>
    <p:extLst>
      <p:ext uri="{BB962C8B-B14F-4D97-AF65-F5344CB8AC3E}">
        <p14:creationId xmlns:p14="http://schemas.microsoft.com/office/powerpoint/2010/main" val="261487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Infrastructure </a:t>
            </a:r>
            <a:r>
              <a:rPr lang="en-US" b="1" dirty="0" smtClean="0">
                <a:solidFill>
                  <a:srgbClr val="FFC000"/>
                </a:solidFill>
              </a:rPr>
              <a:t>Automation</a:t>
            </a:r>
            <a:endParaRPr lang="en-US"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r>
              <a:rPr lang="en-US" dirty="0"/>
              <a:t>Infrastructure Automation refers to ensuring every system is configured correctly and consistently in any cloud, VM, and/or physical infrastructure, in an automated fashion.</a:t>
            </a:r>
          </a:p>
          <a:p>
            <a:r>
              <a:rPr lang="en-US" dirty="0"/>
              <a:t>At Chef Software, Infrastructure Automation typically begins with using the </a:t>
            </a:r>
            <a:r>
              <a:rPr lang="en-US" b="1" dirty="0"/>
              <a:t>Chef Infra</a:t>
            </a:r>
            <a:r>
              <a:rPr lang="en-US" dirty="0"/>
              <a:t> product and its tools. Chef Infra is included in the </a:t>
            </a:r>
            <a:r>
              <a:rPr lang="en-US" b="1" dirty="0"/>
              <a:t>Chef Workstation</a:t>
            </a:r>
            <a:r>
              <a:rPr lang="en-US" dirty="0"/>
              <a:t> package and is typically installed on your local workstation. </a:t>
            </a:r>
          </a:p>
          <a:p>
            <a:pPr fontAlgn="base"/>
            <a:r>
              <a:rPr lang="en-US" dirty="0" smtClean="0"/>
              <a:t>A Chef </a:t>
            </a:r>
            <a:r>
              <a:rPr lang="en-US" dirty="0"/>
              <a:t>cookbooks as a set of configuration files, called recipes, that will instantiate, configure, and maintain your infrastructure nodes in an automated </a:t>
            </a:r>
            <a:r>
              <a:rPr lang="en-US" dirty="0" smtClean="0"/>
              <a:t>fashion</a:t>
            </a:r>
          </a:p>
          <a:p>
            <a:pPr fontAlgn="base"/>
            <a:r>
              <a:rPr lang="en-US" dirty="0" smtClean="0"/>
              <a:t>The </a:t>
            </a:r>
            <a:r>
              <a:rPr lang="en-US" dirty="0"/>
              <a:t>Chef Infra server in turn loads those cookbooks to the correct nodes. </a:t>
            </a:r>
          </a:p>
        </p:txBody>
      </p:sp>
    </p:spTree>
    <p:extLst>
      <p:ext uri="{BB962C8B-B14F-4D97-AF65-F5344CB8AC3E}">
        <p14:creationId xmlns:p14="http://schemas.microsoft.com/office/powerpoint/2010/main" val="216397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The Chef Infra product is an open source technology that uses Ruby to develop basic building blocks like Chef recipes and cookbooks that configure and maintain your infrastructure. Chef Infra helps in reducing manual and repetitive tasks for infrastructure management.</a:t>
            </a:r>
          </a:p>
        </p:txBody>
      </p:sp>
      <p:pic>
        <p:nvPicPr>
          <p:cNvPr id="4" name="Picture 2" descr="chefinf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643" y="3962400"/>
            <a:ext cx="63055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9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An </a:t>
            </a:r>
            <a:r>
              <a:rPr lang="en-US" dirty="0">
                <a:solidFill>
                  <a:srgbClr val="FFC000"/>
                </a:solidFill>
              </a:rPr>
              <a:t>example of a Chef Infra recipe</a:t>
            </a:r>
          </a:p>
        </p:txBody>
      </p:sp>
      <p:sp>
        <p:nvSpPr>
          <p:cNvPr id="3" name="Content Placeholder 2"/>
          <p:cNvSpPr>
            <a:spLocks noGrp="1"/>
          </p:cNvSpPr>
          <p:nvPr>
            <p:ph idx="1"/>
          </p:nvPr>
        </p:nvSpPr>
        <p:spPr>
          <a:xfrm>
            <a:off x="457200" y="1600201"/>
            <a:ext cx="8305800" cy="2895599"/>
          </a:xfrm>
          <a:solidFill>
            <a:schemeClr val="bg2"/>
          </a:solidFill>
        </p:spPr>
        <p:txBody>
          <a:bodyPr>
            <a:normAutofit fontScale="62500" lnSpcReduction="20000"/>
          </a:bodyPr>
          <a:lstStyle/>
          <a:p>
            <a:pPr marL="0" indent="0">
              <a:buNone/>
            </a:pPr>
            <a:r>
              <a:rPr lang="en-US" dirty="0" smtClean="0"/>
              <a:t>package </a:t>
            </a:r>
            <a:r>
              <a:rPr lang="en-US" dirty="0" smtClean="0">
                <a:solidFill>
                  <a:srgbClr val="7EC699"/>
                </a:solidFill>
                <a:effectLst/>
                <a:latin typeface="inherit"/>
              </a:rPr>
              <a:t>'</a:t>
            </a:r>
            <a:r>
              <a:rPr lang="en-US" dirty="0" err="1" smtClean="0">
                <a:solidFill>
                  <a:srgbClr val="7EC699"/>
                </a:solidFill>
                <a:effectLst/>
                <a:latin typeface="inherit"/>
              </a:rPr>
              <a:t>httpd</a:t>
            </a:r>
            <a:r>
              <a:rPr lang="en-US" dirty="0" smtClean="0">
                <a:solidFill>
                  <a:srgbClr val="7EC699"/>
                </a:solidFill>
                <a:effectLst/>
                <a:latin typeface="inherit"/>
              </a:rPr>
              <a:t>'</a:t>
            </a:r>
            <a:r>
              <a:rPr lang="en-US" dirty="0" smtClean="0"/>
              <a:t> </a:t>
            </a:r>
          </a:p>
          <a:p>
            <a:pPr marL="0" indent="0">
              <a:buNone/>
            </a:pPr>
            <a:endParaRPr lang="en-US" dirty="0"/>
          </a:p>
          <a:p>
            <a:pPr marL="0" indent="0">
              <a:buNone/>
            </a:pPr>
            <a:r>
              <a:rPr lang="en-US" dirty="0" smtClean="0"/>
              <a:t>template </a:t>
            </a:r>
            <a:r>
              <a:rPr lang="en-US" dirty="0" smtClean="0">
                <a:solidFill>
                  <a:srgbClr val="7EC699"/>
                </a:solidFill>
                <a:effectLst/>
                <a:latin typeface="inherit"/>
              </a:rPr>
              <a:t>'/</a:t>
            </a:r>
            <a:r>
              <a:rPr lang="en-US" dirty="0" err="1" smtClean="0">
                <a:solidFill>
                  <a:srgbClr val="7EC699"/>
                </a:solidFill>
                <a:effectLst/>
                <a:latin typeface="inherit"/>
              </a:rPr>
              <a:t>var</a:t>
            </a:r>
            <a:r>
              <a:rPr lang="en-US" dirty="0" smtClean="0">
                <a:solidFill>
                  <a:srgbClr val="7EC699"/>
                </a:solidFill>
                <a:effectLst/>
                <a:latin typeface="inherit"/>
              </a:rPr>
              <a:t>/www/html/index.html'</a:t>
            </a:r>
            <a:r>
              <a:rPr lang="en-US" dirty="0" smtClean="0"/>
              <a:t> </a:t>
            </a:r>
            <a:r>
              <a:rPr lang="en-US" dirty="0" smtClean="0">
                <a:solidFill>
                  <a:srgbClr val="CC99CD"/>
                </a:solidFill>
                <a:effectLst/>
                <a:latin typeface="inherit"/>
              </a:rPr>
              <a:t>do</a:t>
            </a:r>
            <a:r>
              <a:rPr lang="en-US" dirty="0" smtClean="0"/>
              <a:t> </a:t>
            </a:r>
          </a:p>
          <a:p>
            <a:pPr marL="0" indent="0">
              <a:buNone/>
            </a:pPr>
            <a:r>
              <a:rPr lang="en-US" dirty="0"/>
              <a:t>	</a:t>
            </a:r>
            <a:r>
              <a:rPr lang="en-US" dirty="0" smtClean="0"/>
              <a:t>source </a:t>
            </a:r>
            <a:r>
              <a:rPr lang="en-US" dirty="0" smtClean="0">
                <a:solidFill>
                  <a:srgbClr val="7EC699"/>
                </a:solidFill>
                <a:effectLst/>
                <a:latin typeface="inherit"/>
              </a:rPr>
              <a:t>'</a:t>
            </a:r>
            <a:r>
              <a:rPr lang="en-US" dirty="0" err="1" smtClean="0">
                <a:solidFill>
                  <a:srgbClr val="7EC699"/>
                </a:solidFill>
                <a:effectLst/>
                <a:latin typeface="inherit"/>
              </a:rPr>
              <a:t>index.html.erb</a:t>
            </a:r>
            <a:r>
              <a:rPr lang="en-US" dirty="0" smtClean="0">
                <a:solidFill>
                  <a:srgbClr val="7EC699"/>
                </a:solidFill>
                <a:effectLst/>
                <a:latin typeface="inherit"/>
              </a:rPr>
              <a:t>'</a:t>
            </a:r>
            <a:r>
              <a:rPr lang="en-US" dirty="0" smtClean="0"/>
              <a:t> </a:t>
            </a:r>
          </a:p>
          <a:p>
            <a:pPr marL="0" indent="0">
              <a:buNone/>
            </a:pPr>
            <a:r>
              <a:rPr lang="en-US" dirty="0" smtClean="0">
                <a:solidFill>
                  <a:srgbClr val="CC99CD"/>
                </a:solidFill>
                <a:effectLst/>
                <a:latin typeface="inherit"/>
              </a:rPr>
              <a:t>end</a:t>
            </a:r>
            <a:r>
              <a:rPr lang="en-US" dirty="0" smtClean="0"/>
              <a:t> </a:t>
            </a:r>
          </a:p>
          <a:p>
            <a:pPr marL="0" indent="0">
              <a:buNone/>
            </a:pPr>
            <a:endParaRPr lang="en-US" dirty="0"/>
          </a:p>
          <a:p>
            <a:pPr marL="0" indent="0">
              <a:buNone/>
            </a:pPr>
            <a:r>
              <a:rPr lang="en-US" dirty="0" smtClean="0"/>
              <a:t>service </a:t>
            </a:r>
            <a:r>
              <a:rPr lang="en-US" dirty="0" smtClean="0">
                <a:solidFill>
                  <a:srgbClr val="7EC699"/>
                </a:solidFill>
                <a:effectLst/>
                <a:latin typeface="inherit"/>
              </a:rPr>
              <a:t>'</a:t>
            </a:r>
            <a:r>
              <a:rPr lang="en-US" dirty="0" err="1" smtClean="0">
                <a:solidFill>
                  <a:srgbClr val="7EC699"/>
                </a:solidFill>
                <a:effectLst/>
                <a:latin typeface="inherit"/>
              </a:rPr>
              <a:t>httpd</a:t>
            </a:r>
            <a:r>
              <a:rPr lang="en-US" dirty="0" smtClean="0">
                <a:solidFill>
                  <a:srgbClr val="7EC699"/>
                </a:solidFill>
                <a:effectLst/>
                <a:latin typeface="inherit"/>
              </a:rPr>
              <a:t>'</a:t>
            </a:r>
            <a:r>
              <a:rPr lang="en-US" dirty="0" smtClean="0"/>
              <a:t> </a:t>
            </a:r>
            <a:r>
              <a:rPr lang="en-US" dirty="0" smtClean="0">
                <a:solidFill>
                  <a:srgbClr val="CC99CD"/>
                </a:solidFill>
                <a:effectLst/>
                <a:latin typeface="inherit"/>
              </a:rPr>
              <a:t>do</a:t>
            </a:r>
            <a:r>
              <a:rPr lang="en-US" dirty="0" smtClean="0"/>
              <a:t> </a:t>
            </a:r>
          </a:p>
          <a:p>
            <a:pPr marL="0" indent="0">
              <a:buNone/>
            </a:pPr>
            <a:r>
              <a:rPr lang="en-US" dirty="0"/>
              <a:t>	</a:t>
            </a:r>
            <a:r>
              <a:rPr lang="en-US" dirty="0" smtClean="0"/>
              <a:t>action </a:t>
            </a:r>
            <a:r>
              <a:rPr lang="en-US" dirty="0" smtClean="0">
                <a:solidFill>
                  <a:srgbClr val="CCCCCC"/>
                </a:solidFill>
                <a:effectLst/>
                <a:latin typeface="inherit"/>
              </a:rPr>
              <a:t>[</a:t>
            </a:r>
            <a:r>
              <a:rPr lang="en-US" dirty="0" smtClean="0">
                <a:solidFill>
                  <a:srgbClr val="F8C555"/>
                </a:solidFill>
                <a:effectLst/>
                <a:latin typeface="inherit"/>
              </a:rPr>
              <a:t>:enable</a:t>
            </a:r>
            <a:r>
              <a:rPr lang="en-US" dirty="0" smtClean="0">
                <a:solidFill>
                  <a:srgbClr val="CCCCCC"/>
                </a:solidFill>
                <a:effectLst/>
                <a:latin typeface="inherit"/>
              </a:rPr>
              <a:t>,</a:t>
            </a:r>
            <a:r>
              <a:rPr lang="en-US" dirty="0" smtClean="0"/>
              <a:t> </a:t>
            </a:r>
            <a:r>
              <a:rPr lang="en-US" dirty="0" smtClean="0">
                <a:solidFill>
                  <a:srgbClr val="F8C555"/>
                </a:solidFill>
                <a:effectLst/>
                <a:latin typeface="inherit"/>
              </a:rPr>
              <a:t>:start</a:t>
            </a:r>
            <a:r>
              <a:rPr lang="en-US" dirty="0" smtClean="0">
                <a:solidFill>
                  <a:srgbClr val="CCCCCC"/>
                </a:solidFill>
                <a:effectLst/>
                <a:latin typeface="inherit"/>
              </a:rPr>
              <a:t>]</a:t>
            </a:r>
            <a:r>
              <a:rPr lang="en-US" dirty="0" smtClean="0"/>
              <a:t> </a:t>
            </a:r>
          </a:p>
          <a:p>
            <a:pPr marL="0" indent="0">
              <a:buNone/>
            </a:pPr>
            <a:r>
              <a:rPr lang="en-US" dirty="0" smtClean="0">
                <a:solidFill>
                  <a:srgbClr val="CC99CD"/>
                </a:solidFill>
                <a:effectLst/>
                <a:latin typeface="inherit"/>
              </a:rPr>
              <a:t>end</a:t>
            </a:r>
            <a:endParaRPr lang="en-US" dirty="0"/>
          </a:p>
        </p:txBody>
      </p:sp>
      <p:sp>
        <p:nvSpPr>
          <p:cNvPr id="6" name="Rectangle 5"/>
          <p:cNvSpPr/>
          <p:nvPr/>
        </p:nvSpPr>
        <p:spPr>
          <a:xfrm>
            <a:off x="457200" y="4876800"/>
            <a:ext cx="5562600" cy="1200329"/>
          </a:xfrm>
          <a:prstGeom prst="rect">
            <a:avLst/>
          </a:prstGeom>
        </p:spPr>
        <p:txBody>
          <a:bodyPr wrap="square">
            <a:spAutoFit/>
          </a:bodyPr>
          <a:lstStyle/>
          <a:p>
            <a:pPr marL="285750" indent="-285750">
              <a:buFont typeface="Arial" pitchFamily="34" charset="0"/>
              <a:buChar char="•"/>
            </a:pPr>
            <a:r>
              <a:rPr lang="en-US" dirty="0"/>
              <a:t>install an Apache web server package (</a:t>
            </a:r>
            <a:r>
              <a:rPr lang="en-US" dirty="0" err="1"/>
              <a:t>httpd</a:t>
            </a:r>
            <a:r>
              <a:rPr lang="en-US" dirty="0"/>
              <a:t>)</a:t>
            </a:r>
          </a:p>
          <a:p>
            <a:pPr marL="285750" indent="-285750">
              <a:buFont typeface="Arial" pitchFamily="34" charset="0"/>
              <a:buChar char="•"/>
            </a:pPr>
            <a:r>
              <a:rPr lang="en-US" dirty="0"/>
              <a:t>create a file on that node called </a:t>
            </a:r>
            <a:r>
              <a:rPr lang="en-US" b="1" dirty="0"/>
              <a:t>/</a:t>
            </a:r>
            <a:r>
              <a:rPr lang="en-US" b="1" dirty="0" err="1"/>
              <a:t>var</a:t>
            </a:r>
            <a:r>
              <a:rPr lang="en-US" b="1" dirty="0"/>
              <a:t>/www/html/index.html</a:t>
            </a:r>
            <a:endParaRPr lang="en-US" dirty="0"/>
          </a:p>
          <a:p>
            <a:pPr marL="285750" indent="-285750">
              <a:buFont typeface="Arial" pitchFamily="34" charset="0"/>
              <a:buChar char="•"/>
            </a:pPr>
            <a:r>
              <a:rPr lang="en-US" dirty="0"/>
              <a:t>enable and start the Apache web server</a:t>
            </a:r>
          </a:p>
        </p:txBody>
      </p:sp>
    </p:spTree>
    <p:extLst>
      <p:ext uri="{BB962C8B-B14F-4D97-AF65-F5344CB8AC3E}">
        <p14:creationId xmlns:p14="http://schemas.microsoft.com/office/powerpoint/2010/main" val="310595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Compliance </a:t>
            </a:r>
            <a:r>
              <a:rPr lang="en-US" b="1" dirty="0" smtClean="0">
                <a:solidFill>
                  <a:srgbClr val="FFC000"/>
                </a:solidFill>
              </a:rPr>
              <a:t>Automation</a:t>
            </a:r>
            <a:endParaRPr lang="en-US" dirty="0">
              <a:solidFill>
                <a:srgbClr val="FFC000"/>
              </a:solidFill>
            </a:endParaRPr>
          </a:p>
        </p:txBody>
      </p:sp>
      <p:sp>
        <p:nvSpPr>
          <p:cNvPr id="3" name="Content Placeholder 2"/>
          <p:cNvSpPr>
            <a:spLocks noGrp="1"/>
          </p:cNvSpPr>
          <p:nvPr>
            <p:ph idx="1"/>
          </p:nvPr>
        </p:nvSpPr>
        <p:spPr/>
        <p:txBody>
          <a:bodyPr/>
          <a:lstStyle/>
          <a:p>
            <a:r>
              <a:rPr lang="en-US" dirty="0"/>
              <a:t>Compliance automation refers to automatically ensuring your infrastructure complies with security standards set by authorities such as the Center for Internet Security (CIS) </a:t>
            </a:r>
            <a:r>
              <a:rPr lang="en-US" dirty="0">
                <a:hlinkClick r:id="rId2"/>
              </a:rPr>
              <a:t>https://www.cisecurity.org/</a:t>
            </a:r>
            <a:r>
              <a:rPr lang="en-US" dirty="0"/>
              <a:t>. </a:t>
            </a:r>
          </a:p>
        </p:txBody>
      </p:sp>
    </p:spTree>
    <p:extLst>
      <p:ext uri="{BB962C8B-B14F-4D97-AF65-F5344CB8AC3E}">
        <p14:creationId xmlns:p14="http://schemas.microsoft.com/office/powerpoint/2010/main" val="285995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Compliance Automation</a:t>
            </a:r>
            <a:endParaRPr lang="en-US" dirty="0">
              <a:solidFill>
                <a:srgbClr val="FFC000"/>
              </a:solidFill>
            </a:endParaRPr>
          </a:p>
        </p:txBody>
      </p:sp>
      <p:sp>
        <p:nvSpPr>
          <p:cNvPr id="3" name="Content Placeholder 2"/>
          <p:cNvSpPr>
            <a:spLocks noGrp="1"/>
          </p:cNvSpPr>
          <p:nvPr>
            <p:ph idx="1"/>
          </p:nvPr>
        </p:nvSpPr>
        <p:spPr/>
        <p:txBody>
          <a:bodyPr/>
          <a:lstStyle/>
          <a:p>
            <a:endParaRPr lang="en-US"/>
          </a:p>
        </p:txBody>
      </p:sp>
      <p:pic>
        <p:nvPicPr>
          <p:cNvPr id="10242" name="Picture 2" descr="automate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477250" cy="4849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2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Compliance</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smtClean="0"/>
              <a:t>scan </a:t>
            </a:r>
            <a:r>
              <a:rPr lang="en-US" dirty="0"/>
              <a:t>your infrastructure to identify and report security compliance </a:t>
            </a:r>
            <a:r>
              <a:rPr lang="en-US" dirty="0" smtClean="0"/>
              <a:t>issues</a:t>
            </a:r>
          </a:p>
          <a:p>
            <a:r>
              <a:rPr lang="en-US" b="1" dirty="0" smtClean="0"/>
              <a:t>Chef </a:t>
            </a:r>
            <a:r>
              <a:rPr lang="en-US" b="1" dirty="0" err="1"/>
              <a:t>InSpec</a:t>
            </a:r>
            <a:r>
              <a:rPr lang="en-US" b="1" dirty="0"/>
              <a:t> </a:t>
            </a:r>
            <a:r>
              <a:rPr lang="en-US" dirty="0"/>
              <a:t>language </a:t>
            </a:r>
            <a:endParaRPr lang="en-US" dirty="0" smtClean="0"/>
          </a:p>
        </p:txBody>
      </p:sp>
    </p:spTree>
    <p:extLst>
      <p:ext uri="{BB962C8B-B14F-4D97-AF65-F5344CB8AC3E}">
        <p14:creationId xmlns:p14="http://schemas.microsoft.com/office/powerpoint/2010/main" val="35520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1"/>
            <a:ext cx="8534400" cy="838200"/>
          </a:xfrm>
        </p:spPr>
        <p:txBody>
          <a:bodyPr>
            <a:normAutofit/>
          </a:bodyPr>
          <a:lstStyle/>
          <a:p>
            <a:r>
              <a:rPr lang="en-US" sz="2400" dirty="0" smtClean="0"/>
              <a:t>Below is an example of the </a:t>
            </a:r>
            <a:r>
              <a:rPr lang="en-US" sz="2400" b="1" dirty="0" smtClean="0"/>
              <a:t>Chef </a:t>
            </a:r>
            <a:r>
              <a:rPr lang="en-US" sz="2400" b="1" dirty="0" err="1" smtClean="0"/>
              <a:t>InSpec</a:t>
            </a:r>
            <a:r>
              <a:rPr lang="en-US" sz="2400" dirty="0" smtClean="0"/>
              <a:t> </a:t>
            </a:r>
            <a:r>
              <a:rPr lang="en-US" sz="2400" dirty="0" smtClean="0"/>
              <a:t>language</a:t>
            </a:r>
            <a:endParaRPr lang="en-US" sz="2400" dirty="0"/>
          </a:p>
        </p:txBody>
      </p:sp>
      <p:pic>
        <p:nvPicPr>
          <p:cNvPr id="11266" name="Picture 2" descr="in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1905000"/>
            <a:ext cx="842356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25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Application </a:t>
            </a:r>
            <a:r>
              <a:rPr lang="en-US" b="1" dirty="0" smtClean="0">
                <a:solidFill>
                  <a:srgbClr val="FFC000"/>
                </a:solidFill>
              </a:rPr>
              <a:t>Automation</a:t>
            </a:r>
            <a:endParaRPr lang="en-US"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t>Application Automation refers to defining, packaging and delivering applications to almost any environment regardless of operating system or deployment platform. At Chef, the</a:t>
            </a:r>
            <a:r>
              <a:rPr lang="en-US" b="1" dirty="0"/>
              <a:t> Chef Habitat </a:t>
            </a:r>
            <a:r>
              <a:rPr lang="en-US" dirty="0"/>
              <a:t>solution enables </a:t>
            </a:r>
            <a:r>
              <a:rPr lang="en-US" dirty="0" err="1"/>
              <a:t>DevOps</a:t>
            </a:r>
            <a:r>
              <a:rPr lang="en-US" dirty="0"/>
              <a:t> and application teams to: </a:t>
            </a:r>
            <a:endParaRPr lang="en-US" dirty="0" smtClean="0"/>
          </a:p>
          <a:p>
            <a:pPr marL="0" indent="0">
              <a:buNone/>
            </a:pPr>
            <a:endParaRPr lang="en-US" dirty="0"/>
          </a:p>
          <a:p>
            <a:r>
              <a:rPr lang="en-US" dirty="0"/>
              <a:t>Build continuous delivery pipelines across all applications and all change events</a:t>
            </a:r>
          </a:p>
          <a:p>
            <a:r>
              <a:rPr lang="en-US" dirty="0"/>
              <a:t>Create artifacts that can be deployed on-demand to bare-metal, VMs, or containers without any rewriting or refactoring</a:t>
            </a:r>
          </a:p>
          <a:p>
            <a:r>
              <a:rPr lang="en-US" dirty="0"/>
              <a:t>Scale the adoption of agile delivery practices across development and operations</a:t>
            </a:r>
          </a:p>
          <a:p>
            <a:endParaRPr lang="en-US" dirty="0"/>
          </a:p>
        </p:txBody>
      </p:sp>
    </p:spTree>
    <p:extLst>
      <p:ext uri="{BB962C8B-B14F-4D97-AF65-F5344CB8AC3E}">
        <p14:creationId xmlns:p14="http://schemas.microsoft.com/office/powerpoint/2010/main" val="389433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Application Automation</a:t>
            </a:r>
            <a:endParaRPr lang="en-US" dirty="0">
              <a:solidFill>
                <a:srgbClr val="FFC000"/>
              </a:solidFill>
            </a:endParaRPr>
          </a:p>
        </p:txBody>
      </p:sp>
      <p:pic>
        <p:nvPicPr>
          <p:cNvPr id="12290" name="Picture 2" descr="habitatadvertis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3723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9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C000"/>
                </a:solidFill>
              </a:rPr>
              <a:t>Where Chef Software Fits Into </a:t>
            </a:r>
            <a:r>
              <a:rPr lang="en-US" b="1" dirty="0" err="1" smtClean="0">
                <a:solidFill>
                  <a:srgbClr val="FFC000"/>
                </a:solidFill>
              </a:rPr>
              <a:t>DevSecOps</a:t>
            </a:r>
            <a:endParaRPr lang="en-US" dirty="0">
              <a:solidFill>
                <a:srgbClr val="FFC000"/>
              </a:solidFill>
            </a:endParaRPr>
          </a:p>
        </p:txBody>
      </p:sp>
      <p:sp>
        <p:nvSpPr>
          <p:cNvPr id="3" name="Content Placeholder 2"/>
          <p:cNvSpPr>
            <a:spLocks noGrp="1"/>
          </p:cNvSpPr>
          <p:nvPr>
            <p:ph idx="1"/>
          </p:nvPr>
        </p:nvSpPr>
        <p:spPr>
          <a:xfrm>
            <a:off x="457200" y="1600201"/>
            <a:ext cx="8229600" cy="761999"/>
          </a:xfrm>
        </p:spPr>
        <p:txBody>
          <a:bodyPr>
            <a:noAutofit/>
          </a:bodyPr>
          <a:lstStyle/>
          <a:p>
            <a:pPr marL="0" indent="0">
              <a:buNone/>
            </a:pPr>
            <a:r>
              <a:rPr lang="en-US" sz="2000" b="1" dirty="0"/>
              <a:t>First off, what is </a:t>
            </a:r>
            <a:r>
              <a:rPr lang="en-US" sz="2000" b="1" dirty="0" err="1"/>
              <a:t>DevOps</a:t>
            </a:r>
            <a:r>
              <a:rPr lang="en-US" sz="2000" b="1" dirty="0"/>
              <a:t>?</a:t>
            </a:r>
          </a:p>
          <a:p>
            <a:pPr marL="0" indent="0">
              <a:buNone/>
            </a:pPr>
            <a:endParaRPr lang="en-US" sz="2000" dirty="0"/>
          </a:p>
          <a:p>
            <a:pPr marL="0" indent="0">
              <a:buNone/>
            </a:pPr>
            <a:endParaRPr lang="en-US" sz="2000" dirty="0"/>
          </a:p>
        </p:txBody>
      </p:sp>
      <p:pic>
        <p:nvPicPr>
          <p:cNvPr id="13314" name="Picture 2" descr="devo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67000"/>
            <a:ext cx="5724525" cy="305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933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rgbClr val="FFC000"/>
                </a:solidFill>
              </a:rPr>
              <a:t>Objectives</a:t>
            </a:r>
            <a:endParaRPr lang="en-US" dirty="0">
              <a:solidFill>
                <a:srgbClr val="FFC000"/>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a:t>Hello and welcome to the beginning of your journey of learning about Chef Software. This course was designed for people who are new to Chef Software.</a:t>
            </a:r>
          </a:p>
          <a:p>
            <a:endParaRPr lang="en-US" dirty="0" smtClean="0"/>
          </a:p>
          <a:p>
            <a:r>
              <a:rPr lang="en-US" dirty="0" smtClean="0"/>
              <a:t>After </a:t>
            </a:r>
            <a:r>
              <a:rPr lang="en-US" dirty="0"/>
              <a:t>completing this course, you should be able to:</a:t>
            </a:r>
          </a:p>
          <a:p>
            <a:r>
              <a:rPr lang="en-US" dirty="0"/>
              <a:t>Define IT Automation</a:t>
            </a:r>
          </a:p>
          <a:p>
            <a:r>
              <a:rPr lang="en-US" dirty="0"/>
              <a:t>List some of Chef Software's customers</a:t>
            </a:r>
          </a:p>
          <a:p>
            <a:r>
              <a:rPr lang="en-US" dirty="0"/>
              <a:t>Explain what some Chef Automation products and solutions do</a:t>
            </a:r>
          </a:p>
          <a:p>
            <a:r>
              <a:rPr lang="en-US" dirty="0"/>
              <a:t>Explain where Chef Software fits Into </a:t>
            </a:r>
            <a:r>
              <a:rPr lang="en-US" dirty="0" err="1"/>
              <a:t>DevSecOps</a:t>
            </a:r>
            <a:endParaRPr lang="en-US" dirty="0"/>
          </a:p>
          <a:p>
            <a:endParaRPr lang="en-US" dirty="0"/>
          </a:p>
        </p:txBody>
      </p:sp>
    </p:spTree>
    <p:extLst>
      <p:ext uri="{BB962C8B-B14F-4D97-AF65-F5344CB8AC3E}">
        <p14:creationId xmlns:p14="http://schemas.microsoft.com/office/powerpoint/2010/main" val="344930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8229600" cy="2895600"/>
          </a:xfrm>
        </p:spPr>
        <p:txBody>
          <a:bodyPr/>
          <a:lstStyle/>
          <a:p>
            <a:pPr marL="0" indent="0">
              <a:buNone/>
            </a:pPr>
            <a:r>
              <a:rPr lang="en-US" b="1" dirty="0"/>
              <a:t>What is </a:t>
            </a:r>
            <a:r>
              <a:rPr lang="en-US" b="1" dirty="0" err="1"/>
              <a:t>DevSecOps</a:t>
            </a:r>
            <a:r>
              <a:rPr lang="en-US" b="1" dirty="0" smtClean="0"/>
              <a:t>?</a:t>
            </a:r>
          </a:p>
          <a:p>
            <a:pPr marL="0" indent="0">
              <a:buNone/>
            </a:pPr>
            <a:r>
              <a:rPr lang="en-US" dirty="0" err="1"/>
              <a:t>DevSecOps</a:t>
            </a:r>
            <a:r>
              <a:rPr lang="en-US" dirty="0"/>
              <a:t> is an augmentation of </a:t>
            </a:r>
            <a:r>
              <a:rPr lang="en-US" dirty="0" err="1"/>
              <a:t>DevOps</a:t>
            </a:r>
            <a:r>
              <a:rPr lang="en-US" dirty="0"/>
              <a:t> to allow for security practices to be integrated into the </a:t>
            </a:r>
            <a:r>
              <a:rPr lang="en-US" dirty="0" err="1"/>
              <a:t>DevOps</a:t>
            </a:r>
            <a:r>
              <a:rPr lang="en-US" dirty="0"/>
              <a:t> approach</a:t>
            </a:r>
            <a:r>
              <a:rPr lang="en-US" dirty="0" smtClean="0"/>
              <a:t>.</a:t>
            </a:r>
          </a:p>
          <a:p>
            <a:pPr marL="0" indent="0">
              <a:buNone/>
            </a:pPr>
            <a:endParaRPr lang="en-US" dirty="0"/>
          </a:p>
          <a:p>
            <a:pPr marL="0" indent="0">
              <a:buNone/>
            </a:pPr>
            <a:endParaRPr lang="en-US" b="1" dirty="0"/>
          </a:p>
          <a:p>
            <a:endParaRPr lang="en-US" dirty="0"/>
          </a:p>
        </p:txBody>
      </p:sp>
    </p:spTree>
    <p:extLst>
      <p:ext uri="{BB962C8B-B14F-4D97-AF65-F5344CB8AC3E}">
        <p14:creationId xmlns:p14="http://schemas.microsoft.com/office/powerpoint/2010/main" val="222135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C000"/>
                </a:solidFill>
              </a:rPr>
              <a:t>Where Chef Software Fits Into </a:t>
            </a:r>
            <a:r>
              <a:rPr lang="en-US" b="1" dirty="0" err="1" smtClean="0">
                <a:solidFill>
                  <a:srgbClr val="FFC000"/>
                </a:solidFill>
              </a:rPr>
              <a:t>DevSecOps</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smtClean="0"/>
              <a:t>Infrastructure-as-code </a:t>
            </a:r>
            <a:r>
              <a:rPr lang="en-US" dirty="0"/>
              <a:t>realm. </a:t>
            </a:r>
            <a:endParaRPr lang="en-US" dirty="0" smtClean="0"/>
          </a:p>
          <a:p>
            <a:r>
              <a:rPr lang="en-US" dirty="0" err="1" smtClean="0"/>
              <a:t>Dev</a:t>
            </a:r>
            <a:r>
              <a:rPr lang="en-US" dirty="0"/>
              <a:t>, Ops and Security </a:t>
            </a:r>
            <a:r>
              <a:rPr lang="en-US" dirty="0" smtClean="0"/>
              <a:t>teams</a:t>
            </a:r>
          </a:p>
          <a:p>
            <a:r>
              <a:rPr lang="en-US" dirty="0" smtClean="0"/>
              <a:t>Chef </a:t>
            </a:r>
            <a:r>
              <a:rPr lang="en-US" dirty="0"/>
              <a:t>Enterprise Automation Stack (EAS</a:t>
            </a:r>
            <a:r>
              <a:rPr lang="en-US" dirty="0" smtClean="0"/>
              <a:t>).</a:t>
            </a:r>
            <a:endParaRPr lang="en-US" dirty="0"/>
          </a:p>
        </p:txBody>
      </p:sp>
    </p:spTree>
    <p:extLst>
      <p:ext uri="{BB962C8B-B14F-4D97-AF65-F5344CB8AC3E}">
        <p14:creationId xmlns:p14="http://schemas.microsoft.com/office/powerpoint/2010/main" val="274755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Open Source </a:t>
            </a:r>
            <a:r>
              <a:rPr lang="en-US" b="1" dirty="0" smtClean="0">
                <a:solidFill>
                  <a:srgbClr val="FFC000"/>
                </a:solidFill>
              </a:rPr>
              <a:t>Software</a:t>
            </a:r>
            <a:endParaRPr lang="en-US" dirty="0">
              <a:solidFill>
                <a:srgbClr val="FFC000"/>
              </a:solidFill>
            </a:endParaRPr>
          </a:p>
        </p:txBody>
      </p:sp>
      <p:sp>
        <p:nvSpPr>
          <p:cNvPr id="3" name="Content Placeholder 2"/>
          <p:cNvSpPr>
            <a:spLocks noGrp="1"/>
          </p:cNvSpPr>
          <p:nvPr>
            <p:ph idx="1"/>
          </p:nvPr>
        </p:nvSpPr>
        <p:spPr/>
        <p:txBody>
          <a:bodyPr>
            <a:normAutofit lnSpcReduction="10000"/>
          </a:bodyPr>
          <a:lstStyle/>
          <a:p>
            <a:r>
              <a:rPr lang="en-US" dirty="0"/>
              <a:t>Open Source Software at Chef are </a:t>
            </a:r>
            <a:r>
              <a:rPr lang="en-US" b="1" dirty="0"/>
              <a:t>Chef Infra</a:t>
            </a:r>
            <a:r>
              <a:rPr lang="en-US" dirty="0"/>
              <a:t>, </a:t>
            </a:r>
            <a:r>
              <a:rPr lang="en-US" b="1" dirty="0"/>
              <a:t>Chef </a:t>
            </a:r>
            <a:r>
              <a:rPr lang="en-US" b="1" dirty="0" err="1"/>
              <a:t>InSpec</a:t>
            </a:r>
            <a:r>
              <a:rPr lang="en-US" dirty="0"/>
              <a:t>, </a:t>
            </a:r>
            <a:r>
              <a:rPr lang="en-US" b="1" dirty="0"/>
              <a:t>Chef Habitat</a:t>
            </a:r>
            <a:r>
              <a:rPr lang="en-US" dirty="0"/>
              <a:t>, </a:t>
            </a:r>
            <a:r>
              <a:rPr lang="en-US" b="1" dirty="0"/>
              <a:t>Chef Workstation </a:t>
            </a:r>
            <a:r>
              <a:rPr lang="en-US" dirty="0"/>
              <a:t>and </a:t>
            </a:r>
            <a:r>
              <a:rPr lang="en-US" b="1" dirty="0"/>
              <a:t>Chef Automate</a:t>
            </a:r>
            <a:r>
              <a:rPr lang="en-US" dirty="0"/>
              <a:t>. </a:t>
            </a:r>
            <a:endParaRPr lang="en-US" dirty="0" smtClean="0"/>
          </a:p>
          <a:p>
            <a:r>
              <a:rPr lang="en-US" dirty="0" smtClean="0"/>
              <a:t>Each </a:t>
            </a:r>
            <a:r>
              <a:rPr lang="en-US" dirty="0"/>
              <a:t>of these automation tools is fully open source and comprised of one or more open source </a:t>
            </a:r>
            <a:r>
              <a:rPr lang="en-US" dirty="0" smtClean="0"/>
              <a:t>projects</a:t>
            </a:r>
          </a:p>
          <a:p>
            <a:r>
              <a:rPr lang="en-US" dirty="0" smtClean="0"/>
              <a:t>All </a:t>
            </a:r>
            <a:r>
              <a:rPr lang="en-US" dirty="0"/>
              <a:t>Chef projects operate under governance determined by the Chef OSS Practices </a:t>
            </a:r>
            <a:r>
              <a:rPr lang="en-US" dirty="0" smtClean="0"/>
              <a:t>Committee</a:t>
            </a:r>
          </a:p>
        </p:txBody>
      </p:sp>
    </p:spTree>
    <p:extLst>
      <p:ext uri="{BB962C8B-B14F-4D97-AF65-F5344CB8AC3E}">
        <p14:creationId xmlns:p14="http://schemas.microsoft.com/office/powerpoint/2010/main" val="2288993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Infra</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smtClean="0">
                <a:hlinkClick r:id="rId2"/>
              </a:rPr>
              <a:t>Chef </a:t>
            </a:r>
            <a:r>
              <a:rPr lang="en-US" dirty="0">
                <a:hlinkClick r:id="rId2"/>
              </a:rPr>
              <a:t>Infra</a:t>
            </a:r>
            <a:r>
              <a:rPr lang="en-US" dirty="0"/>
              <a:t> is a powerful automation platform that transforms infrastructure configuration into code. </a:t>
            </a:r>
            <a:endParaRPr lang="en-US" dirty="0" smtClean="0"/>
          </a:p>
          <a:p>
            <a:r>
              <a:rPr lang="en-US" dirty="0" smtClean="0"/>
              <a:t>At </a:t>
            </a:r>
            <a:r>
              <a:rPr lang="en-US" dirty="0"/>
              <a:t>the heart of this tool is the </a:t>
            </a:r>
            <a:r>
              <a:rPr lang="en-US" dirty="0">
                <a:hlinkClick r:id="rId3"/>
              </a:rPr>
              <a:t>Chef Infra Client</a:t>
            </a:r>
            <a:r>
              <a:rPr lang="en-US" dirty="0"/>
              <a:t>, which typically runs as an agent on the systems managed by Chef. </a:t>
            </a:r>
          </a:p>
        </p:txBody>
      </p:sp>
    </p:spTree>
    <p:extLst>
      <p:ext uri="{BB962C8B-B14F-4D97-AF65-F5344CB8AC3E}">
        <p14:creationId xmlns:p14="http://schemas.microsoft.com/office/powerpoint/2010/main" val="291648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buNone/>
            </a:pPr>
            <a:endParaRPr lang="en-US" sz="2400" dirty="0" smtClean="0"/>
          </a:p>
          <a:p>
            <a:r>
              <a:rPr lang="en-US" sz="2400" dirty="0" smtClean="0"/>
              <a:t>There </a:t>
            </a:r>
            <a:r>
              <a:rPr lang="en-US" sz="2400" dirty="0"/>
              <a:t>are many available patterns when using Chef Infra as an individual tool, but it can be particularly powerful with combined with other automation tools. </a:t>
            </a:r>
            <a:endParaRPr lang="en-US" sz="2400" dirty="0" smtClean="0"/>
          </a:p>
          <a:p>
            <a:r>
              <a:rPr lang="en-US" sz="2400" dirty="0" smtClean="0"/>
              <a:t>Below </a:t>
            </a:r>
            <a:r>
              <a:rPr lang="en-US" sz="2400" dirty="0"/>
              <a:t>is a sample of how Chef Infra is used to deploy a policy set to an acceptance </a:t>
            </a:r>
            <a:r>
              <a:rPr lang="en-US" sz="2400" dirty="0" smtClean="0"/>
              <a:t>environment.</a:t>
            </a:r>
            <a:endParaRPr lang="en-US" sz="2400" dirty="0"/>
          </a:p>
          <a:p>
            <a:endParaRPr lang="en-US" sz="2400" dirty="0"/>
          </a:p>
        </p:txBody>
      </p:sp>
      <p:sp>
        <p:nvSpPr>
          <p:cNvPr id="6" name="Rectangle 2"/>
          <p:cNvSpPr>
            <a:spLocks noChangeArrowheads="1"/>
          </p:cNvSpPr>
          <p:nvPr/>
        </p:nvSpPr>
        <p:spPr bwMode="auto">
          <a:xfrm>
            <a:off x="762000" y="3733800"/>
            <a:ext cx="5803900" cy="1772896"/>
          </a:xfrm>
          <a:prstGeom prst="rect">
            <a:avLst/>
          </a:prstGeom>
          <a:solidFill>
            <a:srgbClr val="2D2D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~/chef-repo</a:t>
            </a:r>
            <a:r>
              <a:rPr kumimoji="0" lang="en-US" sz="1000" b="0" i="0" u="none" strike="noStrike" cap="none" normalizeH="0" baseline="0" dirty="0" smtClean="0">
                <a:ln>
                  <a:noFill/>
                </a:ln>
                <a:solidFill>
                  <a:srgbClr val="67CDCC"/>
                </a:solidFill>
                <a:effectLst/>
                <a:latin typeface="inherit"/>
                <a:cs typeface="Arial" pitchFamily="34" charset="0"/>
              </a:rPr>
              <a:t>&gt;</a:t>
            </a:r>
            <a:r>
              <a:rPr kumimoji="0" lang="en-US" sz="1000" b="0" i="0" u="none" strike="noStrike" cap="none" normalizeH="0" baseline="0" dirty="0" smtClean="0">
                <a:ln>
                  <a:noFill/>
                </a:ln>
                <a:solidFill>
                  <a:srgbClr val="CCCCCC"/>
                </a:solidFill>
                <a:effectLst/>
                <a:latin typeface="Consolas" pitchFamily="49" charset="0"/>
                <a:cs typeface="Arial" pitchFamily="34" charset="0"/>
              </a:rPr>
              <a:t> chef push acceptance </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policyfiles</a:t>
            </a:r>
            <a:r>
              <a:rPr kumimoji="0" lang="en-US" sz="1000" b="0" i="0" u="none" strike="noStrike" cap="none" normalizeH="0" baseline="0" dirty="0" smtClean="0">
                <a:ln>
                  <a:noFill/>
                </a:ln>
                <a:solidFill>
                  <a:srgbClr val="CCCCCC"/>
                </a:solidFill>
                <a:effectLst/>
                <a:latin typeface="Consolas" pitchFamily="49" charset="0"/>
                <a:cs typeface="Arial" pitchFamily="34" charset="0"/>
              </a:rPr>
              <a:t>/</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company_web.lock.json</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a:solidFill>
                <a:srgbClr val="CCCCCC"/>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Uploading policy </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company_web</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1e97a11553</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to policy group acceptance </a:t>
            </a:r>
          </a:p>
          <a:p>
            <a:pPr marL="0" marR="0" lvl="0" indent="0" algn="l" defTabSz="914400" rtl="0" eaLnBrk="1" fontAlgn="base" latinLnBrk="0" hangingPunct="1">
              <a:lnSpc>
                <a:spcPct val="100000"/>
              </a:lnSpc>
              <a:spcBef>
                <a:spcPct val="0"/>
              </a:spcBef>
              <a:spcAft>
                <a:spcPct val="0"/>
              </a:spcAft>
              <a:buClrTx/>
              <a:buSzTx/>
              <a:buFontTx/>
              <a:buNone/>
              <a:tabLst/>
            </a:pPr>
            <a:endParaRPr lang="en-US" sz="1000" dirty="0">
              <a:solidFill>
                <a:srgbClr val="CCCCCC"/>
              </a:solidFill>
              <a:latin typeface="Consolas"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apache </a:t>
            </a:r>
            <a:r>
              <a:rPr kumimoji="0" lang="en-US" sz="1000" b="0" i="0" u="none" strike="noStrike" cap="none" normalizeH="0" baseline="0" dirty="0" smtClean="0">
                <a:ln>
                  <a:noFill/>
                </a:ln>
                <a:solidFill>
                  <a:srgbClr val="F08D49"/>
                </a:solidFill>
                <a:effectLst/>
                <a:latin typeface="inherit"/>
                <a:cs typeface="Arial" pitchFamily="34" charset="0"/>
              </a:rPr>
              <a:t>0.1</a:t>
            </a:r>
            <a:r>
              <a:rPr kumimoji="0" lang="en-US" sz="1000" b="0" i="0" u="none" strike="noStrike" cap="none" normalizeH="0" baseline="0" dirty="0" smtClean="0">
                <a:ln>
                  <a:noFill/>
                </a:ln>
                <a:solidFill>
                  <a:srgbClr val="CCCCCC"/>
                </a:solidFill>
                <a:effectLst/>
                <a:latin typeface="Consolas" pitchFamily="49" charset="0"/>
                <a:cs typeface="Arial" pitchFamily="34" charset="0"/>
              </a:rPr>
              <a:t>.0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1388ab3a</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chef-client </a:t>
            </a:r>
            <a:r>
              <a:rPr kumimoji="0" lang="en-US" sz="1000" b="0" i="0" u="none" strike="noStrike" cap="none" normalizeH="0" baseline="0" dirty="0" smtClean="0">
                <a:ln>
                  <a:noFill/>
                </a:ln>
                <a:solidFill>
                  <a:srgbClr val="F08D49"/>
                </a:solidFill>
                <a:effectLst/>
                <a:latin typeface="inherit"/>
                <a:cs typeface="Arial" pitchFamily="34" charset="0"/>
              </a:rPr>
              <a:t>11.5</a:t>
            </a:r>
            <a:r>
              <a:rPr kumimoji="0" lang="en-US" sz="1000" b="0" i="0" u="none" strike="noStrike" cap="none" normalizeH="0" baseline="0" dirty="0" smtClean="0">
                <a:ln>
                  <a:noFill/>
                </a:ln>
                <a:solidFill>
                  <a:srgbClr val="CCCCCC"/>
                </a:solidFill>
                <a:effectLst/>
                <a:latin typeface="Consolas" pitchFamily="49" charset="0"/>
                <a:cs typeface="Arial" pitchFamily="34" charset="0"/>
              </a:rPr>
              <a:t>.0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7cb128f1</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company_web</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F08D49"/>
                </a:solidFill>
                <a:effectLst/>
                <a:latin typeface="inherit"/>
                <a:cs typeface="Arial" pitchFamily="34" charset="0"/>
              </a:rPr>
              <a:t>0.1</a:t>
            </a:r>
            <a:r>
              <a:rPr kumimoji="0" lang="en-US" sz="1000" b="0" i="0" u="none" strike="noStrike" cap="none" normalizeH="0" baseline="0" dirty="0" smtClean="0">
                <a:ln>
                  <a:noFill/>
                </a:ln>
                <a:solidFill>
                  <a:srgbClr val="CCCCCC"/>
                </a:solidFill>
                <a:effectLst/>
                <a:latin typeface="Consolas" pitchFamily="49" charset="0"/>
                <a:cs typeface="Arial" pitchFamily="34" charset="0"/>
              </a:rPr>
              <a:t>.0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085c5742</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t>
            </a:r>
            <a:r>
              <a:rPr kumimoji="0" lang="en-US" sz="1000" b="0" i="0" u="none" strike="noStrike" cap="none" normalizeH="0" baseline="0" dirty="0" err="1" smtClean="0">
                <a:ln>
                  <a:noFill/>
                </a:ln>
                <a:solidFill>
                  <a:srgbClr val="F08D49"/>
                </a:solidFill>
                <a:effectLst/>
                <a:latin typeface="inherit"/>
                <a:cs typeface="Arial" pitchFamily="34" charset="0"/>
              </a:rPr>
              <a:t>cron</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F08D49"/>
                </a:solidFill>
                <a:effectLst/>
                <a:latin typeface="inherit"/>
                <a:cs typeface="Arial" pitchFamily="34" charset="0"/>
              </a:rPr>
              <a:t>6.2</a:t>
            </a:r>
            <a:r>
              <a:rPr kumimoji="0" lang="en-US" sz="1000" b="0" i="0" u="none" strike="noStrike" cap="none" normalizeH="0" baseline="0" dirty="0" smtClean="0">
                <a:ln>
                  <a:noFill/>
                </a:ln>
                <a:solidFill>
                  <a:srgbClr val="CCCCCC"/>
                </a:solidFill>
                <a:effectLst/>
                <a:latin typeface="Consolas" pitchFamily="49" charset="0"/>
                <a:cs typeface="Arial" pitchFamily="34" charset="0"/>
              </a:rPr>
              <a:t>.2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602e43b3</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t>
            </a:r>
            <a:r>
              <a:rPr kumimoji="0" lang="en-US" sz="1000" b="0" i="0" u="none" strike="noStrike" cap="none" normalizeH="0" baseline="0" dirty="0" err="1" smtClean="0">
                <a:ln>
                  <a:noFill/>
                </a:ln>
                <a:solidFill>
                  <a:srgbClr val="F08D49"/>
                </a:solidFill>
                <a:effectLst/>
                <a:latin typeface="inherit"/>
                <a:cs typeface="Arial" pitchFamily="34" charset="0"/>
              </a:rPr>
              <a:t>logrotate</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F08D49"/>
                </a:solidFill>
                <a:effectLst/>
                <a:latin typeface="inherit"/>
                <a:cs typeface="Arial" pitchFamily="34" charset="0"/>
              </a:rPr>
              <a:t>2.2</a:t>
            </a:r>
            <a:r>
              <a:rPr kumimoji="0" lang="en-US" sz="1000" b="0" i="0" u="none" strike="noStrike" cap="none" normalizeH="0" baseline="0" dirty="0" smtClean="0">
                <a:ln>
                  <a:noFill/>
                </a:ln>
                <a:solidFill>
                  <a:srgbClr val="CCCCCC"/>
                </a:solidFill>
                <a:effectLst/>
                <a:latin typeface="Consolas" pitchFamily="49" charset="0"/>
                <a:cs typeface="Arial" pitchFamily="34" charset="0"/>
              </a:rPr>
              <a:t>.2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bd20a5c5</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mychef_client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F08D49"/>
                </a:solidFill>
                <a:effectLst/>
                <a:latin typeface="inherit"/>
                <a:cs typeface="Arial" pitchFamily="34" charset="0"/>
              </a:rPr>
              <a:t>0.1</a:t>
            </a:r>
            <a:r>
              <a:rPr kumimoji="0" lang="en-US" sz="1000" b="0" i="0" u="none" strike="noStrike" cap="none" normalizeH="0" baseline="0" dirty="0" smtClean="0">
                <a:ln>
                  <a:noFill/>
                </a:ln>
                <a:solidFill>
                  <a:srgbClr val="CCCCCC"/>
                </a:solidFill>
                <a:effectLst/>
                <a:latin typeface="Consolas" pitchFamily="49" charset="0"/>
                <a:cs typeface="Arial" pitchFamily="34" charset="0"/>
              </a:rPr>
              <a:t>.0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f79fa661</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CCCCCC"/>
                </a:solidFill>
                <a:effectLst/>
                <a:latin typeface="Consolas" pitchFamily="49" charset="0"/>
                <a:cs typeface="Arial" pitchFamily="34" charset="0"/>
              </a:rPr>
              <a:t>Using </a:t>
            </a:r>
            <a:r>
              <a:rPr kumimoji="0" lang="en-US" sz="1000" b="0" i="0" u="none" strike="noStrike" cap="none" normalizeH="0" baseline="0" dirty="0" err="1" smtClean="0">
                <a:ln>
                  <a:noFill/>
                </a:ln>
                <a:solidFill>
                  <a:srgbClr val="CCCCCC"/>
                </a:solidFill>
                <a:effectLst/>
                <a:latin typeface="Consolas" pitchFamily="49" charset="0"/>
                <a:cs typeface="Arial" pitchFamily="34" charset="0"/>
              </a:rPr>
              <a:t>myiis</a:t>
            </a:r>
            <a:r>
              <a:rPr kumimoji="0" lang="en-US" sz="1000" b="0" i="0" u="none" strike="noStrike" cap="none" normalizeH="0" baseline="0" dirty="0" smtClean="0">
                <a:ln>
                  <a:noFill/>
                </a:ln>
                <a:solidFill>
                  <a:srgbClr val="CCCCCC"/>
                </a:solidFill>
                <a:effectLst/>
                <a:latin typeface="Consolas" pitchFamily="49" charset="0"/>
                <a:cs typeface="Arial" pitchFamily="34" charset="0"/>
              </a:rPr>
              <a:t> </a:t>
            </a:r>
            <a:r>
              <a:rPr kumimoji="0" lang="en-US" sz="1000" b="0" i="0" u="none" strike="noStrike" cap="none" normalizeH="0" baseline="0" dirty="0" smtClean="0">
                <a:ln>
                  <a:noFill/>
                </a:ln>
                <a:solidFill>
                  <a:srgbClr val="F08D49"/>
                </a:solidFill>
                <a:effectLst/>
                <a:latin typeface="inherit"/>
                <a:cs typeface="Arial" pitchFamily="34" charset="0"/>
              </a:rPr>
              <a:t>0.2</a:t>
            </a:r>
            <a:r>
              <a:rPr kumimoji="0" lang="en-US" sz="1000" b="0" i="0" u="none" strike="noStrike" cap="none" normalizeH="0" baseline="0" dirty="0" smtClean="0">
                <a:ln>
                  <a:noFill/>
                </a:ln>
                <a:solidFill>
                  <a:srgbClr val="CCCCCC"/>
                </a:solidFill>
                <a:effectLst/>
                <a:latin typeface="Consolas" pitchFamily="49" charset="0"/>
                <a:cs typeface="Arial" pitchFamily="34" charset="0"/>
              </a:rPr>
              <a:t>.2 </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1000" b="0" i="0" u="none" strike="noStrike" cap="none" normalizeH="0" baseline="0" dirty="0" smtClean="0">
                <a:ln>
                  <a:noFill/>
                </a:ln>
                <a:solidFill>
                  <a:srgbClr val="CCCCCC"/>
                </a:solidFill>
                <a:effectLst/>
                <a:latin typeface="Consolas" pitchFamily="49" charset="0"/>
                <a:cs typeface="Arial" pitchFamily="34" charset="0"/>
              </a:rPr>
              <a:t>c7630da4</a:t>
            </a:r>
            <a:r>
              <a:rPr kumimoji="0" lang="en-US" sz="1000" b="0" i="0" u="none" strike="noStrike" cap="none" normalizeH="0" baseline="0" dirty="0" smtClean="0">
                <a:ln>
                  <a:noFill/>
                </a:ln>
                <a:solidFill>
                  <a:srgbClr val="CCCCCC"/>
                </a:solidFill>
                <a:effectLst/>
                <a:latin typeface="inherit"/>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8565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err="1" smtClean="0">
                <a:solidFill>
                  <a:srgbClr val="FFC000"/>
                </a:solidFill>
              </a:rPr>
              <a:t>InSpec</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a:hlinkClick r:id="rId2"/>
              </a:rPr>
              <a:t>Chef </a:t>
            </a:r>
            <a:r>
              <a:rPr lang="en-US" dirty="0" err="1">
                <a:hlinkClick r:id="rId2"/>
              </a:rPr>
              <a:t>InSpec</a:t>
            </a:r>
            <a:r>
              <a:rPr lang="en-US" dirty="0"/>
              <a:t> provides a language for describing security and compliance rules that can be shared between software engineers, operators, and security engineers.</a:t>
            </a:r>
          </a:p>
          <a:p>
            <a:r>
              <a:rPr lang="en-US" dirty="0" smtClean="0"/>
              <a:t>Security controls from scratch.</a:t>
            </a:r>
            <a:endParaRPr lang="en-US" dirty="0"/>
          </a:p>
          <a:p>
            <a:pPr marL="0" indent="0">
              <a:buNone/>
            </a:pPr>
            <a:endParaRPr lang="en-US" dirty="0"/>
          </a:p>
        </p:txBody>
      </p:sp>
    </p:spTree>
    <p:extLst>
      <p:ext uri="{BB962C8B-B14F-4D97-AF65-F5344CB8AC3E}">
        <p14:creationId xmlns:p14="http://schemas.microsoft.com/office/powerpoint/2010/main" val="1360650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Example:</a:t>
            </a:r>
            <a:endParaRPr lang="en-US" dirty="0">
              <a:solidFill>
                <a:srgbClr val="FFC000"/>
              </a:solidFill>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Here is an example of the </a:t>
            </a:r>
            <a:r>
              <a:rPr lang="en-US" sz="2000" dirty="0" err="1"/>
              <a:t>InSpec</a:t>
            </a:r>
            <a:r>
              <a:rPr lang="en-US" sz="2000" dirty="0"/>
              <a:t> language. </a:t>
            </a:r>
          </a:p>
        </p:txBody>
      </p:sp>
      <p:sp>
        <p:nvSpPr>
          <p:cNvPr id="4" name="TextBox 3"/>
          <p:cNvSpPr txBox="1"/>
          <p:nvPr/>
        </p:nvSpPr>
        <p:spPr>
          <a:xfrm>
            <a:off x="685800" y="2229557"/>
            <a:ext cx="7543800" cy="2308324"/>
          </a:xfrm>
          <a:prstGeom prst="rect">
            <a:avLst/>
          </a:prstGeom>
          <a:solidFill>
            <a:schemeClr val="bg2"/>
          </a:solidFill>
        </p:spPr>
        <p:txBody>
          <a:bodyPr wrap="square" rtlCol="0">
            <a:spAutoFit/>
          </a:bodyPr>
          <a:lstStyle/>
          <a:p>
            <a:r>
              <a:rPr lang="en-US" dirty="0" smtClean="0"/>
              <a:t>control </a:t>
            </a:r>
            <a:r>
              <a:rPr lang="en-US" dirty="0"/>
              <a:t>'tmp-1.1'</a:t>
            </a:r>
            <a:r>
              <a:rPr lang="en-US" dirty="0" smtClean="0"/>
              <a:t> </a:t>
            </a:r>
            <a:r>
              <a:rPr lang="en-US" dirty="0"/>
              <a:t>do</a:t>
            </a:r>
            <a:r>
              <a:rPr lang="en-US" dirty="0" smtClean="0"/>
              <a:t> </a:t>
            </a:r>
          </a:p>
          <a:p>
            <a:r>
              <a:rPr lang="en-US" dirty="0" smtClean="0"/>
              <a:t>  impact </a:t>
            </a:r>
            <a:r>
              <a:rPr lang="en-US" dirty="0"/>
              <a:t>0.3</a:t>
            </a:r>
            <a:r>
              <a:rPr lang="en-US" dirty="0" smtClean="0"/>
              <a:t> title </a:t>
            </a:r>
          </a:p>
          <a:p>
            <a:r>
              <a:rPr lang="en-US" dirty="0"/>
              <a:t> </a:t>
            </a:r>
            <a:r>
              <a:rPr lang="en-US" dirty="0" smtClean="0"/>
              <a:t> '/</a:t>
            </a:r>
            <a:r>
              <a:rPr lang="en-US" dirty="0" err="1"/>
              <a:t>tmp</a:t>
            </a:r>
            <a:r>
              <a:rPr lang="en-US" dirty="0"/>
              <a:t> directory is owned by the root user'</a:t>
            </a:r>
            <a:r>
              <a:rPr lang="en-US" dirty="0" smtClean="0"/>
              <a:t> </a:t>
            </a:r>
          </a:p>
          <a:p>
            <a:r>
              <a:rPr lang="en-US" dirty="0"/>
              <a:t> </a:t>
            </a:r>
            <a:r>
              <a:rPr lang="en-US" dirty="0" smtClean="0"/>
              <a:t> </a:t>
            </a:r>
            <a:r>
              <a:rPr lang="en-US" dirty="0" err="1" smtClean="0"/>
              <a:t>desc</a:t>
            </a:r>
            <a:r>
              <a:rPr lang="en-US" dirty="0" smtClean="0"/>
              <a:t> </a:t>
            </a:r>
            <a:r>
              <a:rPr lang="en-US" dirty="0"/>
              <a:t>'The /</a:t>
            </a:r>
            <a:r>
              <a:rPr lang="en-US" dirty="0" err="1"/>
              <a:t>tmp</a:t>
            </a:r>
            <a:r>
              <a:rPr lang="en-US" dirty="0"/>
              <a:t> directory must be owned by the root user'</a:t>
            </a:r>
            <a:r>
              <a:rPr lang="en-US" dirty="0" smtClean="0"/>
              <a:t> </a:t>
            </a:r>
          </a:p>
          <a:p>
            <a:r>
              <a:rPr lang="en-US" dirty="0"/>
              <a:t> </a:t>
            </a:r>
            <a:r>
              <a:rPr lang="en-US" dirty="0" smtClean="0"/>
              <a:t> describe file</a:t>
            </a:r>
            <a:r>
              <a:rPr lang="en-US" dirty="0"/>
              <a:t>('/</a:t>
            </a:r>
            <a:r>
              <a:rPr lang="en-US" dirty="0" err="1"/>
              <a:t>tmp</a:t>
            </a:r>
            <a:r>
              <a:rPr lang="en-US" dirty="0"/>
              <a:t>')</a:t>
            </a:r>
            <a:r>
              <a:rPr lang="en-US" dirty="0" smtClean="0"/>
              <a:t> do</a:t>
            </a:r>
          </a:p>
          <a:p>
            <a:r>
              <a:rPr lang="en-US" dirty="0"/>
              <a:t> </a:t>
            </a:r>
            <a:r>
              <a:rPr lang="en-US" dirty="0" smtClean="0"/>
              <a:t>    it </a:t>
            </a:r>
            <a:r>
              <a:rPr lang="en-US" dirty="0"/>
              <a:t>{</a:t>
            </a:r>
            <a:r>
              <a:rPr lang="en-US" dirty="0" smtClean="0"/>
              <a:t> should </a:t>
            </a:r>
            <a:r>
              <a:rPr lang="en-US" dirty="0" err="1" smtClean="0"/>
              <a:t>be_owned_by</a:t>
            </a:r>
            <a:r>
              <a:rPr lang="en-US" dirty="0" smtClean="0"/>
              <a:t> </a:t>
            </a:r>
            <a:r>
              <a:rPr lang="en-US" dirty="0"/>
              <a:t>'root'</a:t>
            </a:r>
            <a:r>
              <a:rPr lang="en-US" dirty="0" smtClean="0"/>
              <a:t> </a:t>
            </a:r>
            <a:r>
              <a:rPr lang="en-US" dirty="0"/>
              <a:t>}</a:t>
            </a:r>
            <a:r>
              <a:rPr lang="en-US" dirty="0" smtClean="0"/>
              <a:t> </a:t>
            </a:r>
          </a:p>
          <a:p>
            <a:r>
              <a:rPr lang="en-US" dirty="0"/>
              <a:t> </a:t>
            </a:r>
            <a:r>
              <a:rPr lang="en-US" dirty="0" smtClean="0"/>
              <a:t> end </a:t>
            </a:r>
          </a:p>
          <a:p>
            <a:r>
              <a:rPr lang="en-US" dirty="0" smtClean="0"/>
              <a:t>end</a:t>
            </a:r>
            <a:endParaRPr lang="en-US" dirty="0"/>
          </a:p>
        </p:txBody>
      </p:sp>
    </p:spTree>
    <p:extLst>
      <p:ext uri="{BB962C8B-B14F-4D97-AF65-F5344CB8AC3E}">
        <p14:creationId xmlns:p14="http://schemas.microsoft.com/office/powerpoint/2010/main" val="260814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Habitat</a:t>
            </a:r>
            <a:endParaRPr lang="en-US" dirty="0">
              <a:solidFill>
                <a:srgbClr val="FFC000"/>
              </a:solidFill>
            </a:endParaRPr>
          </a:p>
        </p:txBody>
      </p:sp>
      <p:sp>
        <p:nvSpPr>
          <p:cNvPr id="3" name="Content Placeholder 2"/>
          <p:cNvSpPr>
            <a:spLocks noGrp="1"/>
          </p:cNvSpPr>
          <p:nvPr>
            <p:ph idx="1"/>
          </p:nvPr>
        </p:nvSpPr>
        <p:spPr>
          <a:xfrm>
            <a:off x="457200" y="1600201"/>
            <a:ext cx="8229600" cy="1981200"/>
          </a:xfrm>
        </p:spPr>
        <p:txBody>
          <a:bodyPr>
            <a:noAutofit/>
          </a:bodyPr>
          <a:lstStyle/>
          <a:p>
            <a:r>
              <a:rPr lang="en-US" sz="1800" b="1" dirty="0"/>
              <a:t>Chef Habitat</a:t>
            </a:r>
            <a:r>
              <a:rPr lang="en-US" sz="1800" dirty="0"/>
              <a:t> is an open source automation solution for defining, packaging, and delivering applications to almost any environment regardless of operating system or platform.</a:t>
            </a:r>
          </a:p>
          <a:p>
            <a:r>
              <a:rPr lang="en-US" sz="1800" dirty="0" smtClean="0"/>
              <a:t>Plan </a:t>
            </a:r>
            <a:r>
              <a:rPr lang="en-US" sz="1800" dirty="0"/>
              <a:t>file. </a:t>
            </a:r>
            <a:endParaRPr lang="en-US" sz="1800" dirty="0" smtClean="0"/>
          </a:p>
          <a:p>
            <a:r>
              <a:rPr lang="en-US" sz="1800" dirty="0" smtClean="0"/>
              <a:t>Habitat </a:t>
            </a:r>
            <a:r>
              <a:rPr lang="en-US" sz="1800" dirty="0"/>
              <a:t>allows for application automation to live alongside the app's source code. </a:t>
            </a:r>
          </a:p>
        </p:txBody>
      </p:sp>
    </p:spTree>
    <p:extLst>
      <p:ext uri="{BB962C8B-B14F-4D97-AF65-F5344CB8AC3E}">
        <p14:creationId xmlns:p14="http://schemas.microsoft.com/office/powerpoint/2010/main" val="375311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Example</a:t>
            </a:r>
            <a:endParaRPr lang="en-US" dirty="0">
              <a:solidFill>
                <a:srgbClr val="FFC000"/>
              </a:solidFill>
            </a:endParaRPr>
          </a:p>
        </p:txBody>
      </p:sp>
      <p:sp>
        <p:nvSpPr>
          <p:cNvPr id="3" name="Content Placeholder 2"/>
          <p:cNvSpPr>
            <a:spLocks noGrp="1"/>
          </p:cNvSpPr>
          <p:nvPr>
            <p:ph idx="1"/>
          </p:nvPr>
        </p:nvSpPr>
        <p:spPr>
          <a:xfrm>
            <a:off x="457200" y="1600201"/>
            <a:ext cx="8229600" cy="1371600"/>
          </a:xfrm>
        </p:spPr>
        <p:txBody>
          <a:bodyPr>
            <a:normAutofit/>
          </a:bodyPr>
          <a:lstStyle/>
          <a:p>
            <a:pPr marL="0" indent="0">
              <a:buNone/>
            </a:pPr>
            <a:r>
              <a:rPr lang="en-US" sz="2400" dirty="0"/>
              <a:t>Here's some sample output from the packaging process when building a Habitat Artifact file</a:t>
            </a:r>
            <a:r>
              <a:rPr lang="en-US" sz="2400" dirty="0" smtClean="0"/>
              <a:t>.</a:t>
            </a:r>
          </a:p>
          <a:p>
            <a:pPr marL="0" indent="0">
              <a:buNone/>
            </a:pPr>
            <a:endParaRPr lang="en-US" sz="2400" dirty="0"/>
          </a:p>
        </p:txBody>
      </p:sp>
      <p:sp>
        <p:nvSpPr>
          <p:cNvPr id="5" name="TextBox 4"/>
          <p:cNvSpPr txBox="1"/>
          <p:nvPr/>
        </p:nvSpPr>
        <p:spPr>
          <a:xfrm>
            <a:off x="228600" y="2743200"/>
            <a:ext cx="8839200" cy="3293209"/>
          </a:xfrm>
          <a:prstGeom prst="rect">
            <a:avLst/>
          </a:prstGeom>
          <a:solidFill>
            <a:schemeClr val="bg2"/>
          </a:solidFill>
        </p:spPr>
        <p:txBody>
          <a:bodyPr wrap="square" rtlCol="0">
            <a:spAutoFit/>
          </a:bodyPr>
          <a:lstStyle/>
          <a:p>
            <a:r>
              <a:rPr lang="en-US" sz="1600" dirty="0"/>
              <a:t>[4][</a:t>
            </a:r>
            <a:r>
              <a:rPr lang="en-US" sz="1600" dirty="0" smtClean="0"/>
              <a:t>default:/src:0</a:t>
            </a:r>
            <a:r>
              <a:rPr lang="en-US" sz="1600" dirty="0"/>
              <a:t>]# build : Loading /src/habitat/plan.sh</a:t>
            </a:r>
            <a:r>
              <a:rPr lang="en-US" sz="1600" dirty="0" smtClean="0"/>
              <a:t> </a:t>
            </a:r>
          </a:p>
          <a:p>
            <a:r>
              <a:rPr lang="en-US" sz="1600" dirty="0"/>
              <a:t>	</a:t>
            </a:r>
            <a:r>
              <a:rPr lang="en-US" sz="1600" dirty="0" smtClean="0"/>
              <a:t>meme-machine: Plan loaded </a:t>
            </a:r>
          </a:p>
          <a:p>
            <a:r>
              <a:rPr lang="en-US" sz="1600" dirty="0"/>
              <a:t>	</a:t>
            </a:r>
            <a:r>
              <a:rPr lang="en-US" sz="1600" dirty="0" smtClean="0"/>
              <a:t>meme-machine: Validating plan metadata </a:t>
            </a:r>
          </a:p>
          <a:p>
            <a:r>
              <a:rPr lang="en-US" sz="1600" dirty="0"/>
              <a:t>	</a:t>
            </a:r>
            <a:r>
              <a:rPr lang="en-US" sz="1600" dirty="0" smtClean="0"/>
              <a:t>meme-machine: Using HAB_BIN</a:t>
            </a:r>
            <a:r>
              <a:rPr lang="en-US" sz="1600" dirty="0"/>
              <a:t>=</a:t>
            </a:r>
            <a:r>
              <a:rPr lang="en-US" sz="1600" dirty="0" smtClean="0"/>
              <a:t>/</a:t>
            </a:r>
            <a:r>
              <a:rPr lang="en-US" sz="1600" dirty="0" err="1" smtClean="0"/>
              <a:t>hab</a:t>
            </a:r>
            <a:r>
              <a:rPr lang="en-US" sz="1600" dirty="0" smtClean="0"/>
              <a:t>/</a:t>
            </a:r>
            <a:r>
              <a:rPr lang="en-US" sz="1600" dirty="0" err="1" smtClean="0"/>
              <a:t>pkgs</a:t>
            </a:r>
            <a:r>
              <a:rPr lang="en-US" sz="1600" dirty="0" smtClean="0"/>
              <a:t>/core/</a:t>
            </a:r>
            <a:r>
              <a:rPr lang="en-US" sz="1600" dirty="0" err="1" smtClean="0"/>
              <a:t>hab</a:t>
            </a:r>
            <a:r>
              <a:rPr lang="en-US" sz="1600" dirty="0" smtClean="0"/>
              <a:t>/1.6.0/20200420200029/bin/</a:t>
            </a:r>
            <a:r>
              <a:rPr lang="en-US" sz="1600" dirty="0" err="1" smtClean="0"/>
              <a:t>hab</a:t>
            </a:r>
            <a:r>
              <a:rPr lang="en-US" sz="1600" dirty="0" smtClean="0"/>
              <a:t> </a:t>
            </a:r>
            <a:r>
              <a:rPr lang="en-US" sz="1600" dirty="0"/>
              <a:t>for</a:t>
            </a:r>
            <a:r>
              <a:rPr lang="en-US" sz="1600" dirty="0" smtClean="0"/>
              <a:t> installs, signing, and hashing meme-machine: </a:t>
            </a:r>
            <a:r>
              <a:rPr lang="en-US" sz="1600" dirty="0" err="1" smtClean="0"/>
              <a:t>hab</a:t>
            </a:r>
            <a:r>
              <a:rPr lang="en-US" sz="1600" dirty="0" smtClean="0"/>
              <a:t>-plan-build setup </a:t>
            </a:r>
          </a:p>
          <a:p>
            <a:r>
              <a:rPr lang="en-US" sz="1600" dirty="0"/>
              <a:t>	</a:t>
            </a:r>
            <a:r>
              <a:rPr lang="en-US" sz="1600" dirty="0" smtClean="0"/>
              <a:t>meme-machine: Writing </a:t>
            </a:r>
            <a:r>
              <a:rPr lang="en-US" sz="1600" dirty="0" err="1" smtClean="0"/>
              <a:t>pre_build</a:t>
            </a:r>
            <a:r>
              <a:rPr lang="en-US" sz="1600" dirty="0" smtClean="0"/>
              <a:t> </a:t>
            </a:r>
            <a:r>
              <a:rPr lang="en-US" sz="1600" dirty="0"/>
              <a:t>file</a:t>
            </a:r>
            <a:r>
              <a:rPr lang="en-US" sz="1600" dirty="0" smtClean="0"/>
              <a:t> </a:t>
            </a:r>
          </a:p>
          <a:p>
            <a:r>
              <a:rPr lang="en-US" sz="1600" dirty="0" err="1" smtClean="0"/>
              <a:t>mkdir</a:t>
            </a:r>
            <a:r>
              <a:rPr lang="en-US" sz="1600" dirty="0" smtClean="0"/>
              <a:t>: created directory </a:t>
            </a:r>
            <a:r>
              <a:rPr lang="en-US" sz="1600" dirty="0"/>
              <a:t>'/</a:t>
            </a:r>
            <a:r>
              <a:rPr lang="en-US" sz="1600" dirty="0" err="1"/>
              <a:t>src</a:t>
            </a:r>
            <a:r>
              <a:rPr lang="en-US" sz="1600" dirty="0"/>
              <a:t>/results'</a:t>
            </a:r>
            <a:r>
              <a:rPr lang="en-US" sz="1600" dirty="0" smtClean="0"/>
              <a:t> </a:t>
            </a:r>
          </a:p>
          <a:p>
            <a:r>
              <a:rPr lang="en-US" sz="1600" dirty="0"/>
              <a:t>	</a:t>
            </a:r>
            <a:r>
              <a:rPr lang="en-US" sz="1600" dirty="0" smtClean="0"/>
              <a:t>meme-machine: Resolving scaffolding dependencies » Installing core/scaffolding-ruby </a:t>
            </a:r>
            <a:r>
              <a:rPr lang="en-US" sz="1600" dirty="0"/>
              <a:t>[..</a:t>
            </a:r>
            <a:r>
              <a:rPr lang="en-US" sz="1600" dirty="0" smtClean="0"/>
              <a:t>.</a:t>
            </a:r>
            <a:r>
              <a:rPr lang="en-US" sz="1600" dirty="0"/>
              <a:t>]</a:t>
            </a:r>
            <a:r>
              <a:rPr lang="en-US" sz="1600" dirty="0" smtClean="0"/>
              <a:t> ✓ Installed core/</a:t>
            </a:r>
            <a:r>
              <a:rPr lang="en-US" sz="1600" dirty="0" err="1" smtClean="0"/>
              <a:t>imagemagick</a:t>
            </a:r>
            <a:r>
              <a:rPr lang="en-US" sz="1600" dirty="0" smtClean="0"/>
              <a:t>/7.0.9-9/20200404072903 </a:t>
            </a:r>
          </a:p>
          <a:p>
            <a:r>
              <a:rPr lang="en-US" sz="1600" dirty="0" smtClean="0"/>
              <a:t>★ Install of core/</a:t>
            </a:r>
            <a:r>
              <a:rPr lang="en-US" sz="1600" dirty="0" err="1" smtClean="0"/>
              <a:t>imagemagick</a:t>
            </a:r>
            <a:r>
              <a:rPr lang="en-US" sz="1600" dirty="0" smtClean="0"/>
              <a:t>/7.0.9-9/20200404072903 complete with </a:t>
            </a:r>
            <a:r>
              <a:rPr lang="en-US" sz="1600" dirty="0"/>
              <a:t>2</a:t>
            </a:r>
            <a:r>
              <a:rPr lang="en-US" sz="1600" dirty="0" smtClean="0"/>
              <a:t> new packages installed. </a:t>
            </a:r>
            <a:r>
              <a:rPr lang="en-US" sz="1600" dirty="0"/>
              <a:t>[..</a:t>
            </a:r>
            <a:r>
              <a:rPr lang="en-US" sz="1600" dirty="0" smtClean="0"/>
              <a:t>.</a:t>
            </a:r>
            <a:r>
              <a:rPr lang="en-US" sz="1600" dirty="0"/>
              <a:t>]</a:t>
            </a:r>
            <a:r>
              <a:rPr lang="en-US" sz="1600" dirty="0" smtClean="0"/>
              <a:t> 	meme-machine: I love it when a plan.sh comes together. </a:t>
            </a:r>
          </a:p>
          <a:p>
            <a:r>
              <a:rPr lang="en-US" sz="1600" dirty="0"/>
              <a:t>	</a:t>
            </a:r>
            <a:r>
              <a:rPr lang="en-US" sz="1600" dirty="0" smtClean="0"/>
              <a:t>meme-machine: </a:t>
            </a:r>
          </a:p>
          <a:p>
            <a:r>
              <a:rPr lang="en-US" sz="1600" dirty="0"/>
              <a:t>	</a:t>
            </a:r>
            <a:r>
              <a:rPr lang="en-US" sz="1600" dirty="0" smtClean="0"/>
              <a:t>meme-machine: Build time: 1m1s</a:t>
            </a:r>
            <a:endParaRPr lang="en-US" sz="1600" dirty="0"/>
          </a:p>
        </p:txBody>
      </p:sp>
    </p:spTree>
    <p:extLst>
      <p:ext uri="{BB962C8B-B14F-4D97-AF65-F5344CB8AC3E}">
        <p14:creationId xmlns:p14="http://schemas.microsoft.com/office/powerpoint/2010/main" val="3450750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Workstation</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b="1" dirty="0"/>
              <a:t>Chef Workstation</a:t>
            </a:r>
            <a:r>
              <a:rPr lang="en-US" dirty="0"/>
              <a:t> gives you all the tools you need to get started. You can install Chef Workstation on your laptop/workstation to begin working with Chef software.</a:t>
            </a:r>
          </a:p>
          <a:p>
            <a:r>
              <a:rPr lang="en-US" dirty="0" smtClean="0"/>
              <a:t>bundles </a:t>
            </a:r>
            <a:r>
              <a:rPr lang="en-US" dirty="0"/>
              <a:t>together all the common </a:t>
            </a:r>
            <a:r>
              <a:rPr lang="en-US" dirty="0" smtClean="0"/>
              <a:t>software</a:t>
            </a:r>
            <a:endParaRPr lang="en-US" dirty="0"/>
          </a:p>
        </p:txBody>
      </p:sp>
    </p:spTree>
    <p:extLst>
      <p:ext uri="{BB962C8B-B14F-4D97-AF65-F5344CB8AC3E}">
        <p14:creationId xmlns:p14="http://schemas.microsoft.com/office/powerpoint/2010/main" val="1856536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About</a:t>
            </a:r>
            <a:r>
              <a:rPr lang="en-US" b="1" dirty="0"/>
              <a:t> </a:t>
            </a:r>
            <a:r>
              <a:rPr lang="en-US" b="1" dirty="0">
                <a:solidFill>
                  <a:srgbClr val="FFC000"/>
                </a:solidFill>
              </a:rPr>
              <a:t>Chef</a:t>
            </a:r>
            <a:r>
              <a:rPr lang="en-US" b="1" dirty="0"/>
              <a:t> </a:t>
            </a:r>
            <a:r>
              <a:rPr lang="en-US" b="1" dirty="0">
                <a:solidFill>
                  <a:srgbClr val="FFC000"/>
                </a:solidFill>
              </a:rPr>
              <a:t>Software</a:t>
            </a:r>
          </a:p>
        </p:txBody>
      </p:sp>
      <p:sp>
        <p:nvSpPr>
          <p:cNvPr id="3" name="Content Placeholder 2"/>
          <p:cNvSpPr>
            <a:spLocks noGrp="1"/>
          </p:cNvSpPr>
          <p:nvPr>
            <p:ph idx="1"/>
          </p:nvPr>
        </p:nvSpPr>
        <p:spPr/>
        <p:txBody>
          <a:bodyPr>
            <a:normAutofit fontScale="77500" lnSpcReduction="20000"/>
          </a:bodyPr>
          <a:lstStyle/>
          <a:p>
            <a:r>
              <a:rPr lang="en-US" dirty="0"/>
              <a:t>Chef Software was founded in 2008. Our first product was called Chef (now called </a:t>
            </a:r>
            <a:r>
              <a:rPr lang="en-US" b="1" dirty="0"/>
              <a:t>Chef Infra</a:t>
            </a:r>
            <a:r>
              <a:rPr lang="en-US" dirty="0"/>
              <a:t>) which is a set of tools that automate the configuration of your cloud-based or on-</a:t>
            </a:r>
            <a:r>
              <a:rPr lang="en-US" dirty="0" err="1"/>
              <a:t>prem</a:t>
            </a:r>
            <a:r>
              <a:rPr lang="en-US" dirty="0"/>
              <a:t> server infrastructure. </a:t>
            </a:r>
          </a:p>
          <a:p>
            <a:r>
              <a:rPr lang="en-US" dirty="0"/>
              <a:t>Chef can automate how you build, deploy, and manage your infrastructure.</a:t>
            </a:r>
          </a:p>
          <a:p>
            <a:r>
              <a:rPr lang="en-US" dirty="0"/>
              <a:t>Chef can integrate with cloud-based platforms such as Microsoft Azure, Google Cloud, and Amazon Web Services (AWS) to automatically provision and configure those cloud-based computing resources.</a:t>
            </a:r>
          </a:p>
          <a:p>
            <a:r>
              <a:rPr lang="en-US" dirty="0"/>
              <a:t>For example, say a large retailer needs to deploy and configure 50 servers for an upcoming sale. They could use Chef Infra to automate that infrastructure deployment.</a:t>
            </a:r>
          </a:p>
          <a:p>
            <a:pPr marL="0" indent="0">
              <a:buNone/>
            </a:pPr>
            <a:endParaRPr lang="en-US" dirty="0"/>
          </a:p>
        </p:txBody>
      </p:sp>
    </p:spTree>
    <p:extLst>
      <p:ext uri="{BB962C8B-B14F-4D97-AF65-F5344CB8AC3E}">
        <p14:creationId xmlns:p14="http://schemas.microsoft.com/office/powerpoint/2010/main" val="190967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Chef Workstation includes:</a:t>
            </a:r>
          </a:p>
        </p:txBody>
      </p:sp>
      <p:sp>
        <p:nvSpPr>
          <p:cNvPr id="3" name="Content Placeholder 2"/>
          <p:cNvSpPr>
            <a:spLocks noGrp="1"/>
          </p:cNvSpPr>
          <p:nvPr>
            <p:ph idx="1"/>
          </p:nvPr>
        </p:nvSpPr>
        <p:spPr/>
        <p:txBody>
          <a:bodyPr>
            <a:normAutofit/>
          </a:bodyPr>
          <a:lstStyle/>
          <a:p>
            <a:r>
              <a:rPr lang="en-US" b="1" dirty="0"/>
              <a:t>The Chef Workstation App</a:t>
            </a:r>
            <a:endParaRPr lang="en-US" dirty="0"/>
          </a:p>
          <a:p>
            <a:r>
              <a:rPr lang="en-US" b="1" dirty="0"/>
              <a:t>Chef Infra </a:t>
            </a:r>
            <a:r>
              <a:rPr lang="en-US" b="1" dirty="0" smtClean="0"/>
              <a:t>Client</a:t>
            </a:r>
            <a:endParaRPr lang="en-US" dirty="0"/>
          </a:p>
          <a:p>
            <a:r>
              <a:rPr lang="en-US" b="1" dirty="0" smtClean="0"/>
              <a:t>Chef </a:t>
            </a:r>
            <a:r>
              <a:rPr lang="en-US" b="1" dirty="0" err="1" smtClean="0"/>
              <a:t>InSpec</a:t>
            </a:r>
            <a:endParaRPr lang="en-US" b="1" dirty="0" smtClean="0"/>
          </a:p>
          <a:p>
            <a:r>
              <a:rPr lang="en-US" b="1" dirty="0" smtClean="0"/>
              <a:t>Chef </a:t>
            </a:r>
            <a:r>
              <a:rPr lang="en-US" b="1" dirty="0"/>
              <a:t>Command Line </a:t>
            </a:r>
            <a:r>
              <a:rPr lang="en-US" b="1" dirty="0" smtClean="0"/>
              <a:t>Tool</a:t>
            </a:r>
            <a:endParaRPr lang="en-US" dirty="0"/>
          </a:p>
        </p:txBody>
      </p:sp>
    </p:spTree>
    <p:extLst>
      <p:ext uri="{BB962C8B-B14F-4D97-AF65-F5344CB8AC3E}">
        <p14:creationId xmlns:p14="http://schemas.microsoft.com/office/powerpoint/2010/main" val="1640777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a:solidFill>
            <a:schemeClr val="bg2"/>
          </a:solidFill>
        </p:spPr>
        <p:txBody>
          <a:bodyPr/>
          <a:lstStyle/>
          <a:p>
            <a:pPr marL="0" indent="0">
              <a:buNone/>
            </a:pPr>
            <a:r>
              <a:rPr lang="en-US" b="1" dirty="0" smtClean="0"/>
              <a:t>$ chef </a:t>
            </a:r>
            <a:r>
              <a:rPr lang="en-US" b="1" dirty="0"/>
              <a:t>--</a:t>
            </a:r>
            <a:r>
              <a:rPr lang="en-US" b="1" dirty="0" smtClean="0"/>
              <a:t>version </a:t>
            </a:r>
          </a:p>
          <a:p>
            <a:pPr marL="0" indent="0">
              <a:buNone/>
            </a:pPr>
            <a:r>
              <a:rPr lang="en-US" dirty="0" smtClean="0"/>
              <a:t>Chef </a:t>
            </a:r>
            <a:r>
              <a:rPr lang="en-US" dirty="0"/>
              <a:t>Workstation</a:t>
            </a:r>
            <a:r>
              <a:rPr lang="en-US" dirty="0" smtClean="0"/>
              <a:t> version</a:t>
            </a:r>
            <a:r>
              <a:rPr lang="en-US" dirty="0"/>
              <a:t>:</a:t>
            </a:r>
            <a:r>
              <a:rPr lang="en-US" dirty="0" smtClean="0"/>
              <a:t> </a:t>
            </a:r>
            <a:r>
              <a:rPr lang="en-US" dirty="0"/>
              <a:t>20.11.180</a:t>
            </a:r>
            <a:r>
              <a:rPr lang="en-US" dirty="0" smtClean="0"/>
              <a:t> </a:t>
            </a:r>
          </a:p>
          <a:p>
            <a:pPr marL="0" indent="0">
              <a:buNone/>
            </a:pPr>
            <a:r>
              <a:rPr lang="en-US" dirty="0" smtClean="0"/>
              <a:t>Chef </a:t>
            </a:r>
            <a:r>
              <a:rPr lang="en-US" dirty="0"/>
              <a:t>Infra</a:t>
            </a:r>
            <a:r>
              <a:rPr lang="en-US" dirty="0" smtClean="0"/>
              <a:t> </a:t>
            </a:r>
            <a:r>
              <a:rPr lang="en-US" dirty="0"/>
              <a:t>Client</a:t>
            </a:r>
            <a:r>
              <a:rPr lang="en-US" dirty="0" smtClean="0"/>
              <a:t> version</a:t>
            </a:r>
            <a:r>
              <a:rPr lang="en-US" dirty="0"/>
              <a:t>:</a:t>
            </a:r>
            <a:r>
              <a:rPr lang="en-US" dirty="0" smtClean="0"/>
              <a:t> </a:t>
            </a:r>
            <a:r>
              <a:rPr lang="en-US" dirty="0"/>
              <a:t>16.6.14</a:t>
            </a:r>
            <a:r>
              <a:rPr lang="en-US" dirty="0" smtClean="0"/>
              <a:t> </a:t>
            </a:r>
          </a:p>
          <a:p>
            <a:pPr marL="0" indent="0">
              <a:buNone/>
            </a:pPr>
            <a:r>
              <a:rPr lang="en-US" dirty="0" smtClean="0"/>
              <a:t>Chef </a:t>
            </a:r>
            <a:r>
              <a:rPr lang="en-US" dirty="0" err="1"/>
              <a:t>InSpec</a:t>
            </a:r>
            <a:r>
              <a:rPr lang="en-US" dirty="0" smtClean="0"/>
              <a:t> version</a:t>
            </a:r>
            <a:r>
              <a:rPr lang="en-US" dirty="0"/>
              <a:t>:</a:t>
            </a:r>
            <a:r>
              <a:rPr lang="en-US" dirty="0" smtClean="0"/>
              <a:t> </a:t>
            </a:r>
            <a:r>
              <a:rPr lang="en-US" dirty="0"/>
              <a:t>4.23.15</a:t>
            </a:r>
            <a:r>
              <a:rPr lang="en-US" dirty="0" smtClean="0"/>
              <a:t> </a:t>
            </a:r>
          </a:p>
          <a:p>
            <a:pPr marL="0" indent="0">
              <a:buNone/>
            </a:pPr>
            <a:r>
              <a:rPr lang="en-US" dirty="0" smtClean="0"/>
              <a:t>Chef </a:t>
            </a:r>
            <a:r>
              <a:rPr lang="en-US" dirty="0"/>
              <a:t>CLI</a:t>
            </a:r>
            <a:r>
              <a:rPr lang="en-US" dirty="0" smtClean="0"/>
              <a:t> version</a:t>
            </a:r>
            <a:r>
              <a:rPr lang="en-US" dirty="0"/>
              <a:t>:</a:t>
            </a:r>
            <a:r>
              <a:rPr lang="en-US" dirty="0" smtClean="0"/>
              <a:t> </a:t>
            </a:r>
            <a:r>
              <a:rPr lang="en-US" dirty="0"/>
              <a:t>3.0.33</a:t>
            </a:r>
            <a:r>
              <a:rPr lang="en-US" dirty="0" smtClean="0"/>
              <a:t> </a:t>
            </a:r>
          </a:p>
          <a:p>
            <a:pPr marL="0" indent="0">
              <a:buNone/>
            </a:pPr>
            <a:r>
              <a:rPr lang="en-US" dirty="0" smtClean="0"/>
              <a:t>Chef </a:t>
            </a:r>
            <a:r>
              <a:rPr lang="en-US" dirty="0"/>
              <a:t>Habitat</a:t>
            </a:r>
            <a:r>
              <a:rPr lang="en-US" dirty="0" smtClean="0"/>
              <a:t> version</a:t>
            </a:r>
            <a:r>
              <a:rPr lang="en-US" dirty="0"/>
              <a:t>:</a:t>
            </a:r>
            <a:r>
              <a:rPr lang="en-US" dirty="0" smtClean="0"/>
              <a:t> </a:t>
            </a:r>
            <a:r>
              <a:rPr lang="en-US" dirty="0"/>
              <a:t>1.6.56</a:t>
            </a:r>
            <a:r>
              <a:rPr lang="en-US" dirty="0" smtClean="0"/>
              <a:t> </a:t>
            </a:r>
          </a:p>
          <a:p>
            <a:pPr marL="0" indent="0">
              <a:buNone/>
            </a:pPr>
            <a:r>
              <a:rPr lang="en-US" dirty="0" smtClean="0"/>
              <a:t>Test </a:t>
            </a:r>
            <a:r>
              <a:rPr lang="en-US" dirty="0"/>
              <a:t>Kitchen</a:t>
            </a:r>
            <a:r>
              <a:rPr lang="en-US" dirty="0" smtClean="0"/>
              <a:t> version</a:t>
            </a:r>
            <a:r>
              <a:rPr lang="en-US" dirty="0"/>
              <a:t>:</a:t>
            </a:r>
            <a:r>
              <a:rPr lang="en-US" dirty="0" smtClean="0"/>
              <a:t> </a:t>
            </a:r>
            <a:r>
              <a:rPr lang="en-US" dirty="0"/>
              <a:t>2.7.2</a:t>
            </a:r>
            <a:r>
              <a:rPr lang="en-US" dirty="0" smtClean="0"/>
              <a:t> </a:t>
            </a:r>
          </a:p>
          <a:p>
            <a:pPr marL="0" indent="0">
              <a:buNone/>
            </a:pPr>
            <a:r>
              <a:rPr lang="en-US" dirty="0" err="1" smtClean="0"/>
              <a:t>Cookstyle</a:t>
            </a:r>
            <a:r>
              <a:rPr lang="en-US" dirty="0" smtClean="0"/>
              <a:t> version</a:t>
            </a:r>
            <a:r>
              <a:rPr lang="en-US" dirty="0"/>
              <a:t>:</a:t>
            </a:r>
            <a:r>
              <a:rPr lang="en-US" dirty="0" smtClean="0"/>
              <a:t> </a:t>
            </a:r>
            <a:r>
              <a:rPr lang="en-US" dirty="0"/>
              <a:t>7.2.1</a:t>
            </a:r>
          </a:p>
        </p:txBody>
      </p:sp>
    </p:spTree>
    <p:extLst>
      <p:ext uri="{BB962C8B-B14F-4D97-AF65-F5344CB8AC3E}">
        <p14:creationId xmlns:p14="http://schemas.microsoft.com/office/powerpoint/2010/main" val="1279320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r>
              <a:rPr lang="en-US" b="1" dirty="0"/>
              <a:t>Test </a:t>
            </a:r>
            <a:r>
              <a:rPr lang="en-US" b="1" dirty="0" smtClean="0"/>
              <a:t>Kitchen</a:t>
            </a:r>
          </a:p>
          <a:p>
            <a:r>
              <a:rPr lang="en-US" b="1" dirty="0" err="1" smtClean="0"/>
              <a:t>Cookstyle</a:t>
            </a:r>
            <a:endParaRPr lang="en-US" b="1" dirty="0" smtClean="0"/>
          </a:p>
          <a:p>
            <a:r>
              <a:rPr lang="en-US" dirty="0" smtClean="0"/>
              <a:t>Plus </a:t>
            </a:r>
            <a:r>
              <a:rPr lang="en-US" dirty="0"/>
              <a:t>various Test Kitchen and Knife plugins:</a:t>
            </a:r>
          </a:p>
          <a:p>
            <a:r>
              <a:rPr lang="en-US" dirty="0"/>
              <a:t>You can download Chef Workstation from </a:t>
            </a:r>
            <a:r>
              <a:rPr lang="en-US" dirty="0">
                <a:hlinkClick r:id="rId2"/>
              </a:rPr>
              <a:t>https://downloads.chef.io/products/workstation</a:t>
            </a:r>
            <a:r>
              <a:rPr lang="en-US" dirty="0"/>
              <a:t>.</a:t>
            </a:r>
          </a:p>
        </p:txBody>
      </p:sp>
    </p:spTree>
    <p:extLst>
      <p:ext uri="{BB962C8B-B14F-4D97-AF65-F5344CB8AC3E}">
        <p14:creationId xmlns:p14="http://schemas.microsoft.com/office/powerpoint/2010/main" val="3754809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Automate</a:t>
            </a:r>
            <a:endParaRPr lang="en-US" dirty="0">
              <a:solidFill>
                <a:srgbClr val="FFC000"/>
              </a:solidFill>
            </a:endParaRPr>
          </a:p>
        </p:txBody>
      </p:sp>
      <p:sp>
        <p:nvSpPr>
          <p:cNvPr id="3" name="Content Placeholder 2"/>
          <p:cNvSpPr>
            <a:spLocks noGrp="1"/>
          </p:cNvSpPr>
          <p:nvPr>
            <p:ph idx="1"/>
          </p:nvPr>
        </p:nvSpPr>
        <p:spPr/>
        <p:txBody>
          <a:bodyPr>
            <a:normAutofit lnSpcReduction="10000"/>
          </a:bodyPr>
          <a:lstStyle/>
          <a:p>
            <a:r>
              <a:rPr lang="en-US" b="1" dirty="0"/>
              <a:t>Chef Automate</a:t>
            </a:r>
            <a:r>
              <a:rPr lang="en-US" dirty="0"/>
              <a:t> is an enterprise visibility and metrics tool that provides actionable insights for any systems that you manage using Chef tools and </a:t>
            </a:r>
            <a:r>
              <a:rPr lang="en-US" dirty="0" smtClean="0"/>
              <a:t>products</a:t>
            </a:r>
          </a:p>
          <a:p>
            <a:r>
              <a:rPr lang="en-US" dirty="0" smtClean="0"/>
              <a:t>The </a:t>
            </a:r>
            <a:r>
              <a:rPr lang="en-US" dirty="0"/>
              <a:t>goal of Chef Automate is to make infrastructure management, application delivery and continuous compliance realities by enabling cross-team collaboration using a single </a:t>
            </a:r>
            <a:r>
              <a:rPr lang="en-US" dirty="0" smtClean="0"/>
              <a:t>source-of-truth</a:t>
            </a:r>
            <a:endParaRPr lang="en-US" dirty="0"/>
          </a:p>
        </p:txBody>
      </p:sp>
    </p:spTree>
    <p:extLst>
      <p:ext uri="{BB962C8B-B14F-4D97-AF65-F5344CB8AC3E}">
        <p14:creationId xmlns:p14="http://schemas.microsoft.com/office/powerpoint/2010/main" val="765896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buNone/>
            </a:pPr>
            <a:r>
              <a:rPr lang="en-US" sz="2000" dirty="0" smtClean="0"/>
              <a:t>There are many ways to view the information in Chef Automate, such as the </a:t>
            </a:r>
            <a:r>
              <a:rPr lang="en-US" sz="2000" dirty="0" smtClean="0">
                <a:hlinkClick r:id="rId2"/>
              </a:rPr>
              <a:t>event feed</a:t>
            </a:r>
            <a:r>
              <a:rPr lang="en-US" sz="2000" dirty="0" smtClean="0"/>
              <a:t> on the main dashboards page. All Chef product offerings and solutions discussed in the next section make use of </a:t>
            </a:r>
            <a:r>
              <a:rPr lang="en-US" sz="2000" dirty="0" err="1" smtClean="0"/>
              <a:t>Automate's</a:t>
            </a:r>
            <a:r>
              <a:rPr lang="en-US" sz="2000" dirty="0" smtClean="0"/>
              <a:t> visibility features. Below you'll see an example of the Infrastructure Dashboard, which is displaying the status of the Chef Infra Client's most recent node details.</a:t>
            </a:r>
          </a:p>
        </p:txBody>
      </p:sp>
      <p:pic>
        <p:nvPicPr>
          <p:cNvPr id="15362" name="Picture 2" descr="automatenod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2320" y="2362200"/>
            <a:ext cx="4832007" cy="29419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1108" y="5638800"/>
            <a:ext cx="7315199" cy="923330"/>
          </a:xfrm>
          <a:prstGeom prst="rect">
            <a:avLst/>
          </a:prstGeom>
        </p:spPr>
        <p:txBody>
          <a:bodyPr wrap="square">
            <a:spAutoFit/>
          </a:bodyPr>
          <a:lstStyle/>
          <a:p>
            <a:r>
              <a:rPr lang="en-US" dirty="0"/>
              <a:t>Now that </a:t>
            </a:r>
            <a:r>
              <a:rPr lang="en-US" dirty="0" smtClean="0"/>
              <a:t>we know </a:t>
            </a:r>
            <a:r>
              <a:rPr lang="en-US" dirty="0"/>
              <a:t>about Chef Software's open source software, in the next section you will learn how those open source tools comprise Chef solutions and products.</a:t>
            </a:r>
          </a:p>
        </p:txBody>
      </p:sp>
    </p:spTree>
    <p:extLst>
      <p:ext uri="{BB962C8B-B14F-4D97-AF65-F5344CB8AC3E}">
        <p14:creationId xmlns:p14="http://schemas.microsoft.com/office/powerpoint/2010/main" val="3334750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Infrastructure </a:t>
            </a:r>
            <a:r>
              <a:rPr lang="en-US" b="1" dirty="0" smtClean="0">
                <a:solidFill>
                  <a:srgbClr val="FFC000"/>
                </a:solidFill>
              </a:rPr>
              <a:t>Management</a:t>
            </a:r>
            <a:endParaRPr lang="en-US" dirty="0">
              <a:solidFill>
                <a:srgbClr val="FFC000"/>
              </a:solidFill>
            </a:endParaRPr>
          </a:p>
        </p:txBody>
      </p:sp>
      <p:sp>
        <p:nvSpPr>
          <p:cNvPr id="3" name="Content Placeholder 2"/>
          <p:cNvSpPr>
            <a:spLocks noGrp="1"/>
          </p:cNvSpPr>
          <p:nvPr>
            <p:ph idx="1"/>
          </p:nvPr>
        </p:nvSpPr>
        <p:spPr/>
        <p:txBody>
          <a:bodyPr>
            <a:normAutofit lnSpcReduction="10000"/>
          </a:bodyPr>
          <a:lstStyle/>
          <a:p>
            <a:r>
              <a:rPr lang="en-US" dirty="0"/>
              <a:t>Chef Infrastructure Management ensures configurations are applied consistently in every environment with infrastructure management automation.</a:t>
            </a:r>
          </a:p>
          <a:p>
            <a:r>
              <a:rPr lang="en-US" dirty="0"/>
              <a:t>Chef Infrastructure Management enables </a:t>
            </a:r>
            <a:r>
              <a:rPr lang="en-US" dirty="0" err="1"/>
              <a:t>DevOps</a:t>
            </a:r>
            <a:r>
              <a:rPr lang="en-US" dirty="0"/>
              <a:t> teams to model and deploy secure and scalable infrastructure automation across any cloud, virtual machine, or physical infrastructure.</a:t>
            </a:r>
          </a:p>
          <a:p>
            <a:pPr marL="0" indent="0">
              <a:buNone/>
            </a:pPr>
            <a:endParaRPr lang="en-US" dirty="0"/>
          </a:p>
        </p:txBody>
      </p:sp>
    </p:spTree>
    <p:extLst>
      <p:ext uri="{BB962C8B-B14F-4D97-AF65-F5344CB8AC3E}">
        <p14:creationId xmlns:p14="http://schemas.microsoft.com/office/powerpoint/2010/main" val="555345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Autofit/>
          </a:bodyPr>
          <a:lstStyle/>
          <a:p>
            <a:pPr algn="l"/>
            <a:r>
              <a:rPr lang="en-US" sz="2000" dirty="0" smtClean="0"/>
              <a:t>Built on</a:t>
            </a:r>
            <a:r>
              <a:rPr lang="en-US" sz="2000" b="1" dirty="0" smtClean="0"/>
              <a:t> Chef Infra</a:t>
            </a:r>
            <a:r>
              <a:rPr lang="en-US" sz="2000" dirty="0" smtClean="0"/>
              <a:t> and </a:t>
            </a:r>
            <a:r>
              <a:rPr lang="en-US" sz="2000" b="1" dirty="0" smtClean="0"/>
              <a:t>Chef Automate</a:t>
            </a:r>
            <a:r>
              <a:rPr lang="en-US" sz="2000" dirty="0" smtClean="0"/>
              <a:t>, Chef Infrastructure Management delivers automation across a wide range of cloud or on-premise infrastructure. </a:t>
            </a:r>
            <a:br>
              <a:rPr lang="en-US" sz="2000" dirty="0" smtClean="0"/>
            </a:br>
            <a:endParaRPr lang="en-US" sz="2000" dirty="0"/>
          </a:p>
        </p:txBody>
      </p:sp>
      <p:pic>
        <p:nvPicPr>
          <p:cNvPr id="16386" name="Picture 2" descr="Chef Infrastructure Management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373" y="2971800"/>
            <a:ext cx="8875882" cy="322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748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305342"/>
            <a:ext cx="8229600" cy="4247317"/>
          </a:xfrm>
          <a:prstGeom prst="rect">
            <a:avLst/>
          </a:prstGeom>
        </p:spPr>
        <p:txBody>
          <a:bodyPr wrap="square">
            <a:spAutoFit/>
          </a:bodyPr>
          <a:lstStyle/>
          <a:p>
            <a:r>
              <a:rPr lang="en-US" dirty="0"/>
              <a:t>The </a:t>
            </a:r>
            <a:r>
              <a:rPr lang="en-US" b="1" dirty="0"/>
              <a:t>Chef Infra</a:t>
            </a:r>
            <a:r>
              <a:rPr lang="en-US" dirty="0"/>
              <a:t> tool</a:t>
            </a:r>
            <a:r>
              <a:rPr lang="en-US" dirty="0" smtClean="0"/>
              <a:t>:</a:t>
            </a:r>
          </a:p>
          <a:p>
            <a:endParaRPr lang="en-US" dirty="0"/>
          </a:p>
          <a:p>
            <a:pPr marL="285750" indent="-285750">
              <a:buFont typeface="Arial" pitchFamily="34" charset="0"/>
              <a:buChar char="•"/>
            </a:pPr>
            <a:r>
              <a:rPr lang="en-US" dirty="0"/>
              <a:t>Automates the process of managing configurations, ensuring that every system is configured correctly and </a:t>
            </a:r>
            <a:r>
              <a:rPr lang="en-US" dirty="0" smtClean="0"/>
              <a:t>consistently</a:t>
            </a:r>
          </a:p>
          <a:p>
            <a:pPr marL="285750" indent="-285750">
              <a:buFont typeface="Arial" pitchFamily="34" charset="0"/>
              <a:buChar char="•"/>
            </a:pPr>
            <a:endParaRPr lang="en-US" dirty="0"/>
          </a:p>
          <a:p>
            <a:pPr marL="285750" indent="-285750">
              <a:buFont typeface="Arial" pitchFamily="34" charset="0"/>
              <a:buChar char="•"/>
            </a:pPr>
            <a:r>
              <a:rPr lang="en-US" dirty="0"/>
              <a:t>Applies updates dynamically, making conditional changes based on running environment or </a:t>
            </a:r>
            <a:r>
              <a:rPr lang="en-US" dirty="0" smtClean="0"/>
              <a:t>hardware</a:t>
            </a:r>
          </a:p>
          <a:p>
            <a:pPr marL="285750" indent="-285750">
              <a:buFont typeface="Arial" pitchFamily="34" charset="0"/>
              <a:buChar char="•"/>
            </a:pPr>
            <a:endParaRPr lang="en-US" dirty="0"/>
          </a:p>
          <a:p>
            <a:pPr marL="285750" indent="-285750">
              <a:buFont typeface="Arial" pitchFamily="34" charset="0"/>
              <a:buChar char="•"/>
            </a:pPr>
            <a:r>
              <a:rPr lang="en-US" dirty="0"/>
              <a:t>Ensures that the same code that configures development can be used all the way through to </a:t>
            </a:r>
            <a:r>
              <a:rPr lang="en-US" dirty="0" smtClean="0"/>
              <a:t>production</a:t>
            </a:r>
          </a:p>
          <a:p>
            <a:pPr marL="285750" indent="-285750">
              <a:buFont typeface="Arial" pitchFamily="34" charset="0"/>
              <a:buChar char="•"/>
            </a:pPr>
            <a:endParaRPr lang="en-US" dirty="0"/>
          </a:p>
          <a:p>
            <a:pPr marL="285750" indent="-285750">
              <a:buFont typeface="Arial" pitchFamily="34" charset="0"/>
              <a:buChar char="•"/>
            </a:pPr>
            <a:r>
              <a:rPr lang="en-US" dirty="0"/>
              <a:t>Makes infrastructure configurations testable, portable, and </a:t>
            </a:r>
            <a:r>
              <a:rPr lang="en-US" dirty="0" smtClean="0"/>
              <a:t>auditable</a:t>
            </a:r>
          </a:p>
          <a:p>
            <a:endParaRPr lang="en-US" dirty="0"/>
          </a:p>
          <a:p>
            <a:r>
              <a:rPr lang="en-US" dirty="0"/>
              <a:t>Chef Automate provides operational visibility into the state of your infrastructure at a given moment and through time.</a:t>
            </a:r>
          </a:p>
        </p:txBody>
      </p:sp>
    </p:spTree>
    <p:extLst>
      <p:ext uri="{BB962C8B-B14F-4D97-AF65-F5344CB8AC3E}">
        <p14:creationId xmlns:p14="http://schemas.microsoft.com/office/powerpoint/2010/main" val="706462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C000"/>
                </a:solidFill>
              </a:rPr>
              <a:t>With </a:t>
            </a:r>
            <a:r>
              <a:rPr lang="en-US" b="1" dirty="0">
                <a:solidFill>
                  <a:srgbClr val="FFC000"/>
                </a:solidFill>
              </a:rPr>
              <a:t>Chef </a:t>
            </a:r>
            <a:r>
              <a:rPr lang="en-US" b="1" dirty="0" smtClean="0">
                <a:solidFill>
                  <a:srgbClr val="FFC000"/>
                </a:solidFill>
              </a:rPr>
              <a:t>Automate</a:t>
            </a:r>
            <a:endParaRPr lang="en-US" dirty="0">
              <a:solidFill>
                <a:srgbClr val="FFC000"/>
              </a:solidFill>
            </a:endParaRPr>
          </a:p>
        </p:txBody>
      </p:sp>
      <p:sp>
        <p:nvSpPr>
          <p:cNvPr id="4" name="Rectangle 3"/>
          <p:cNvSpPr/>
          <p:nvPr/>
        </p:nvSpPr>
        <p:spPr>
          <a:xfrm>
            <a:off x="419100" y="2057400"/>
            <a:ext cx="8305800" cy="3416320"/>
          </a:xfrm>
          <a:prstGeom prst="rect">
            <a:avLst/>
          </a:prstGeom>
        </p:spPr>
        <p:txBody>
          <a:bodyPr wrap="square">
            <a:spAutoFit/>
          </a:bodyPr>
          <a:lstStyle/>
          <a:p>
            <a:r>
              <a:rPr lang="en-US" dirty="0"/>
              <a:t>Real-Time Data Insights</a:t>
            </a:r>
            <a:br>
              <a:rPr lang="en-US" dirty="0"/>
            </a:br>
            <a:r>
              <a:rPr lang="en-US" dirty="0"/>
              <a:t>Configuration and compliance details </a:t>
            </a:r>
            <a:endParaRPr lang="en-US" dirty="0" smtClean="0"/>
          </a:p>
          <a:p>
            <a:r>
              <a:rPr lang="en-US" dirty="0" smtClean="0"/>
              <a:t>Collaboration </a:t>
            </a:r>
            <a:r>
              <a:rPr lang="en-US" dirty="0"/>
              <a:t>Among Teams</a:t>
            </a:r>
            <a:br>
              <a:rPr lang="en-US" dirty="0"/>
            </a:br>
            <a:r>
              <a:rPr lang="en-US" dirty="0" err="1"/>
              <a:t>Dev</a:t>
            </a:r>
            <a:r>
              <a:rPr lang="en-US" dirty="0"/>
              <a:t>, Ops, Security, and Compliance teams </a:t>
            </a:r>
            <a:endParaRPr lang="en-US" dirty="0" smtClean="0"/>
          </a:p>
          <a:p>
            <a:r>
              <a:rPr lang="en-US" dirty="0" smtClean="0"/>
              <a:t>Powerful </a:t>
            </a:r>
            <a:r>
              <a:rPr lang="en-US" dirty="0"/>
              <a:t>Auditing Capabilities</a:t>
            </a:r>
            <a:br>
              <a:rPr lang="en-US" dirty="0"/>
            </a:br>
            <a:r>
              <a:rPr lang="en-US" dirty="0"/>
              <a:t>Create agent-less compliance scans directly in the Web UI. </a:t>
            </a:r>
            <a:endParaRPr lang="en-US" dirty="0" smtClean="0"/>
          </a:p>
          <a:p>
            <a:r>
              <a:rPr lang="en-US" dirty="0" smtClean="0"/>
              <a:t>Ensure </a:t>
            </a:r>
            <a:r>
              <a:rPr lang="en-US" dirty="0"/>
              <a:t>the right teams have the right access using existing access control solutions (LDAP/SAML)</a:t>
            </a:r>
          </a:p>
          <a:p>
            <a:r>
              <a:rPr lang="en-US" dirty="0"/>
              <a:t>Built-In Compliance Assets</a:t>
            </a:r>
            <a:br>
              <a:rPr lang="en-US" dirty="0"/>
            </a:br>
            <a:r>
              <a:rPr lang="en-US" dirty="0"/>
              <a:t>Leverage pre-created profiles </a:t>
            </a:r>
            <a:endParaRPr lang="en-US" dirty="0" smtClean="0"/>
          </a:p>
          <a:p>
            <a:r>
              <a:rPr lang="en-US" dirty="0" smtClean="0"/>
              <a:t>Actionable </a:t>
            </a:r>
            <a:r>
              <a:rPr lang="en-US" dirty="0"/>
              <a:t>Insights at Any Scale</a:t>
            </a:r>
            <a:br>
              <a:rPr lang="en-US" dirty="0"/>
            </a:br>
            <a:r>
              <a:rPr lang="en-US" dirty="0"/>
              <a:t>A modernized architecture for a responsive, intuitive experience</a:t>
            </a:r>
          </a:p>
        </p:txBody>
      </p:sp>
    </p:spTree>
    <p:extLst>
      <p:ext uri="{BB962C8B-B14F-4D97-AF65-F5344CB8AC3E}">
        <p14:creationId xmlns:p14="http://schemas.microsoft.com/office/powerpoint/2010/main" val="3809431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App </a:t>
            </a:r>
            <a:r>
              <a:rPr lang="en-US" b="1" dirty="0" smtClean="0">
                <a:solidFill>
                  <a:srgbClr val="FFC000"/>
                </a:solidFill>
              </a:rPr>
              <a:t>Delivery</a:t>
            </a:r>
            <a:endParaRPr lang="en-US" dirty="0">
              <a:solidFill>
                <a:srgbClr val="FFC000"/>
              </a:solidFill>
            </a:endParaRPr>
          </a:p>
        </p:txBody>
      </p:sp>
      <p:sp>
        <p:nvSpPr>
          <p:cNvPr id="3" name="Content Placeholder 2"/>
          <p:cNvSpPr>
            <a:spLocks noGrp="1"/>
          </p:cNvSpPr>
          <p:nvPr>
            <p:ph idx="1"/>
          </p:nvPr>
        </p:nvSpPr>
        <p:spPr/>
        <p:txBody>
          <a:bodyPr>
            <a:normAutofit fontScale="92500"/>
          </a:bodyPr>
          <a:lstStyle/>
          <a:p>
            <a:r>
              <a:rPr lang="en-US" dirty="0"/>
              <a:t>Deliver successful application outcomes consistently at scale with Chef App Delivery.</a:t>
            </a:r>
          </a:p>
          <a:p>
            <a:r>
              <a:rPr lang="en-US" dirty="0"/>
              <a:t>Chef App Delivery is an automation solution that enables companies to apply a technology agnostic and modular approach to defining, packaging and delivering application and infrastructure across on-premise, hybrid and cloud </a:t>
            </a:r>
            <a:r>
              <a:rPr lang="en-US" dirty="0" smtClean="0"/>
              <a:t>environments</a:t>
            </a:r>
          </a:p>
          <a:p>
            <a:r>
              <a:rPr lang="en-US" b="1" dirty="0" smtClean="0"/>
              <a:t>Chef </a:t>
            </a:r>
            <a:r>
              <a:rPr lang="en-US" b="1" dirty="0"/>
              <a:t>Habitat</a:t>
            </a:r>
            <a:r>
              <a:rPr lang="en-US" dirty="0"/>
              <a:t> and </a:t>
            </a:r>
            <a:r>
              <a:rPr lang="en-US" b="1" dirty="0"/>
              <a:t>Chef Infra</a:t>
            </a:r>
            <a:r>
              <a:rPr lang="en-US" dirty="0"/>
              <a:t> with </a:t>
            </a:r>
            <a:r>
              <a:rPr lang="en-US" b="1" dirty="0"/>
              <a:t>Chef </a:t>
            </a:r>
            <a:r>
              <a:rPr lang="en-US" b="1" dirty="0" smtClean="0"/>
              <a:t>Automate</a:t>
            </a:r>
            <a:endParaRPr lang="en-US" dirty="0"/>
          </a:p>
        </p:txBody>
      </p:sp>
    </p:spTree>
    <p:extLst>
      <p:ext uri="{BB962C8B-B14F-4D97-AF65-F5344CB8AC3E}">
        <p14:creationId xmlns:p14="http://schemas.microsoft.com/office/powerpoint/2010/main" val="41835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Progress</a:t>
            </a:r>
          </a:p>
        </p:txBody>
      </p:sp>
      <p:sp>
        <p:nvSpPr>
          <p:cNvPr id="3" name="Content Placeholder 2"/>
          <p:cNvSpPr>
            <a:spLocks noGrp="1"/>
          </p:cNvSpPr>
          <p:nvPr>
            <p:ph idx="1"/>
          </p:nvPr>
        </p:nvSpPr>
        <p:spPr/>
        <p:txBody>
          <a:bodyPr/>
          <a:lstStyle/>
          <a:p>
            <a:r>
              <a:rPr lang="en-US" dirty="0"/>
              <a:t>In October 2020, Chef Software was acquired by Progress Software and Chef Software operates as a business unit of Progress Software. Chef Software has been and still is a leader in </a:t>
            </a:r>
            <a:r>
              <a:rPr lang="en-US" dirty="0" err="1"/>
              <a:t>DevOps</a:t>
            </a:r>
            <a:r>
              <a:rPr lang="en-US" dirty="0"/>
              <a:t> and </a:t>
            </a:r>
            <a:r>
              <a:rPr lang="en-US" dirty="0" err="1"/>
              <a:t>DevSecOps</a:t>
            </a:r>
            <a:r>
              <a:rPr lang="en-US" dirty="0"/>
              <a:t>.</a:t>
            </a:r>
          </a:p>
        </p:txBody>
      </p:sp>
      <p:pic>
        <p:nvPicPr>
          <p:cNvPr id="3074" name="Picture 2" descr="Chefprogress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4313870"/>
            <a:ext cx="4457700" cy="18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802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App Delivery</a:t>
            </a:r>
            <a:endParaRPr lang="en-US" dirty="0">
              <a:solidFill>
                <a:srgbClr val="FFC000"/>
              </a:solidFill>
            </a:endParaRPr>
          </a:p>
        </p:txBody>
      </p:sp>
      <p:pic>
        <p:nvPicPr>
          <p:cNvPr id="17410" name="Picture 2" descr="Chef App Delivery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99513"/>
            <a:ext cx="8331200" cy="365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560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Habitat</a:t>
            </a:r>
            <a:endParaRPr lang="en-US" dirty="0">
              <a:solidFill>
                <a:srgbClr val="FFC000"/>
              </a:solidFill>
            </a:endParaRPr>
          </a:p>
        </p:txBody>
      </p:sp>
      <p:sp>
        <p:nvSpPr>
          <p:cNvPr id="3" name="Content Placeholder 2"/>
          <p:cNvSpPr>
            <a:spLocks noGrp="1"/>
          </p:cNvSpPr>
          <p:nvPr>
            <p:ph idx="1"/>
          </p:nvPr>
        </p:nvSpPr>
        <p:spPr>
          <a:xfrm>
            <a:off x="457200" y="1600201"/>
            <a:ext cx="8229600" cy="2057400"/>
          </a:xfrm>
        </p:spPr>
        <p:txBody>
          <a:bodyPr/>
          <a:lstStyle/>
          <a:p>
            <a:pPr marL="0" indent="0">
              <a:buNone/>
            </a:pPr>
            <a:r>
              <a:rPr lang="en-US" dirty="0"/>
              <a:t>Chef Habitat enables </a:t>
            </a:r>
            <a:r>
              <a:rPr lang="en-US" dirty="0" err="1"/>
              <a:t>DevOps</a:t>
            </a:r>
            <a:r>
              <a:rPr lang="en-US" dirty="0"/>
              <a:t> and application teams to build continuous delivery pipelines across all applications and all change events. </a:t>
            </a:r>
          </a:p>
        </p:txBody>
      </p:sp>
    </p:spTree>
    <p:extLst>
      <p:ext uri="{BB962C8B-B14F-4D97-AF65-F5344CB8AC3E}">
        <p14:creationId xmlns:p14="http://schemas.microsoft.com/office/powerpoint/2010/main" val="178087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C000"/>
                </a:solidFill>
              </a:rPr>
              <a:t>Chef Habitat</a:t>
            </a:r>
            <a:r>
              <a:rPr lang="en-US" dirty="0">
                <a:solidFill>
                  <a:srgbClr val="FFC000"/>
                </a:solidFill>
              </a:rPr>
              <a:t> enables:</a:t>
            </a:r>
          </a:p>
        </p:txBody>
      </p:sp>
      <p:sp>
        <p:nvSpPr>
          <p:cNvPr id="3" name="Content Placeholder 2"/>
          <p:cNvSpPr>
            <a:spLocks noGrp="1"/>
          </p:cNvSpPr>
          <p:nvPr>
            <p:ph idx="1"/>
          </p:nvPr>
        </p:nvSpPr>
        <p:spPr/>
        <p:txBody>
          <a:bodyPr>
            <a:normAutofit fontScale="85000" lnSpcReduction="20000"/>
          </a:bodyPr>
          <a:lstStyle/>
          <a:p>
            <a:r>
              <a:rPr lang="en-US" dirty="0"/>
              <a:t>Application Operations</a:t>
            </a:r>
            <a:br>
              <a:rPr lang="en-US" dirty="0"/>
            </a:br>
            <a:endParaRPr lang="en-US" dirty="0"/>
          </a:p>
          <a:p>
            <a:r>
              <a:rPr lang="en-US" dirty="0"/>
              <a:t>Agile Development</a:t>
            </a:r>
            <a:br>
              <a:rPr lang="en-US" dirty="0"/>
            </a:br>
            <a:endParaRPr lang="en-US" dirty="0"/>
          </a:p>
          <a:p>
            <a:r>
              <a:rPr lang="en-US" dirty="0"/>
              <a:t>Cloud Migrations</a:t>
            </a:r>
            <a:br>
              <a:rPr lang="en-US" dirty="0"/>
            </a:br>
            <a:endParaRPr lang="en-US" dirty="0" smtClean="0"/>
          </a:p>
          <a:p>
            <a:r>
              <a:rPr lang="en-US" dirty="0" smtClean="0"/>
              <a:t>Continuous </a:t>
            </a:r>
            <a:r>
              <a:rPr lang="en-US" dirty="0"/>
              <a:t>Delivery</a:t>
            </a:r>
            <a:br>
              <a:rPr lang="en-US" dirty="0"/>
            </a:br>
            <a:endParaRPr lang="en-US" dirty="0" smtClean="0"/>
          </a:p>
          <a:p>
            <a:r>
              <a:rPr lang="en-US" dirty="0" smtClean="0"/>
              <a:t>Edge </a:t>
            </a:r>
            <a:r>
              <a:rPr lang="en-US" dirty="0"/>
              <a:t>Computing</a:t>
            </a:r>
            <a:br>
              <a:rPr lang="en-US" dirty="0"/>
            </a:br>
            <a:endParaRPr lang="en-US" dirty="0" smtClean="0"/>
          </a:p>
          <a:p>
            <a:r>
              <a:rPr lang="en-US" dirty="0" err="1" smtClean="0"/>
              <a:t>DevOps</a:t>
            </a:r>
            <a:r>
              <a:rPr lang="en-US" dirty="0" smtClean="0"/>
              <a:t> </a:t>
            </a:r>
            <a:r>
              <a:rPr lang="en-US" dirty="0"/>
              <a:t>Alignment</a:t>
            </a:r>
            <a:br>
              <a:rPr lang="en-US" dirty="0"/>
            </a:br>
            <a:endParaRPr lang="en-US" dirty="0" smtClean="0"/>
          </a:p>
        </p:txBody>
      </p:sp>
    </p:spTree>
    <p:extLst>
      <p:ext uri="{BB962C8B-B14F-4D97-AF65-F5344CB8AC3E}">
        <p14:creationId xmlns:p14="http://schemas.microsoft.com/office/powerpoint/2010/main" val="435339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Compliance</a:t>
            </a:r>
            <a:endParaRPr lang="en-US" dirty="0">
              <a:solidFill>
                <a:srgbClr val="FFC000"/>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t>Chef Compliance makes it easy to maintain and enforce compliance across the enterprise.</a:t>
            </a:r>
          </a:p>
          <a:p>
            <a:pPr marL="0" indent="0">
              <a:buNone/>
            </a:pPr>
            <a:endParaRPr lang="en-US" dirty="0" smtClean="0"/>
          </a:p>
          <a:p>
            <a:pPr marL="0" indent="0">
              <a:buNone/>
            </a:pPr>
            <a:r>
              <a:rPr lang="en-US" dirty="0" smtClean="0"/>
              <a:t>Compliance</a:t>
            </a:r>
          </a:p>
          <a:p>
            <a:pPr marL="0" indent="0">
              <a:buNone/>
            </a:pPr>
            <a:endParaRPr lang="en-US" dirty="0" smtClean="0"/>
          </a:p>
          <a:p>
            <a:pPr marL="0" indent="0">
              <a:buNone/>
            </a:pPr>
            <a:r>
              <a:rPr lang="en-US" dirty="0" smtClean="0"/>
              <a:t>Audit </a:t>
            </a:r>
            <a:r>
              <a:rPr lang="en-US" dirty="0"/>
              <a:t>and remediation content, easily tuned baselines to adapt to the organization’s needs, and visibility and control across hybrid and multi-cloud environments.</a:t>
            </a:r>
          </a:p>
          <a:p>
            <a:pPr marL="0" indent="0">
              <a:buNone/>
            </a:pPr>
            <a:endParaRPr lang="en-US" dirty="0" smtClean="0"/>
          </a:p>
          <a:p>
            <a:pPr marL="0" indent="0">
              <a:buNone/>
            </a:pPr>
            <a:r>
              <a:rPr lang="en-US" dirty="0" smtClean="0"/>
              <a:t>These </a:t>
            </a:r>
            <a:r>
              <a:rPr lang="en-US" dirty="0"/>
              <a:t>products comprise the Chef Compliance solution:</a:t>
            </a:r>
          </a:p>
          <a:p>
            <a:r>
              <a:rPr lang="en-US" dirty="0"/>
              <a:t>Auditing with </a:t>
            </a:r>
            <a:r>
              <a:rPr lang="en-US" b="1" dirty="0"/>
              <a:t>Chef </a:t>
            </a:r>
            <a:r>
              <a:rPr lang="en-US" b="1" dirty="0" err="1"/>
              <a:t>InSpec</a:t>
            </a:r>
            <a:endParaRPr lang="en-US" dirty="0"/>
          </a:p>
          <a:p>
            <a:r>
              <a:rPr lang="en-US" dirty="0"/>
              <a:t>Build Compliance Packages with </a:t>
            </a:r>
            <a:r>
              <a:rPr lang="en-US" b="1" dirty="0"/>
              <a:t>Chef Habitat</a:t>
            </a:r>
            <a:endParaRPr lang="en-US" dirty="0"/>
          </a:p>
          <a:p>
            <a:r>
              <a:rPr lang="en-US" dirty="0"/>
              <a:t>Monitor And Report With </a:t>
            </a:r>
            <a:r>
              <a:rPr lang="en-US" b="1" dirty="0"/>
              <a:t>Chef Automate</a:t>
            </a:r>
            <a:endParaRPr lang="en-US" dirty="0"/>
          </a:p>
          <a:p>
            <a:endParaRPr lang="en-US" dirty="0"/>
          </a:p>
        </p:txBody>
      </p:sp>
    </p:spTree>
    <p:extLst>
      <p:ext uri="{BB962C8B-B14F-4D97-AF65-F5344CB8AC3E}">
        <p14:creationId xmlns:p14="http://schemas.microsoft.com/office/powerpoint/2010/main" val="2099964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Compliance</a:t>
            </a:r>
            <a:endParaRPr lang="en-US" dirty="0">
              <a:solidFill>
                <a:srgbClr val="FFC000"/>
              </a:solidFill>
            </a:endParaRPr>
          </a:p>
        </p:txBody>
      </p:sp>
      <p:pic>
        <p:nvPicPr>
          <p:cNvPr id="18434" name="Picture 2" descr="Chef Compliance Benef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14" y="1599376"/>
            <a:ext cx="8935529" cy="403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855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It has 2 offerings</a:t>
            </a:r>
            <a:endParaRPr lang="en-US" dirty="0">
              <a:solidFill>
                <a:srgbClr val="FFC000"/>
              </a:solidFill>
            </a:endParaRPr>
          </a:p>
        </p:txBody>
      </p:sp>
      <p:sp>
        <p:nvSpPr>
          <p:cNvPr id="3" name="Content Placeholder 2"/>
          <p:cNvSpPr>
            <a:spLocks noGrp="1"/>
          </p:cNvSpPr>
          <p:nvPr>
            <p:ph idx="1"/>
          </p:nvPr>
        </p:nvSpPr>
        <p:spPr/>
        <p:txBody>
          <a:bodyPr>
            <a:normAutofit fontScale="92500" lnSpcReduction="10000"/>
          </a:bodyPr>
          <a:lstStyle/>
          <a:p>
            <a:r>
              <a:rPr lang="en-US" dirty="0"/>
              <a:t>The Compliance product has two offerings: Compliance Audit and Compliance Remediation.</a:t>
            </a:r>
          </a:p>
          <a:p>
            <a:r>
              <a:rPr lang="en-US" b="1" dirty="0"/>
              <a:t>Chef Compliance </a:t>
            </a:r>
            <a:r>
              <a:rPr lang="en-US" b="1" dirty="0" smtClean="0"/>
              <a:t>Audit</a:t>
            </a:r>
          </a:p>
          <a:p>
            <a:r>
              <a:rPr lang="en-US" b="1" dirty="0" smtClean="0"/>
              <a:t>Chef </a:t>
            </a:r>
            <a:r>
              <a:rPr lang="en-US" b="1" dirty="0"/>
              <a:t>Compliance Remediation</a:t>
            </a:r>
            <a:r>
              <a:rPr lang="en-US" dirty="0"/>
              <a:t> </a:t>
            </a:r>
            <a:endParaRPr lang="en-US" dirty="0" smtClean="0"/>
          </a:p>
          <a:p>
            <a:r>
              <a:rPr lang="en-US" dirty="0" smtClean="0"/>
              <a:t>While </a:t>
            </a:r>
            <a:r>
              <a:rPr lang="en-US" dirty="0"/>
              <a:t>the open-source Habitat and </a:t>
            </a:r>
            <a:r>
              <a:rPr lang="en-US" dirty="0" err="1"/>
              <a:t>InSpec</a:t>
            </a:r>
            <a:r>
              <a:rPr lang="en-US" dirty="0"/>
              <a:t> engines </a:t>
            </a:r>
            <a:endParaRPr lang="en-US" dirty="0" smtClean="0"/>
          </a:p>
          <a:p>
            <a:r>
              <a:rPr lang="en-US" dirty="0" smtClean="0"/>
              <a:t>The </a:t>
            </a:r>
            <a:r>
              <a:rPr lang="en-US" dirty="0"/>
              <a:t>Chef Automate Compliance Dashboard provides a dedicated view into the state of audits for your fleet at a moment or through </a:t>
            </a:r>
            <a:r>
              <a:rPr lang="en-US" dirty="0" smtClean="0"/>
              <a:t>time</a:t>
            </a:r>
            <a:endParaRPr lang="en-US" dirty="0"/>
          </a:p>
        </p:txBody>
      </p:sp>
    </p:spTree>
    <p:extLst>
      <p:ext uri="{BB962C8B-B14F-4D97-AF65-F5344CB8AC3E}">
        <p14:creationId xmlns:p14="http://schemas.microsoft.com/office/powerpoint/2010/main" val="2345959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a:t>
            </a:r>
            <a:r>
              <a:rPr lang="en-US" b="1" dirty="0" smtClean="0">
                <a:solidFill>
                  <a:srgbClr val="FFC000"/>
                </a:solidFill>
              </a:rPr>
              <a:t>Desktop</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a:t>Chef Desktop allows IT teams to automate the deployment, management, and ongoing compliance of IT resources.</a:t>
            </a:r>
          </a:p>
          <a:p>
            <a:r>
              <a:rPr lang="en-US" dirty="0" smtClean="0"/>
              <a:t>Automate </a:t>
            </a:r>
            <a:r>
              <a:rPr lang="en-US" dirty="0"/>
              <a:t>the deployment, management, and secure maintenance of </a:t>
            </a:r>
            <a:r>
              <a:rPr lang="en-US" dirty="0" smtClean="0"/>
              <a:t>laptops</a:t>
            </a:r>
            <a:r>
              <a:rPr lang="en-US" dirty="0"/>
              <a:t>, desktops, and kiosk workstations – from a centralized location. </a:t>
            </a:r>
          </a:p>
        </p:txBody>
      </p:sp>
    </p:spTree>
    <p:extLst>
      <p:ext uri="{BB962C8B-B14F-4D97-AF65-F5344CB8AC3E}">
        <p14:creationId xmlns:p14="http://schemas.microsoft.com/office/powerpoint/2010/main" val="1696033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Desktop</a:t>
            </a:r>
            <a:endParaRPr lang="en-US" dirty="0">
              <a:solidFill>
                <a:srgbClr val="FFC000"/>
              </a:solidFill>
            </a:endParaRPr>
          </a:p>
        </p:txBody>
      </p:sp>
      <p:pic>
        <p:nvPicPr>
          <p:cNvPr id="19458" name="Picture 2" descr="Chef Desktop Dash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2" y="1447800"/>
            <a:ext cx="7851775" cy="516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23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C000"/>
                </a:solidFill>
              </a:rPr>
              <a:t>Chef Desktop services target the following basic functions:</a:t>
            </a:r>
            <a:br>
              <a:rPr lang="en-US" sz="2800" dirty="0" smtClean="0">
                <a:solidFill>
                  <a:srgbClr val="FFC000"/>
                </a:solidFill>
              </a:rPr>
            </a:br>
            <a:endParaRPr lang="en-US" sz="2800" dirty="0">
              <a:solidFill>
                <a:srgbClr val="FFC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Hard </a:t>
            </a:r>
            <a:r>
              <a:rPr lang="en-US" dirty="0"/>
              <a:t>drive encryption</a:t>
            </a:r>
          </a:p>
          <a:p>
            <a:r>
              <a:rPr lang="en-US" dirty="0"/>
              <a:t>Screensaver with a password</a:t>
            </a:r>
          </a:p>
          <a:p>
            <a:r>
              <a:rPr lang="en-US" dirty="0"/>
              <a:t>Password policy to set complexity and other elements</a:t>
            </a:r>
          </a:p>
          <a:p>
            <a:r>
              <a:rPr lang="en-US" dirty="0"/>
              <a:t>Creating a rescue account or additional user accounts</a:t>
            </a:r>
          </a:p>
          <a:p>
            <a:r>
              <a:rPr lang="en-US" dirty="0"/>
              <a:t>Application management to deploy and manage apps that you care about</a:t>
            </a:r>
          </a:p>
          <a:p>
            <a:r>
              <a:rPr lang="en-US" dirty="0"/>
              <a:t>Update management to control where, when, and how OS and related patches are installed</a:t>
            </a:r>
          </a:p>
          <a:p>
            <a:r>
              <a:rPr lang="en-US" dirty="0"/>
              <a:t>Desktop control to limit access to features or services</a:t>
            </a:r>
          </a:p>
          <a:p>
            <a:endParaRPr lang="en-US" dirty="0"/>
          </a:p>
        </p:txBody>
      </p:sp>
    </p:spTree>
    <p:extLst>
      <p:ext uri="{BB962C8B-B14F-4D97-AF65-F5344CB8AC3E}">
        <p14:creationId xmlns:p14="http://schemas.microsoft.com/office/powerpoint/2010/main" val="3989010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Chef Desktop</a:t>
            </a:r>
            <a:endParaRPr lang="en-US" dirty="0">
              <a:solidFill>
                <a:srgbClr val="FFC000"/>
              </a:solidFill>
            </a:endParaRPr>
          </a:p>
        </p:txBody>
      </p:sp>
      <p:sp>
        <p:nvSpPr>
          <p:cNvPr id="3" name="Content Placeholder 2"/>
          <p:cNvSpPr>
            <a:spLocks noGrp="1"/>
          </p:cNvSpPr>
          <p:nvPr>
            <p:ph idx="1"/>
          </p:nvPr>
        </p:nvSpPr>
        <p:spPr/>
        <p:txBody>
          <a:bodyPr>
            <a:normAutofit fontScale="85000" lnSpcReduction="10000"/>
          </a:bodyPr>
          <a:lstStyle/>
          <a:p>
            <a:r>
              <a:rPr lang="en-US" dirty="0"/>
              <a:t>Under the hood, Chef Desktop is built on </a:t>
            </a:r>
            <a:r>
              <a:rPr lang="en-US" b="1" dirty="0"/>
              <a:t>Chef Infra</a:t>
            </a:r>
            <a:r>
              <a:rPr lang="en-US" dirty="0"/>
              <a:t> with some Azure components. The application of the premium desktop-</a:t>
            </a:r>
            <a:r>
              <a:rPr lang="en-US" dirty="0" err="1"/>
              <a:t>config</a:t>
            </a:r>
            <a:r>
              <a:rPr lang="en-US" dirty="0"/>
              <a:t> Cookbook and the resources it contains allow for advanced configuration of desktop systems that isn't built into Chef Infra directly. Additionally, compliance for desktop systems is also available as a part of service agreements.</a:t>
            </a:r>
          </a:p>
          <a:p>
            <a:r>
              <a:rPr lang="en-US" dirty="0"/>
              <a:t>Like Chef Infra, Desktop uses Infrastructure as Code to define workstation requirements, so policy can be tracked, versioned, tested and deployed with confidence.</a:t>
            </a:r>
          </a:p>
          <a:p>
            <a:endParaRPr lang="en-US" dirty="0"/>
          </a:p>
        </p:txBody>
      </p:sp>
    </p:spTree>
    <p:extLst>
      <p:ext uri="{BB962C8B-B14F-4D97-AF65-F5344CB8AC3E}">
        <p14:creationId xmlns:p14="http://schemas.microsoft.com/office/powerpoint/2010/main" val="353516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Software Products</a:t>
            </a:r>
          </a:p>
        </p:txBody>
      </p:sp>
      <p:sp>
        <p:nvSpPr>
          <p:cNvPr id="3" name="Content Placeholder 2"/>
          <p:cNvSpPr>
            <a:spLocks noGrp="1"/>
          </p:cNvSpPr>
          <p:nvPr>
            <p:ph idx="1"/>
          </p:nvPr>
        </p:nvSpPr>
        <p:spPr/>
        <p:txBody>
          <a:bodyPr/>
          <a:lstStyle/>
          <a:p>
            <a:r>
              <a:rPr lang="en-US" dirty="0"/>
              <a:t>Over time, Chef Software's product offerings have grown to include many IT automation products, such as these:</a:t>
            </a:r>
          </a:p>
        </p:txBody>
      </p:sp>
      <p:pic>
        <p:nvPicPr>
          <p:cNvPr id="4098" name="Picture 2" descr="chefproduct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8108"/>
            <a:ext cx="9144000" cy="292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88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Example</a:t>
            </a:r>
            <a:endParaRPr lang="en-US" dirty="0">
              <a:solidFill>
                <a:srgbClr val="FFC000"/>
              </a:solidFill>
            </a:endParaRPr>
          </a:p>
        </p:txBody>
      </p:sp>
      <p:pic>
        <p:nvPicPr>
          <p:cNvPr id="20482" name="Picture 2" descr="Chef Desktop Resource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63001"/>
            <a:ext cx="6974593" cy="560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44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Enterprise Automation </a:t>
            </a:r>
            <a:r>
              <a:rPr lang="en-US" b="1" dirty="0" smtClean="0">
                <a:solidFill>
                  <a:srgbClr val="FFC000"/>
                </a:solidFill>
              </a:rPr>
              <a:t>Stack</a:t>
            </a:r>
            <a:endParaRPr lang="en-US" dirty="0">
              <a:solidFill>
                <a:srgbClr val="FFC000"/>
              </a:solidFill>
            </a:endParaRPr>
          </a:p>
        </p:txBody>
      </p:sp>
      <p:sp>
        <p:nvSpPr>
          <p:cNvPr id="3" name="Content Placeholder 2"/>
          <p:cNvSpPr>
            <a:spLocks noGrp="1"/>
          </p:cNvSpPr>
          <p:nvPr>
            <p:ph idx="1"/>
          </p:nvPr>
        </p:nvSpPr>
        <p:spPr/>
        <p:txBody>
          <a:bodyPr/>
          <a:lstStyle/>
          <a:p>
            <a:pPr marL="0" indent="0">
              <a:buNone/>
            </a:pPr>
            <a:r>
              <a:rPr lang="en-US" dirty="0"/>
              <a:t>The Chef Enterprise Automation Stack (EAS) is our full suite of enterprise infrastructure, application and </a:t>
            </a:r>
            <a:r>
              <a:rPr lang="en-US" dirty="0" err="1"/>
              <a:t>DevSecOps</a:t>
            </a:r>
            <a:r>
              <a:rPr lang="en-US" dirty="0"/>
              <a:t> automation technologies for delivering change quickly, repeatedly, and securely.</a:t>
            </a:r>
          </a:p>
        </p:txBody>
      </p:sp>
    </p:spTree>
    <p:extLst>
      <p:ext uri="{BB962C8B-B14F-4D97-AF65-F5344CB8AC3E}">
        <p14:creationId xmlns:p14="http://schemas.microsoft.com/office/powerpoint/2010/main" val="72840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EAS</a:t>
            </a:r>
            <a:endParaRPr lang="en-US" dirty="0">
              <a:solidFill>
                <a:srgbClr val="FFC000"/>
              </a:solidFill>
            </a:endParaRPr>
          </a:p>
        </p:txBody>
      </p:sp>
      <p:pic>
        <p:nvPicPr>
          <p:cNvPr id="21506" name="Picture 2" descr="Chef Enterprise Automation S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981200"/>
            <a:ext cx="8248650" cy="416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1880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rgbClr val="FFC000"/>
                </a:solidFill>
              </a:rPr>
              <a:t>The Enterprise Automate Stack is powered by Chef's core automation engines:</a:t>
            </a:r>
            <a:br>
              <a:rPr lang="en-US" sz="2800" dirty="0" smtClean="0">
                <a:solidFill>
                  <a:srgbClr val="FFC000"/>
                </a:solidFill>
              </a:rPr>
            </a:br>
            <a:endParaRPr lang="en-US" sz="2800" dirty="0">
              <a:solidFill>
                <a:srgbClr val="FFC000"/>
              </a:solidFill>
            </a:endParaRPr>
          </a:p>
        </p:txBody>
      </p:sp>
      <p:sp>
        <p:nvSpPr>
          <p:cNvPr id="3" name="Content Placeholder 2"/>
          <p:cNvSpPr>
            <a:spLocks noGrp="1"/>
          </p:cNvSpPr>
          <p:nvPr>
            <p:ph idx="1"/>
          </p:nvPr>
        </p:nvSpPr>
        <p:spPr/>
        <p:txBody>
          <a:bodyPr/>
          <a:lstStyle/>
          <a:p>
            <a:r>
              <a:rPr lang="en-US" b="1" dirty="0" smtClean="0"/>
              <a:t>Chef </a:t>
            </a:r>
            <a:r>
              <a:rPr lang="en-US" b="1" dirty="0"/>
              <a:t>Infra</a:t>
            </a:r>
            <a:endParaRPr lang="en-US" dirty="0"/>
          </a:p>
          <a:p>
            <a:r>
              <a:rPr lang="en-US" b="1" dirty="0"/>
              <a:t>Chef </a:t>
            </a:r>
            <a:r>
              <a:rPr lang="en-US" b="1" dirty="0" err="1"/>
              <a:t>InSpec</a:t>
            </a:r>
            <a:endParaRPr lang="en-US" dirty="0"/>
          </a:p>
          <a:p>
            <a:r>
              <a:rPr lang="en-US" b="1" dirty="0"/>
              <a:t>Chef Habitat</a:t>
            </a:r>
            <a:endParaRPr lang="en-US" dirty="0"/>
          </a:p>
          <a:p>
            <a:r>
              <a:rPr lang="en-US" b="1" dirty="0"/>
              <a:t>Chef Automate</a:t>
            </a:r>
            <a:endParaRPr lang="en-US" dirty="0"/>
          </a:p>
          <a:p>
            <a:endParaRPr lang="en-US" dirty="0"/>
          </a:p>
        </p:txBody>
      </p:sp>
      <p:pic>
        <p:nvPicPr>
          <p:cNvPr id="22530" name="Picture 2" descr="Chef EAS Compon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950801"/>
            <a:ext cx="6657975" cy="287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EAS</a:t>
            </a:r>
            <a:endParaRPr lang="en-US" dirty="0">
              <a:solidFill>
                <a:srgbClr val="FFC000"/>
              </a:solidFill>
            </a:endParaRPr>
          </a:p>
        </p:txBody>
      </p:sp>
      <p:sp>
        <p:nvSpPr>
          <p:cNvPr id="3" name="Content Placeholder 2"/>
          <p:cNvSpPr>
            <a:spLocks noGrp="1"/>
          </p:cNvSpPr>
          <p:nvPr>
            <p:ph idx="1"/>
          </p:nvPr>
        </p:nvSpPr>
        <p:spPr/>
        <p:txBody>
          <a:bodyPr>
            <a:normAutofit/>
          </a:bodyPr>
          <a:lstStyle/>
          <a:p>
            <a:r>
              <a:rPr lang="en-US" dirty="0"/>
              <a:t>Chef Enterprise Automation Stack (EAS) provides teams implementing </a:t>
            </a:r>
            <a:r>
              <a:rPr lang="en-US" dirty="0" err="1"/>
              <a:t>DevSecOps</a:t>
            </a:r>
            <a:r>
              <a:rPr lang="en-US" dirty="0"/>
              <a:t> with a common approach for automating application delivery, infrastructure configuration and compliance auditing. </a:t>
            </a:r>
          </a:p>
        </p:txBody>
      </p:sp>
    </p:spTree>
    <p:extLst>
      <p:ext uri="{BB962C8B-B14F-4D97-AF65-F5344CB8AC3E}">
        <p14:creationId xmlns:p14="http://schemas.microsoft.com/office/powerpoint/2010/main" val="3008279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C000"/>
                </a:solidFill>
              </a:rPr>
              <a:t>Chef Enterprise Automation Stack Video</a:t>
            </a:r>
            <a:endParaRPr lang="en-US" dirty="0">
              <a:solidFill>
                <a:srgbClr val="FFC000"/>
              </a:solidFill>
            </a:endParaRPr>
          </a:p>
        </p:txBody>
      </p:sp>
      <p:sp>
        <p:nvSpPr>
          <p:cNvPr id="3" name="Content Placeholder 2"/>
          <p:cNvSpPr>
            <a:spLocks noGrp="1"/>
          </p:cNvSpPr>
          <p:nvPr>
            <p:ph idx="1"/>
          </p:nvPr>
        </p:nvSpPr>
        <p:spPr/>
        <p:txBody>
          <a:bodyPr/>
          <a:lstStyle/>
          <a:p>
            <a:pPr marL="0" indent="0">
              <a:buNone/>
            </a:pPr>
            <a:r>
              <a:rPr lang="en-US" dirty="0" smtClean="0">
                <a:hlinkClick r:id="rId2"/>
              </a:rPr>
              <a:t>https://youtu.be/IBlNQR2nlEY</a:t>
            </a:r>
            <a:endParaRPr lang="en-US" dirty="0" smtClean="0"/>
          </a:p>
          <a:p>
            <a:pPr marL="0" indent="0">
              <a:buNone/>
            </a:pPr>
            <a:endParaRPr lang="en-US" dirty="0"/>
          </a:p>
        </p:txBody>
      </p:sp>
    </p:spTree>
    <p:extLst>
      <p:ext uri="{BB962C8B-B14F-4D97-AF65-F5344CB8AC3E}">
        <p14:creationId xmlns:p14="http://schemas.microsoft.com/office/powerpoint/2010/main" val="2248603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Learn More</a:t>
            </a:r>
            <a:endParaRPr lang="en-US" dirty="0">
              <a:solidFill>
                <a:srgbClr val="FFC000"/>
              </a:solidFill>
            </a:endParaRPr>
          </a:p>
        </p:txBody>
      </p:sp>
      <p:sp>
        <p:nvSpPr>
          <p:cNvPr id="3" name="Content Placeholder 2"/>
          <p:cNvSpPr>
            <a:spLocks noGrp="1"/>
          </p:cNvSpPr>
          <p:nvPr>
            <p:ph idx="1"/>
          </p:nvPr>
        </p:nvSpPr>
        <p:spPr/>
        <p:txBody>
          <a:bodyPr>
            <a:normAutofit fontScale="32500" lnSpcReduction="20000"/>
          </a:bodyPr>
          <a:lstStyle/>
          <a:p>
            <a:r>
              <a:rPr lang="en-US" b="1" dirty="0"/>
              <a:t>Learn More</a:t>
            </a:r>
          </a:p>
          <a:p>
            <a:r>
              <a:rPr lang="en-US" dirty="0"/>
              <a:t> Bookmarked</a:t>
            </a:r>
          </a:p>
          <a:p>
            <a:r>
              <a:rPr lang="en-US" dirty="0"/>
              <a:t>Here is a link to the </a:t>
            </a:r>
            <a:r>
              <a:rPr lang="en-US" b="1" dirty="0"/>
              <a:t>Learn Chef</a:t>
            </a:r>
            <a:r>
              <a:rPr lang="en-US" dirty="0"/>
              <a:t> </a:t>
            </a:r>
            <a:r>
              <a:rPr lang="en-US" i="1" dirty="0"/>
              <a:t>Tracks</a:t>
            </a:r>
            <a:r>
              <a:rPr lang="en-US" dirty="0"/>
              <a:t> page, which includes a recommended progression through the introductory courses on Learn Chef. The </a:t>
            </a:r>
            <a:r>
              <a:rPr lang="en-US" b="1" dirty="0"/>
              <a:t>Chef Software: A Guided Tour</a:t>
            </a:r>
            <a:r>
              <a:rPr lang="en-US" dirty="0"/>
              <a:t> track culminates with the Chef Principles Certification exam:  </a:t>
            </a:r>
            <a:r>
              <a:rPr lang="en-US" dirty="0">
                <a:hlinkClick r:id="rId2"/>
              </a:rPr>
              <a:t>https://learn.chef.io/tracks</a:t>
            </a:r>
            <a:endParaRPr lang="en-US" dirty="0"/>
          </a:p>
          <a:p>
            <a:r>
              <a:rPr lang="en-US" dirty="0"/>
              <a:t>If you want to learn how to automate the management of your IT infrastructure, you can start here: </a:t>
            </a:r>
            <a:r>
              <a:rPr lang="en-US" b="1" dirty="0"/>
              <a:t>Manage Your Fleet with Chef Infra </a:t>
            </a:r>
            <a:r>
              <a:rPr lang="en-US" dirty="0">
                <a:hlinkClick r:id="rId3"/>
              </a:rPr>
              <a:t>https://learn.chef.io/courses/course-v1:chef+Infra101+perpetual/course/</a:t>
            </a:r>
            <a:endParaRPr lang="en-US" dirty="0"/>
          </a:p>
          <a:p>
            <a:r>
              <a:rPr lang="en-US" dirty="0"/>
              <a:t>If you want to learn how to automatically detect and correct compliance failures in your infrastructure, you can start here:  </a:t>
            </a:r>
            <a:r>
              <a:rPr lang="en-US" b="1" dirty="0"/>
              <a:t>Secure Your Infrastructure with Chef Automate</a:t>
            </a:r>
            <a:r>
              <a:rPr lang="en-US" dirty="0"/>
              <a:t>  </a:t>
            </a:r>
            <a:r>
              <a:rPr lang="en-US" dirty="0">
                <a:hlinkClick r:id="rId4"/>
              </a:rPr>
              <a:t>https://learn.chef.io/courses/course-v1:chef+Automate101+Perpetual/about</a:t>
            </a:r>
            <a:endParaRPr lang="en-US" dirty="0"/>
          </a:p>
          <a:p>
            <a:r>
              <a:rPr lang="en-US" dirty="0"/>
              <a:t>If you want to learn how to test your Chef cookbooks, you can start here: </a:t>
            </a:r>
            <a:r>
              <a:rPr lang="en-US" b="1" dirty="0"/>
              <a:t>Validate Infrastructure Code with Test Kitchen</a:t>
            </a:r>
            <a:r>
              <a:rPr lang="en-US" dirty="0"/>
              <a:t> </a:t>
            </a:r>
            <a:r>
              <a:rPr lang="en-US" dirty="0">
                <a:hlinkClick r:id="rId5"/>
              </a:rPr>
              <a:t>https://learn.chef.io/courses/course-v1:chef+LocalDev101+Perpetual/course/</a:t>
            </a:r>
            <a:endParaRPr lang="en-US" dirty="0"/>
          </a:p>
          <a:p>
            <a:r>
              <a:rPr lang="en-US" dirty="0"/>
              <a:t>If you want to learn how to simplify the auditing and remediation process into a unified workflow using the new Chef Compliance solution, you can start here: </a:t>
            </a:r>
            <a:r>
              <a:rPr lang="en-US" b="1" dirty="0"/>
              <a:t>Chef Compliance: First Steps with Auditing and Remediation </a:t>
            </a:r>
            <a:r>
              <a:rPr lang="en-US" dirty="0">
                <a:hlinkClick r:id="rId6"/>
              </a:rPr>
              <a:t>https://learn.chef.io/courses/course-v1:chef+SECCOM101+Perpetual/course/</a:t>
            </a:r>
            <a:endParaRPr lang="en-US" dirty="0"/>
          </a:p>
          <a:p>
            <a:r>
              <a:rPr lang="en-US" dirty="0"/>
              <a:t>If you want to learn how to automate the testing of your systems with the Chef </a:t>
            </a:r>
            <a:r>
              <a:rPr lang="en-US" dirty="0" err="1"/>
              <a:t>InSpec</a:t>
            </a:r>
            <a:r>
              <a:rPr lang="en-US" dirty="0"/>
              <a:t> Language, you can start here: </a:t>
            </a:r>
            <a:r>
              <a:rPr lang="en-US" b="1" dirty="0"/>
              <a:t>Test Expectations with Chef </a:t>
            </a:r>
            <a:r>
              <a:rPr lang="en-US" b="1" dirty="0" err="1"/>
              <a:t>InSpec</a:t>
            </a:r>
            <a:r>
              <a:rPr lang="en-US" b="1" dirty="0"/>
              <a:t> </a:t>
            </a:r>
            <a:r>
              <a:rPr lang="en-US" dirty="0">
                <a:hlinkClick r:id="rId7"/>
              </a:rPr>
              <a:t>https://learn.chef.io/courses/course-v1:chef+Inspec101+Perpetual/about</a:t>
            </a:r>
            <a:endParaRPr lang="en-US" dirty="0"/>
          </a:p>
          <a:p>
            <a:r>
              <a:rPr lang="en-US" dirty="0"/>
              <a:t>As mentioned above, we offer a </a:t>
            </a:r>
            <a:r>
              <a:rPr lang="en-US" b="1" dirty="0"/>
              <a:t>Chef Principles Certification </a:t>
            </a:r>
            <a:r>
              <a:rPr lang="en-US" dirty="0"/>
              <a:t>exam that will test your knowledge of Chef OSS tools, products, and solutions. Upon passing, you will be awarded with the </a:t>
            </a:r>
            <a:r>
              <a:rPr lang="en-US" b="1" dirty="0"/>
              <a:t>Chef Principles</a:t>
            </a:r>
            <a:r>
              <a:rPr lang="en-US" dirty="0"/>
              <a:t> award, which we encourage you to share on your social networks and with colleagues. The certification will be valid for two years, after which re-certification will be required.</a:t>
            </a:r>
          </a:p>
          <a:p>
            <a:r>
              <a:rPr lang="en-US" dirty="0"/>
              <a:t>This link will take you to the </a:t>
            </a:r>
            <a:r>
              <a:rPr lang="en-US" b="1" dirty="0"/>
              <a:t>Chef Principles Certification </a:t>
            </a:r>
            <a:r>
              <a:rPr lang="en-US" dirty="0"/>
              <a:t>exam, which includes the recommended courses you can take to pass. </a:t>
            </a:r>
            <a:r>
              <a:rPr lang="en-US" dirty="0">
                <a:hlinkClick r:id="rId8"/>
              </a:rPr>
              <a:t>https://</a:t>
            </a:r>
            <a:r>
              <a:rPr lang="en-US" dirty="0" smtClean="0">
                <a:hlinkClick r:id="rId8"/>
              </a:rPr>
              <a:t>learn.chef.io/courses/course-v1:chef+CP101+exam/about</a:t>
            </a:r>
            <a:endParaRPr lang="en-US" dirty="0" smtClean="0"/>
          </a:p>
          <a:p>
            <a:endParaRPr lang="en-US" dirty="0"/>
          </a:p>
          <a:p>
            <a:pPr marL="0" indent="0">
              <a:buNone/>
            </a:pPr>
            <a:endParaRPr lang="en-US" dirty="0"/>
          </a:p>
          <a:p>
            <a:pPr marL="0" indent="0" algn="ctr">
              <a:buNone/>
            </a:pPr>
            <a:r>
              <a:rPr lang="en-US" sz="6000" dirty="0" smtClean="0"/>
              <a:t>SOURCE CHEF.IO</a:t>
            </a:r>
            <a:endParaRPr lang="en-US" sz="6000" dirty="0"/>
          </a:p>
          <a:p>
            <a:endParaRPr lang="en-US" dirty="0"/>
          </a:p>
        </p:txBody>
      </p:sp>
    </p:spTree>
    <p:extLst>
      <p:ext uri="{BB962C8B-B14F-4D97-AF65-F5344CB8AC3E}">
        <p14:creationId xmlns:p14="http://schemas.microsoft.com/office/powerpoint/2010/main" val="69804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Chef Client List</a:t>
            </a:r>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a:t>Chef Software users consist of hundreds of small businesses to large enterprises such as these</a:t>
            </a:r>
            <a:r>
              <a:rPr lang="en-US" dirty="0" smtClean="0"/>
              <a:t>:</a:t>
            </a:r>
          </a:p>
          <a:p>
            <a:endParaRPr lang="en-US" dirty="0"/>
          </a:p>
          <a:p>
            <a:endParaRPr lang="en-US" dirty="0" smtClean="0"/>
          </a:p>
          <a:p>
            <a:endParaRPr lang="en-US" dirty="0" smtClean="0"/>
          </a:p>
          <a:p>
            <a:endParaRPr lang="en-US" dirty="0"/>
          </a:p>
          <a:p>
            <a:endParaRPr lang="en-US" dirty="0" smtClean="0"/>
          </a:p>
          <a:p>
            <a:r>
              <a:rPr lang="en-US" dirty="0" smtClean="0"/>
              <a:t>Most </a:t>
            </a:r>
            <a:r>
              <a:rPr lang="en-US" dirty="0"/>
              <a:t>of Chef's customers come from Fortune 1000 companies, including major organizations like Facebook, Nordstrom, Disney, and General Electric</a:t>
            </a:r>
            <a:endParaRPr lang="en-US" dirty="0" smtClean="0"/>
          </a:p>
          <a:p>
            <a:pPr marL="0" indent="0">
              <a:buNone/>
            </a:pPr>
            <a:endParaRPr lang="en-US" dirty="0"/>
          </a:p>
        </p:txBody>
      </p:sp>
      <p:pic>
        <p:nvPicPr>
          <p:cNvPr id="5122" name="Picture 2" descr="customers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2057400"/>
            <a:ext cx="4572000" cy="206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8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Introduction to Automation</a:t>
            </a:r>
          </a:p>
        </p:txBody>
      </p:sp>
      <p:sp>
        <p:nvSpPr>
          <p:cNvPr id="3" name="Content Placeholder 2"/>
          <p:cNvSpPr>
            <a:spLocks noGrp="1"/>
          </p:cNvSpPr>
          <p:nvPr>
            <p:ph idx="1"/>
          </p:nvPr>
        </p:nvSpPr>
        <p:spPr/>
        <p:txBody>
          <a:bodyPr/>
          <a:lstStyle/>
          <a:p>
            <a:pPr marL="0" indent="0" algn="ctr">
              <a:buNone/>
            </a:pPr>
            <a:r>
              <a:rPr lang="en-US" dirty="0"/>
              <a:t>Automation is the act of building a process that will operate without human intervention. At Chef Software, it means automating the configuration and management of cloud-based or </a:t>
            </a:r>
            <a:r>
              <a:rPr lang="en-US" dirty="0" smtClean="0"/>
              <a:t>on-premises computing</a:t>
            </a:r>
            <a:r>
              <a:rPr lang="en-US" dirty="0"/>
              <a:t> infrastructure.</a:t>
            </a:r>
          </a:p>
        </p:txBody>
      </p:sp>
    </p:spTree>
    <p:extLst>
      <p:ext uri="{BB962C8B-B14F-4D97-AF65-F5344CB8AC3E}">
        <p14:creationId xmlns:p14="http://schemas.microsoft.com/office/powerpoint/2010/main" val="83884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First off, what is infrastructure?</a:t>
            </a:r>
          </a:p>
        </p:txBody>
      </p:sp>
      <p:pic>
        <p:nvPicPr>
          <p:cNvPr id="6146" name="Picture 2" descr="infrastructur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10" y="1600200"/>
            <a:ext cx="886777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35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C000"/>
                </a:solidFill>
              </a:rPr>
              <a:t>What is Automation?</a:t>
            </a:r>
          </a:p>
        </p:txBody>
      </p:sp>
      <p:sp>
        <p:nvSpPr>
          <p:cNvPr id="3" name="Content Placeholder 2"/>
          <p:cNvSpPr>
            <a:spLocks noGrp="1"/>
          </p:cNvSpPr>
          <p:nvPr>
            <p:ph idx="1"/>
          </p:nvPr>
        </p:nvSpPr>
        <p:spPr/>
        <p:txBody>
          <a:bodyPr>
            <a:normAutofit/>
          </a:bodyPr>
          <a:lstStyle/>
          <a:p>
            <a:r>
              <a:rPr lang="en-US" dirty="0"/>
              <a:t>B</a:t>
            </a:r>
            <a:r>
              <a:rPr lang="en-US" dirty="0" smtClean="0"/>
              <a:t>uilding </a:t>
            </a:r>
            <a:r>
              <a:rPr lang="en-US" dirty="0"/>
              <a:t>a process that will operate without human intervention.   </a:t>
            </a:r>
            <a:endParaRPr lang="en-US" dirty="0" smtClean="0"/>
          </a:p>
          <a:p>
            <a:r>
              <a:rPr lang="en-US" dirty="0" smtClean="0"/>
              <a:t>repetitive </a:t>
            </a:r>
            <a:r>
              <a:rPr lang="en-US" dirty="0"/>
              <a:t>tasks, with consistency and reliability.  </a:t>
            </a:r>
            <a:endParaRPr lang="en-US" dirty="0" smtClean="0"/>
          </a:p>
          <a:p>
            <a:r>
              <a:rPr lang="en-US" dirty="0" smtClean="0"/>
              <a:t>It </a:t>
            </a:r>
            <a:r>
              <a:rPr lang="en-US" dirty="0"/>
              <a:t>is </a:t>
            </a:r>
            <a:r>
              <a:rPr lang="en-US" u="sng" dirty="0"/>
              <a:t>not about replacing human </a:t>
            </a:r>
            <a:r>
              <a:rPr lang="en-US" u="sng" dirty="0" smtClean="0"/>
              <a:t>operators</a:t>
            </a:r>
            <a:endParaRPr lang="en-US" dirty="0"/>
          </a:p>
          <a:p>
            <a:r>
              <a:rPr lang="en-US" dirty="0"/>
              <a:t>In addition, the use of automation,  </a:t>
            </a:r>
          </a:p>
          <a:p>
            <a:endParaRPr lang="en-US" dirty="0"/>
          </a:p>
        </p:txBody>
      </p:sp>
    </p:spTree>
    <p:extLst>
      <p:ext uri="{BB962C8B-B14F-4D97-AF65-F5344CB8AC3E}">
        <p14:creationId xmlns:p14="http://schemas.microsoft.com/office/powerpoint/2010/main" val="1144520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1198</Words>
  <Application>Microsoft Office PowerPoint</Application>
  <PresentationFormat>On-screen Show (4:3)</PresentationFormat>
  <Paragraphs>248</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        Chef   101</vt:lpstr>
      <vt:lpstr>Objectives</vt:lpstr>
      <vt:lpstr>About Chef Software</vt:lpstr>
      <vt:lpstr>Chef Progress</vt:lpstr>
      <vt:lpstr>Chef Software Products</vt:lpstr>
      <vt:lpstr>Chef Client List</vt:lpstr>
      <vt:lpstr>Introduction to Automation</vt:lpstr>
      <vt:lpstr>First off, what is infrastructure?</vt:lpstr>
      <vt:lpstr>What is Automation?</vt:lpstr>
      <vt:lpstr>Infrastructure Automation</vt:lpstr>
      <vt:lpstr>PowerPoint Presentation</vt:lpstr>
      <vt:lpstr>An example of a Chef Infra recipe</vt:lpstr>
      <vt:lpstr>Compliance Automation</vt:lpstr>
      <vt:lpstr>Compliance Automation</vt:lpstr>
      <vt:lpstr>Chef Compliance</vt:lpstr>
      <vt:lpstr>PowerPoint Presentation</vt:lpstr>
      <vt:lpstr>Application Automation</vt:lpstr>
      <vt:lpstr>Application Automation</vt:lpstr>
      <vt:lpstr>Where Chef Software Fits Into DevSecOps</vt:lpstr>
      <vt:lpstr>PowerPoint Presentation</vt:lpstr>
      <vt:lpstr>Where Chef Software Fits Into DevSecOps</vt:lpstr>
      <vt:lpstr>Chef Open Source Software</vt:lpstr>
      <vt:lpstr>Chef Infra</vt:lpstr>
      <vt:lpstr>PowerPoint Presentation</vt:lpstr>
      <vt:lpstr>Chef InSpec</vt:lpstr>
      <vt:lpstr>Example:</vt:lpstr>
      <vt:lpstr>Chef Habitat</vt:lpstr>
      <vt:lpstr>Example</vt:lpstr>
      <vt:lpstr>Chef Workstation</vt:lpstr>
      <vt:lpstr>Chef Workstation includes:</vt:lpstr>
      <vt:lpstr>PowerPoint Presentation</vt:lpstr>
      <vt:lpstr>PowerPoint Presentation</vt:lpstr>
      <vt:lpstr>Chef Automate</vt:lpstr>
      <vt:lpstr>PowerPoint Presentation</vt:lpstr>
      <vt:lpstr>Chef Infrastructure Management</vt:lpstr>
      <vt:lpstr>Built on Chef Infra and Chef Automate, Chef Infrastructure Management delivers automation across a wide range of cloud or on-premise infrastructure.  </vt:lpstr>
      <vt:lpstr>PowerPoint Presentation</vt:lpstr>
      <vt:lpstr>With Chef Automate</vt:lpstr>
      <vt:lpstr>Chef App Delivery</vt:lpstr>
      <vt:lpstr>Chef App Delivery</vt:lpstr>
      <vt:lpstr>Chef Habitat</vt:lpstr>
      <vt:lpstr>Chef Habitat enables:</vt:lpstr>
      <vt:lpstr>Chef Compliance</vt:lpstr>
      <vt:lpstr>Chef Compliance</vt:lpstr>
      <vt:lpstr>It has 2 offerings</vt:lpstr>
      <vt:lpstr>Chef Desktop</vt:lpstr>
      <vt:lpstr>Chef Desktop</vt:lpstr>
      <vt:lpstr>Chef Desktop services target the following basic functions: </vt:lpstr>
      <vt:lpstr>Chef Desktop</vt:lpstr>
      <vt:lpstr>Example</vt:lpstr>
      <vt:lpstr>Chef Enterprise Automation Stack</vt:lpstr>
      <vt:lpstr>EAS</vt:lpstr>
      <vt:lpstr>The Enterprise Automate Stack is powered by Chef's core automation engines: </vt:lpstr>
      <vt:lpstr>EAS</vt:lpstr>
      <vt:lpstr>Chef Enterprise Automation Stack Video</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Chef   101</dc:title>
  <dc:creator>Windows User</dc:creator>
  <cp:lastModifiedBy>Windows User</cp:lastModifiedBy>
  <cp:revision>55</cp:revision>
  <dcterms:created xsi:type="dcterms:W3CDTF">2021-06-02T18:53:28Z</dcterms:created>
  <dcterms:modified xsi:type="dcterms:W3CDTF">2021-06-03T21:47:48Z</dcterms:modified>
</cp:coreProperties>
</file>