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049BD-1DBB-417F-B1DC-5F72A11AD636}"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369389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049BD-1DBB-417F-B1DC-5F72A11AD636}"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161410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049BD-1DBB-417F-B1DC-5F72A11AD636}"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60729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049BD-1DBB-417F-B1DC-5F72A11AD636}"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400157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049BD-1DBB-417F-B1DC-5F72A11AD636}"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288751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A049BD-1DBB-417F-B1DC-5F72A11AD636}"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366353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A049BD-1DBB-417F-B1DC-5F72A11AD636}" type="datetimeFigureOut">
              <a:rPr lang="en-US" smtClean="0"/>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57103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A049BD-1DBB-417F-B1DC-5F72A11AD636}" type="datetimeFigureOut">
              <a:rPr lang="en-US" smtClean="0"/>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401513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049BD-1DBB-417F-B1DC-5F72A11AD636}" type="datetimeFigureOut">
              <a:rPr lang="en-US" smtClean="0"/>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117470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049BD-1DBB-417F-B1DC-5F72A11AD636}"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94446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049BD-1DBB-417F-B1DC-5F72A11AD636}"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63829-0B11-4E13-A7A9-7C90E52CE6D4}" type="slidenum">
              <a:rPr lang="en-US" smtClean="0"/>
              <a:t>‹#›</a:t>
            </a:fld>
            <a:endParaRPr lang="en-US"/>
          </a:p>
        </p:txBody>
      </p:sp>
    </p:spTree>
    <p:extLst>
      <p:ext uri="{BB962C8B-B14F-4D97-AF65-F5344CB8AC3E}">
        <p14:creationId xmlns:p14="http://schemas.microsoft.com/office/powerpoint/2010/main" val="408716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049BD-1DBB-417F-B1DC-5F72A11AD636}" type="datetimeFigureOut">
              <a:rPr lang="en-US" smtClean="0"/>
              <a:t>5/21/2017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3829-0B11-4E13-A7A9-7C90E52CE6D4}" type="slidenum">
              <a:rPr lang="en-US" smtClean="0"/>
              <a:t>‹#›</a:t>
            </a:fld>
            <a:endParaRPr lang="en-US"/>
          </a:p>
        </p:txBody>
      </p:sp>
    </p:spTree>
    <p:extLst>
      <p:ext uri="{BB962C8B-B14F-4D97-AF65-F5344CB8AC3E}">
        <p14:creationId xmlns:p14="http://schemas.microsoft.com/office/powerpoint/2010/main" val="289570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Docker </a:t>
            </a:r>
            <a:r>
              <a:rPr lang="en-US" b="1" dirty="0" smtClean="0"/>
              <a:t>Orchestration</a:t>
            </a:r>
            <a:endParaRPr lang="en-US" dirty="0"/>
          </a:p>
        </p:txBody>
      </p:sp>
      <p:sp>
        <p:nvSpPr>
          <p:cNvPr id="3" name="Subtitle 2"/>
          <p:cNvSpPr>
            <a:spLocks noGrp="1"/>
          </p:cNvSpPr>
          <p:nvPr>
            <p:ph type="subTitle" idx="1"/>
          </p:nvPr>
        </p:nvSpPr>
        <p:spPr/>
        <p:txBody>
          <a:bodyPr/>
          <a:lstStyle/>
          <a:p>
            <a:r>
              <a:rPr lang="en-US" dirty="0" smtClean="0"/>
              <a:t>Raghu</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0601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1000" dirty="0" smtClean="0"/>
              <a:t>$ </a:t>
            </a:r>
            <a:r>
              <a:rPr lang="en-US" sz="1000" dirty="0" err="1" smtClean="0"/>
              <a:t>docker</a:t>
            </a:r>
            <a:r>
              <a:rPr lang="en-US" sz="1000" dirty="0" smtClean="0"/>
              <a:t> info </a:t>
            </a:r>
          </a:p>
          <a:p>
            <a:pPr marL="400050" lvl="1" indent="0">
              <a:buNone/>
            </a:pPr>
            <a:r>
              <a:rPr lang="en-US" sz="800" dirty="0" smtClean="0"/>
              <a:t>Containers: 2 </a:t>
            </a:r>
          </a:p>
          <a:p>
            <a:pPr marL="400050" lvl="1" indent="0">
              <a:buNone/>
            </a:pPr>
            <a:r>
              <a:rPr lang="en-US" sz="800" dirty="0"/>
              <a:t>	</a:t>
            </a:r>
            <a:r>
              <a:rPr lang="en-US" sz="800" dirty="0" smtClean="0"/>
              <a:t>Running: 0 </a:t>
            </a:r>
          </a:p>
          <a:p>
            <a:pPr marL="400050" lvl="1" indent="0">
              <a:buNone/>
            </a:pPr>
            <a:r>
              <a:rPr lang="en-US" sz="800" dirty="0"/>
              <a:t>	</a:t>
            </a:r>
            <a:r>
              <a:rPr lang="en-US" sz="800" dirty="0" smtClean="0"/>
              <a:t>Paused: 0 </a:t>
            </a:r>
          </a:p>
          <a:p>
            <a:pPr marL="400050" lvl="1" indent="0">
              <a:buNone/>
            </a:pPr>
            <a:r>
              <a:rPr lang="en-US" sz="800" dirty="0"/>
              <a:t>	</a:t>
            </a:r>
            <a:r>
              <a:rPr lang="en-US" sz="800" dirty="0" smtClean="0"/>
              <a:t>Stopped: 2 </a:t>
            </a:r>
          </a:p>
          <a:p>
            <a:pPr marL="400050" lvl="1" indent="0">
              <a:buNone/>
            </a:pPr>
            <a:r>
              <a:rPr lang="en-US" sz="800" dirty="0" smtClean="0"/>
              <a:t>Images: 2 </a:t>
            </a:r>
          </a:p>
          <a:p>
            <a:pPr marL="400050" lvl="1" indent="0">
              <a:buNone/>
            </a:pPr>
            <a:r>
              <a:rPr lang="en-US" sz="800" dirty="0" smtClean="0"/>
              <a:t>Server Version: 17.03.1-ee-3 </a:t>
            </a:r>
          </a:p>
          <a:p>
            <a:pPr marL="400050" lvl="1" indent="0">
              <a:buNone/>
            </a:pPr>
            <a:r>
              <a:rPr lang="en-US" sz="800" dirty="0" smtClean="0"/>
              <a:t>Storage Driver: </a:t>
            </a:r>
            <a:r>
              <a:rPr lang="en-US" sz="800" dirty="0" err="1" smtClean="0"/>
              <a:t>aufs</a:t>
            </a:r>
            <a:r>
              <a:rPr lang="en-US" sz="800" dirty="0" smtClean="0"/>
              <a:t> </a:t>
            </a:r>
          </a:p>
          <a:p>
            <a:pPr marL="400050" lvl="1" indent="0">
              <a:buNone/>
            </a:pPr>
            <a:r>
              <a:rPr lang="en-US" sz="800" dirty="0"/>
              <a:t>	</a:t>
            </a:r>
            <a:r>
              <a:rPr lang="en-US" sz="800" dirty="0" smtClean="0"/>
              <a:t>Root Dir: /</a:t>
            </a:r>
            <a:r>
              <a:rPr lang="en-US" sz="800" dirty="0" err="1" smtClean="0"/>
              <a:t>var</a:t>
            </a:r>
            <a:r>
              <a:rPr lang="en-US" sz="800" dirty="0" smtClean="0"/>
              <a:t>/lib/</a:t>
            </a:r>
            <a:r>
              <a:rPr lang="en-US" sz="800" dirty="0" err="1" smtClean="0"/>
              <a:t>docker</a:t>
            </a:r>
            <a:r>
              <a:rPr lang="en-US" sz="800" dirty="0" smtClean="0"/>
              <a:t>/</a:t>
            </a:r>
            <a:r>
              <a:rPr lang="en-US" sz="800" dirty="0" err="1" smtClean="0"/>
              <a:t>aufs</a:t>
            </a:r>
            <a:r>
              <a:rPr lang="en-US" sz="800" dirty="0" smtClean="0"/>
              <a:t> </a:t>
            </a:r>
          </a:p>
          <a:p>
            <a:pPr marL="400050" lvl="1" indent="0">
              <a:buNone/>
            </a:pPr>
            <a:r>
              <a:rPr lang="en-US" sz="800" dirty="0"/>
              <a:t>	</a:t>
            </a:r>
            <a:r>
              <a:rPr lang="en-US" sz="800" dirty="0" smtClean="0"/>
              <a:t>Backing Filesystem: </a:t>
            </a:r>
            <a:r>
              <a:rPr lang="en-US" sz="800" dirty="0" err="1" smtClean="0"/>
              <a:t>extfs</a:t>
            </a:r>
            <a:r>
              <a:rPr lang="en-US" sz="800" dirty="0" smtClean="0"/>
              <a:t> </a:t>
            </a:r>
          </a:p>
          <a:p>
            <a:pPr marL="400050" lvl="1" indent="0">
              <a:buNone/>
            </a:pPr>
            <a:r>
              <a:rPr lang="en-US" sz="800" dirty="0"/>
              <a:t>	</a:t>
            </a:r>
            <a:r>
              <a:rPr lang="en-US" sz="800" dirty="0" err="1" smtClean="0"/>
              <a:t>Dirs</a:t>
            </a:r>
            <a:r>
              <a:rPr lang="en-US" sz="800" dirty="0" smtClean="0"/>
              <a:t>: 13 </a:t>
            </a:r>
          </a:p>
          <a:p>
            <a:pPr marL="400050" lvl="1" indent="0">
              <a:buNone/>
            </a:pPr>
            <a:r>
              <a:rPr lang="en-US" sz="800" dirty="0"/>
              <a:t>	</a:t>
            </a:r>
            <a:r>
              <a:rPr lang="en-US" sz="800" dirty="0" smtClean="0"/>
              <a:t>Dirperm1 Supported: true </a:t>
            </a:r>
          </a:p>
          <a:p>
            <a:pPr marL="400050" lvl="1" indent="0">
              <a:buNone/>
            </a:pPr>
            <a:r>
              <a:rPr lang="en-US" sz="800" dirty="0" smtClean="0"/>
              <a:t>Logging Driver: </a:t>
            </a:r>
            <a:r>
              <a:rPr lang="en-US" sz="800" dirty="0" err="1" smtClean="0"/>
              <a:t>json</a:t>
            </a:r>
            <a:r>
              <a:rPr lang="en-US" sz="800" dirty="0" smtClean="0"/>
              <a:t>-file </a:t>
            </a:r>
          </a:p>
          <a:p>
            <a:pPr marL="400050" lvl="1" indent="0">
              <a:buNone/>
            </a:pPr>
            <a:r>
              <a:rPr lang="en-US" sz="800" dirty="0" err="1" smtClean="0"/>
              <a:t>Cgroup</a:t>
            </a:r>
            <a:r>
              <a:rPr lang="en-US" sz="800" dirty="0" smtClean="0"/>
              <a:t> Driver: </a:t>
            </a:r>
            <a:r>
              <a:rPr lang="en-US" sz="800" dirty="0" err="1" smtClean="0"/>
              <a:t>cgroupfs</a:t>
            </a:r>
            <a:r>
              <a:rPr lang="en-US" sz="800" dirty="0" smtClean="0"/>
              <a:t> </a:t>
            </a:r>
          </a:p>
          <a:p>
            <a:pPr marL="400050" lvl="1" indent="0">
              <a:buNone/>
            </a:pPr>
            <a:r>
              <a:rPr lang="en-US" sz="800" dirty="0" smtClean="0"/>
              <a:t>Plugins: </a:t>
            </a:r>
          </a:p>
          <a:p>
            <a:pPr marL="400050" lvl="1" indent="0">
              <a:buNone/>
            </a:pPr>
            <a:r>
              <a:rPr lang="en-US" sz="800" dirty="0"/>
              <a:t>	</a:t>
            </a:r>
            <a:r>
              <a:rPr lang="en-US" sz="800" dirty="0" smtClean="0"/>
              <a:t>Volume: local </a:t>
            </a:r>
          </a:p>
          <a:p>
            <a:pPr marL="400050" lvl="1" indent="0">
              <a:buNone/>
            </a:pPr>
            <a:r>
              <a:rPr lang="en-US" sz="800" dirty="0"/>
              <a:t>	</a:t>
            </a:r>
            <a:r>
              <a:rPr lang="en-US" sz="800" dirty="0" smtClean="0"/>
              <a:t>Network: bridge host </a:t>
            </a:r>
            <a:r>
              <a:rPr lang="en-US" sz="800" dirty="0" err="1" smtClean="0"/>
              <a:t>macvlan</a:t>
            </a:r>
            <a:r>
              <a:rPr lang="en-US" sz="800" dirty="0" smtClean="0"/>
              <a:t> null overlay </a:t>
            </a:r>
          </a:p>
          <a:p>
            <a:pPr marL="400050" lvl="1" indent="0">
              <a:buNone/>
            </a:pPr>
            <a:r>
              <a:rPr lang="en-US" sz="800" dirty="0" smtClean="0"/>
              <a:t>Swarm: active </a:t>
            </a:r>
          </a:p>
          <a:p>
            <a:pPr marL="400050" lvl="1" indent="0">
              <a:buNone/>
            </a:pPr>
            <a:r>
              <a:rPr lang="en-US" sz="800" dirty="0" smtClean="0"/>
              <a:t>	</a:t>
            </a:r>
            <a:r>
              <a:rPr lang="en-US" sz="800" dirty="0" err="1" smtClean="0"/>
              <a:t>NodeID</a:t>
            </a:r>
            <a:r>
              <a:rPr lang="en-US" sz="800" dirty="0" smtClean="0"/>
              <a:t>: rwezvezez3bg1kqg0y0f4ju22 </a:t>
            </a:r>
          </a:p>
          <a:p>
            <a:pPr marL="400050" lvl="1" indent="0">
              <a:buNone/>
            </a:pPr>
            <a:r>
              <a:rPr lang="en-US" sz="800" dirty="0" smtClean="0"/>
              <a:t>	Is Manager: true </a:t>
            </a:r>
          </a:p>
          <a:p>
            <a:pPr marL="400050" lvl="1" indent="0">
              <a:buNone/>
            </a:pPr>
            <a:r>
              <a:rPr lang="en-US" sz="800" dirty="0" smtClean="0"/>
              <a:t>	</a:t>
            </a:r>
            <a:r>
              <a:rPr lang="en-US" sz="800" dirty="0" err="1" smtClean="0"/>
              <a:t>ClusterID</a:t>
            </a:r>
            <a:r>
              <a:rPr lang="en-US" sz="800" dirty="0" smtClean="0"/>
              <a:t>: qccn5eanox0uctyj6xtfvesy2 </a:t>
            </a:r>
          </a:p>
          <a:p>
            <a:pPr marL="400050" lvl="1" indent="0">
              <a:buNone/>
            </a:pPr>
            <a:r>
              <a:rPr lang="en-US" sz="800" dirty="0"/>
              <a:t>	</a:t>
            </a:r>
            <a:r>
              <a:rPr lang="en-US" sz="800" dirty="0" smtClean="0"/>
              <a:t>Managers: 1</a:t>
            </a:r>
          </a:p>
          <a:p>
            <a:pPr marL="400050" lvl="1" indent="0">
              <a:buNone/>
            </a:pPr>
            <a:r>
              <a:rPr lang="en-US" sz="800" dirty="0"/>
              <a:t>	</a:t>
            </a:r>
            <a:r>
              <a:rPr lang="en-US" sz="800" dirty="0" smtClean="0"/>
              <a:t>Nodes: 1</a:t>
            </a:r>
          </a:p>
          <a:p>
            <a:pPr marL="400050" lvl="1" indent="0">
              <a:buNone/>
            </a:pPr>
            <a:r>
              <a:rPr lang="en-US" sz="800" dirty="0" smtClean="0"/>
              <a:t>Orchestration: </a:t>
            </a:r>
          </a:p>
          <a:p>
            <a:pPr marL="400050" lvl="1" indent="0">
              <a:buNone/>
            </a:pPr>
            <a:r>
              <a:rPr lang="en-US" sz="800" dirty="0"/>
              <a:t>	</a:t>
            </a:r>
            <a:r>
              <a:rPr lang="en-US" sz="800" dirty="0" smtClean="0"/>
              <a:t>Task History Retention Limit: 5 </a:t>
            </a:r>
          </a:p>
          <a:p>
            <a:pPr marL="400050" lvl="1" indent="0">
              <a:buNone/>
            </a:pPr>
            <a:r>
              <a:rPr lang="en-US" sz="800" dirty="0" smtClean="0"/>
              <a:t>Raft: </a:t>
            </a:r>
          </a:p>
          <a:p>
            <a:pPr marL="400050" lvl="1" indent="0">
              <a:buNone/>
            </a:pPr>
            <a:r>
              <a:rPr lang="en-US" sz="800" dirty="0"/>
              <a:t>	</a:t>
            </a:r>
            <a:r>
              <a:rPr lang="en-US" sz="800" dirty="0" smtClean="0"/>
              <a:t>Snapshot Interval: 10000 </a:t>
            </a:r>
          </a:p>
          <a:p>
            <a:pPr marL="400050" lvl="1" indent="0">
              <a:buNone/>
            </a:pPr>
            <a:r>
              <a:rPr lang="en-US" sz="800" dirty="0"/>
              <a:t>	</a:t>
            </a:r>
            <a:r>
              <a:rPr lang="en-US" sz="800" dirty="0" smtClean="0"/>
              <a:t>Number of Old Snapshots to Retain: 0 </a:t>
            </a:r>
          </a:p>
          <a:p>
            <a:pPr marL="400050" lvl="1" indent="0">
              <a:buNone/>
            </a:pPr>
            <a:r>
              <a:rPr lang="en-US" sz="800" dirty="0"/>
              <a:t>	</a:t>
            </a:r>
            <a:r>
              <a:rPr lang="en-US" sz="800" dirty="0" smtClean="0"/>
              <a:t>Heartbeat Tick: 1 </a:t>
            </a:r>
          </a:p>
          <a:p>
            <a:pPr marL="400050" lvl="1" indent="0">
              <a:buNone/>
            </a:pPr>
            <a:r>
              <a:rPr lang="en-US" sz="800" dirty="0"/>
              <a:t>	</a:t>
            </a:r>
            <a:r>
              <a:rPr lang="en-US" sz="800" dirty="0" smtClean="0"/>
              <a:t>Election Tick: 3 </a:t>
            </a:r>
          </a:p>
          <a:p>
            <a:pPr marL="400050" lvl="1" indent="0">
              <a:buNone/>
            </a:pPr>
            <a:r>
              <a:rPr lang="en-US" sz="800" dirty="0" smtClean="0"/>
              <a:t>Dispatcher: </a:t>
            </a:r>
          </a:p>
          <a:p>
            <a:pPr marL="400050" lvl="1" indent="0">
              <a:buNone/>
            </a:pPr>
            <a:r>
              <a:rPr lang="en-US" sz="800" dirty="0"/>
              <a:t>	</a:t>
            </a:r>
            <a:r>
              <a:rPr lang="en-US" sz="800" dirty="0" smtClean="0"/>
              <a:t>Heartbeat Period: 5 seconds </a:t>
            </a:r>
          </a:p>
          <a:p>
            <a:pPr marL="400050" lvl="1" indent="0">
              <a:buNone/>
            </a:pPr>
            <a:r>
              <a:rPr lang="en-US" sz="800" dirty="0" smtClean="0"/>
              <a:t>CA Configuration: </a:t>
            </a:r>
          </a:p>
          <a:p>
            <a:pPr marL="400050" lvl="1" indent="0">
              <a:buNone/>
            </a:pPr>
            <a:r>
              <a:rPr lang="en-US" sz="800" dirty="0"/>
              <a:t>	</a:t>
            </a:r>
            <a:r>
              <a:rPr lang="en-US" sz="800" dirty="0" smtClean="0"/>
              <a:t>Expiry Duration: 3 months </a:t>
            </a:r>
          </a:p>
          <a:p>
            <a:pPr marL="400050" lvl="1" indent="0">
              <a:buNone/>
            </a:pPr>
            <a:r>
              <a:rPr lang="en-US" sz="800" dirty="0" smtClean="0"/>
              <a:t>Node Address: 10.0.0.5 </a:t>
            </a:r>
          </a:p>
          <a:p>
            <a:pPr marL="400050" lvl="1" indent="0">
              <a:buNone/>
            </a:pPr>
            <a:r>
              <a:rPr lang="en-US" sz="800" dirty="0" smtClean="0"/>
              <a:t>Manager Addresses: </a:t>
            </a:r>
          </a:p>
          <a:p>
            <a:pPr marL="400050" lvl="1" indent="0">
              <a:buNone/>
            </a:pPr>
            <a:r>
              <a:rPr lang="en-US" sz="800" dirty="0"/>
              <a:t>	</a:t>
            </a:r>
            <a:r>
              <a:rPr lang="en-US" sz="800" dirty="0" smtClean="0"/>
              <a:t>10.0.0.5:2377</a:t>
            </a:r>
          </a:p>
          <a:p>
            <a:pPr marL="400050" lvl="1" indent="0">
              <a:buNone/>
            </a:pPr>
            <a:r>
              <a:rPr lang="en-US" sz="800" dirty="0" smtClean="0"/>
              <a:t> &lt;Snip&gt;</a:t>
            </a:r>
            <a:endParaRPr lang="en-US" sz="8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207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Join Worker nodes to the </a:t>
            </a:r>
            <a:r>
              <a:rPr lang="en-US" b="1" dirty="0" smtClean="0"/>
              <a:t>Swarm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perform the following procedure on </a:t>
            </a:r>
            <a:r>
              <a:rPr lang="en-US" b="1" dirty="0"/>
              <a:t>node1-b</a:t>
            </a:r>
            <a:r>
              <a:rPr lang="en-US" dirty="0"/>
              <a:t> and </a:t>
            </a:r>
            <a:r>
              <a:rPr lang="en-US" b="1" dirty="0" smtClean="0"/>
              <a:t>node2-c</a:t>
            </a:r>
          </a:p>
          <a:p>
            <a:r>
              <a:rPr lang="en-US" dirty="0"/>
              <a:t>Now, take that entire </a:t>
            </a:r>
            <a:r>
              <a:rPr lang="en-US" dirty="0" err="1" smtClean="0"/>
              <a:t>docker</a:t>
            </a:r>
            <a:r>
              <a:rPr lang="en-US" dirty="0" smtClean="0"/>
              <a:t> swarm join ...</a:t>
            </a:r>
            <a:r>
              <a:rPr lang="en-US" dirty="0"/>
              <a:t> command we copied earlier from </a:t>
            </a:r>
            <a:r>
              <a:rPr lang="en-US" dirty="0" smtClean="0"/>
              <a:t>node0-a</a:t>
            </a:r>
            <a:r>
              <a:rPr lang="en-US" dirty="0"/>
              <a:t> where it was displayed as terminal output. We need to paste the copied command into the terminal of </a:t>
            </a:r>
            <a:r>
              <a:rPr lang="en-US" b="1" dirty="0"/>
              <a:t>node1-b</a:t>
            </a:r>
            <a:r>
              <a:rPr lang="en-US" dirty="0"/>
              <a:t> and </a:t>
            </a:r>
            <a:r>
              <a:rPr lang="en-US" b="1" dirty="0"/>
              <a:t>node2-c</a:t>
            </a:r>
            <a:r>
              <a:rPr lang="en-US" dirty="0" smtClean="0"/>
              <a:t>.</a:t>
            </a:r>
          </a:p>
          <a:p>
            <a:r>
              <a:rPr lang="en-US" dirty="0"/>
              <a:t>It should look something like this for </a:t>
            </a:r>
            <a:r>
              <a:rPr lang="en-US" b="1" dirty="0"/>
              <a:t>node1-b</a:t>
            </a:r>
            <a:r>
              <a:rPr lang="en-US" dirty="0"/>
              <a:t>. By the way, if the </a:t>
            </a:r>
            <a:r>
              <a:rPr lang="en-US" dirty="0" err="1" smtClean="0"/>
              <a:t>docker</a:t>
            </a:r>
            <a:r>
              <a:rPr lang="en-US" dirty="0" smtClean="0"/>
              <a:t> swarm join ...</a:t>
            </a:r>
            <a:r>
              <a:rPr lang="en-US" dirty="0"/>
              <a:t> command scrolled off your screen already, you can run the </a:t>
            </a:r>
            <a:r>
              <a:rPr lang="en-US" dirty="0" err="1" smtClean="0"/>
              <a:t>docker</a:t>
            </a:r>
            <a:r>
              <a:rPr lang="en-US" dirty="0" smtClean="0"/>
              <a:t> swarm join-token worker</a:t>
            </a:r>
            <a:r>
              <a:rPr lang="en-US" dirty="0"/>
              <a:t> command on the Manager node to get it again.</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5381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1600" dirty="0" smtClean="0"/>
              <a:t>	$ </a:t>
            </a:r>
            <a:r>
              <a:rPr lang="en-US" sz="1600" dirty="0" err="1" smtClean="0"/>
              <a:t>docker</a:t>
            </a:r>
            <a:r>
              <a:rPr lang="en-US" sz="1600" dirty="0" smtClean="0"/>
              <a:t> swarm join \ </a:t>
            </a:r>
          </a:p>
          <a:p>
            <a:pPr marL="457200" lvl="1" indent="0">
              <a:buNone/>
            </a:pPr>
            <a:r>
              <a:rPr lang="en-US" sz="1600" dirty="0" smtClean="0"/>
              <a:t>	- - token SWMTKN-1-1wxyoueqgpcrc4xk2t3ec7n1poy75g4kowmwz64p7ulqx611ih-	68pazn0mj8p4p4lnuf4ctp8xy \ 	10.0.0.5:2377</a:t>
            </a:r>
          </a:p>
          <a:p>
            <a:r>
              <a:rPr lang="en-US" sz="2000" dirty="0"/>
              <a:t>Once you have run this on </a:t>
            </a:r>
            <a:r>
              <a:rPr lang="en-US" sz="2000" b="1" dirty="0"/>
              <a:t>node1-b</a:t>
            </a:r>
            <a:r>
              <a:rPr lang="en-US" sz="2000" dirty="0"/>
              <a:t> and </a:t>
            </a:r>
            <a:r>
              <a:rPr lang="en-US" sz="2000" b="1" dirty="0"/>
              <a:t>node2-c</a:t>
            </a:r>
            <a:r>
              <a:rPr lang="en-US" sz="2000" dirty="0"/>
              <a:t>, switch back to </a:t>
            </a:r>
            <a:r>
              <a:rPr lang="en-US" sz="2000" b="1" dirty="0"/>
              <a:t>node0-a</a:t>
            </a:r>
            <a:r>
              <a:rPr lang="en-US" sz="2000" dirty="0"/>
              <a:t>, and run a </a:t>
            </a:r>
            <a:r>
              <a:rPr lang="en-US" sz="2000" dirty="0" err="1" smtClean="0"/>
              <a:t>docker</a:t>
            </a:r>
            <a:r>
              <a:rPr lang="en-US" sz="2000" dirty="0" smtClean="0"/>
              <a:t> node ls</a:t>
            </a:r>
            <a:r>
              <a:rPr lang="en-US" sz="2000" dirty="0"/>
              <a:t> to verify that both nodes are part of the Swarm. You should see three nodes, </a:t>
            </a:r>
            <a:r>
              <a:rPr lang="en-US" sz="2000" b="1" dirty="0"/>
              <a:t>node0-a</a:t>
            </a:r>
            <a:r>
              <a:rPr lang="en-US" sz="2000" dirty="0"/>
              <a:t> as the Manager node and </a:t>
            </a:r>
            <a:r>
              <a:rPr lang="en-US" sz="2000" b="1" dirty="0"/>
              <a:t>node1-b</a:t>
            </a:r>
            <a:r>
              <a:rPr lang="en-US" sz="2000" dirty="0"/>
              <a:t> and </a:t>
            </a:r>
            <a:r>
              <a:rPr lang="en-US" sz="2000" b="1" dirty="0"/>
              <a:t>node2-c</a:t>
            </a:r>
            <a:r>
              <a:rPr lang="en-US" sz="2000" dirty="0"/>
              <a:t> both as Worker nodes</a:t>
            </a:r>
            <a:r>
              <a:rPr lang="en-US" sz="2000" dirty="0" smtClean="0"/>
              <a:t>.</a:t>
            </a:r>
          </a:p>
          <a:p>
            <a:pPr marL="400050" lvl="1" indent="0">
              <a:buNone/>
            </a:pPr>
            <a:r>
              <a:rPr lang="en-US" sz="1200" dirty="0" smtClean="0"/>
              <a:t>$ </a:t>
            </a:r>
            <a:r>
              <a:rPr lang="en-US" sz="1200" dirty="0" err="1" smtClean="0"/>
              <a:t>docker</a:t>
            </a:r>
            <a:r>
              <a:rPr lang="en-US" sz="1200" dirty="0" smtClean="0"/>
              <a:t> node ls </a:t>
            </a:r>
          </a:p>
          <a:p>
            <a:pPr marL="400050" lvl="1" indent="0">
              <a:buNone/>
            </a:pPr>
            <a:r>
              <a:rPr lang="en-US" sz="1200" dirty="0" smtClean="0"/>
              <a:t>ID 			HOSTNAME 	STATUS 	AVAILABILITY 	MANAGER STATUS </a:t>
            </a:r>
          </a:p>
          <a:p>
            <a:pPr marL="400050" lvl="1" indent="0">
              <a:buNone/>
            </a:pPr>
            <a:r>
              <a:rPr lang="en-US" sz="1200" dirty="0" smtClean="0"/>
              <a:t>6dlewb50pj2y66q4zi3egnwbi * 	node0-a 	Ready 	</a:t>
            </a:r>
            <a:r>
              <a:rPr lang="en-US" sz="1050" dirty="0" smtClean="0"/>
              <a:t>Active 	Leader </a:t>
            </a:r>
          </a:p>
          <a:p>
            <a:pPr marL="400050" lvl="1" indent="0">
              <a:buNone/>
            </a:pPr>
            <a:r>
              <a:rPr lang="en-US" sz="1050" dirty="0" smtClean="0"/>
              <a:t>ym6sdzrcm08s6ohqmjx9mk3dv 	node2-c 	Ready 	Active 	</a:t>
            </a:r>
          </a:p>
          <a:p>
            <a:pPr marL="400050" lvl="1" indent="0">
              <a:buNone/>
            </a:pPr>
            <a:r>
              <a:rPr lang="en-US" sz="1050" dirty="0" smtClean="0"/>
              <a:t>yu3hbegvwsdpy9esh9t2lr431 	node1-b 	Ready 	Active</a:t>
            </a:r>
          </a:p>
          <a:p>
            <a:r>
              <a:rPr lang="en-US" sz="2000" dirty="0"/>
              <a:t>The </a:t>
            </a:r>
            <a:r>
              <a:rPr lang="en-US" sz="2000" dirty="0" err="1" smtClean="0"/>
              <a:t>docker</a:t>
            </a:r>
            <a:r>
              <a:rPr lang="en-US" sz="2000" dirty="0" smtClean="0"/>
              <a:t> node ls</a:t>
            </a:r>
            <a:r>
              <a:rPr lang="en-US" sz="2000" dirty="0"/>
              <a:t> command shows you all of the nodes that are in the swarm as well as their roles in the swarm. The </a:t>
            </a:r>
            <a:r>
              <a:rPr lang="en-US" sz="2000" dirty="0" smtClean="0"/>
              <a:t>*</a:t>
            </a:r>
            <a:r>
              <a:rPr lang="en-US" sz="2000" dirty="0"/>
              <a:t>identifies the node that you are issuing the command from.</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7767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Deploy applications across multiple </a:t>
            </a:r>
            <a:r>
              <a:rPr lang="en-US" b="1" dirty="0" smtClean="0"/>
              <a:t>hosts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3.1 - Deploy the application components as Docker services</a:t>
            </a:r>
          </a:p>
          <a:p>
            <a:r>
              <a:rPr lang="en-US" dirty="0"/>
              <a:t>perform this procedure from </a:t>
            </a:r>
            <a:r>
              <a:rPr lang="en-US" b="1" dirty="0"/>
              <a:t>node0-a</a:t>
            </a:r>
            <a:r>
              <a:rPr lang="en-US" dirty="0" smtClean="0"/>
              <a:t>.</a:t>
            </a:r>
          </a:p>
          <a:p>
            <a:r>
              <a:rPr lang="en-US" dirty="0"/>
              <a:t>Lets deploy </a:t>
            </a:r>
            <a:r>
              <a:rPr lang="en-US" dirty="0" smtClean="0"/>
              <a:t>sleep</a:t>
            </a:r>
            <a:r>
              <a:rPr lang="en-US" dirty="0"/>
              <a:t> as a </a:t>
            </a:r>
            <a:r>
              <a:rPr lang="en-US" i="1" dirty="0"/>
              <a:t>Service</a:t>
            </a:r>
            <a:r>
              <a:rPr lang="en-US" dirty="0"/>
              <a:t> across our Docker Swarm</a:t>
            </a:r>
            <a:r>
              <a:rPr lang="en-US" dirty="0" smtClean="0"/>
              <a:t>.</a:t>
            </a:r>
          </a:p>
          <a:p>
            <a:pPr marL="400050" lvl="1" indent="0">
              <a:buNone/>
            </a:pPr>
            <a:r>
              <a:rPr lang="en-US" sz="2000" dirty="0" smtClean="0"/>
              <a:t>$ </a:t>
            </a:r>
            <a:r>
              <a:rPr lang="en-US" sz="2000" dirty="0" err="1" smtClean="0"/>
              <a:t>docker</a:t>
            </a:r>
            <a:r>
              <a:rPr lang="en-US" sz="2000" dirty="0" smtClean="0"/>
              <a:t> service create --name sleep-app </a:t>
            </a:r>
            <a:r>
              <a:rPr lang="en-US" sz="2000" dirty="0" err="1" smtClean="0"/>
              <a:t>ubuntu</a:t>
            </a:r>
            <a:r>
              <a:rPr lang="en-US" sz="2000" dirty="0" smtClean="0"/>
              <a:t> sleep infinity of5rxsxsmm3asx53dqcq0o29c</a:t>
            </a:r>
          </a:p>
          <a:p>
            <a:r>
              <a:rPr lang="en-US" dirty="0" smtClean="0"/>
              <a:t>Verify </a:t>
            </a:r>
            <a:r>
              <a:rPr lang="en-US" dirty="0"/>
              <a:t>that the </a:t>
            </a:r>
            <a:r>
              <a:rPr lang="en-US" dirty="0" smtClean="0"/>
              <a:t>service create</a:t>
            </a:r>
            <a:r>
              <a:rPr lang="en-US" dirty="0"/>
              <a:t> has been received by the Swarm manager</a:t>
            </a:r>
            <a:r>
              <a:rPr lang="en-US" dirty="0" smtClean="0"/>
              <a:t>.</a:t>
            </a:r>
          </a:p>
          <a:p>
            <a:pPr marL="400050" lvl="1" indent="0">
              <a:buNone/>
            </a:pPr>
            <a:r>
              <a:rPr lang="en-US" sz="2100" dirty="0"/>
              <a:t>$ </a:t>
            </a:r>
            <a:r>
              <a:rPr lang="en-US" sz="2100" dirty="0" err="1"/>
              <a:t>docker</a:t>
            </a:r>
            <a:r>
              <a:rPr lang="en-US" sz="2100" dirty="0"/>
              <a:t> service ls </a:t>
            </a:r>
            <a:endParaRPr lang="en-US" sz="2100" dirty="0" smtClean="0"/>
          </a:p>
          <a:p>
            <a:pPr marL="400050" lvl="1" indent="0">
              <a:buNone/>
            </a:pPr>
            <a:r>
              <a:rPr lang="en-US" sz="2100" dirty="0" smtClean="0"/>
              <a:t>ID 		NAME 	 MODE 		REPLICAS 	IMAGE </a:t>
            </a:r>
          </a:p>
          <a:p>
            <a:pPr marL="400050" lvl="1" indent="0">
              <a:buNone/>
            </a:pPr>
            <a:r>
              <a:rPr lang="en-US" sz="2100" dirty="0" smtClean="0"/>
              <a:t>of5rxsxsmm3a	sleep-app replicated 	1/1 		</a:t>
            </a:r>
            <a:r>
              <a:rPr lang="en-US" sz="2100" dirty="0" err="1" smtClean="0"/>
              <a:t>ubuntu:latest</a:t>
            </a:r>
            <a:endParaRPr lang="en-US" sz="21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3920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t>The state of the service may change a couple times until it is running. The image is being downloaded from Docker Hub to the other engines in the Swarm. Once the image is downloaded the container goes into a running state on one of the three nodes</a:t>
            </a:r>
            <a:r>
              <a:rPr lang="en-US" dirty="0" smtClean="0"/>
              <a:t>.</a:t>
            </a:r>
          </a:p>
          <a:p>
            <a:r>
              <a:rPr lang="en-US" dirty="0"/>
              <a:t>At this point it may not seem that we have done anything very differently than just running a </a:t>
            </a:r>
            <a:r>
              <a:rPr lang="en-US" dirty="0" err="1" smtClean="0"/>
              <a:t>docker</a:t>
            </a:r>
            <a:r>
              <a:rPr lang="en-US" dirty="0" smtClean="0"/>
              <a:t> run ...</a:t>
            </a:r>
            <a:r>
              <a:rPr lang="en-US" dirty="0"/>
              <a:t>. We have again deployed a single container on a single host. The difference here is that the container has been scheduled on a swarm cluster</a:t>
            </a:r>
            <a:r>
              <a:rPr lang="en-US" dirty="0" smtClean="0"/>
              <a:t>.</a:t>
            </a:r>
          </a:p>
          <a:p>
            <a:r>
              <a:rPr lang="en-US" dirty="0"/>
              <a:t>You have deployed the sleep-app to your new Swarm using Docker services.</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6906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Scale the </a:t>
            </a:r>
            <a:r>
              <a:rPr lang="en-US" b="1" dirty="0" smtClean="0"/>
              <a:t>application	</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Perform </a:t>
            </a:r>
            <a:r>
              <a:rPr lang="en-US" sz="2800" dirty="0"/>
              <a:t>the following procedure from </a:t>
            </a:r>
            <a:r>
              <a:rPr lang="en-US" sz="2800" b="1" dirty="0"/>
              <a:t>node0-a</a:t>
            </a:r>
            <a:r>
              <a:rPr lang="en-US" sz="2800" dirty="0" smtClean="0"/>
              <a:t>.</a:t>
            </a:r>
          </a:p>
          <a:p>
            <a:r>
              <a:rPr lang="en-US" sz="2800" dirty="0"/>
              <a:t>Scale the number of containers in the </a:t>
            </a:r>
            <a:r>
              <a:rPr lang="en-US" sz="2800" b="1" dirty="0"/>
              <a:t>sleep-app</a:t>
            </a:r>
            <a:r>
              <a:rPr lang="en-US" sz="2800" dirty="0"/>
              <a:t> service to 7 with the </a:t>
            </a:r>
            <a:r>
              <a:rPr lang="en-US" sz="2800" dirty="0" err="1" smtClean="0"/>
              <a:t>docker</a:t>
            </a:r>
            <a:r>
              <a:rPr lang="en-US" sz="2800" dirty="0" smtClean="0"/>
              <a:t> service update --replicas 7 sleep-</a:t>
            </a:r>
            <a:r>
              <a:rPr lang="en-US" sz="2800" dirty="0" err="1" smtClean="0"/>
              <a:t>app</a:t>
            </a:r>
            <a:r>
              <a:rPr lang="en-US" sz="2800" dirty="0" err="1"/>
              <a:t>command</a:t>
            </a:r>
            <a:r>
              <a:rPr lang="en-US" sz="2800" dirty="0"/>
              <a:t>. </a:t>
            </a:r>
            <a:r>
              <a:rPr lang="en-US" sz="2800" dirty="0" smtClean="0"/>
              <a:t>replicas</a:t>
            </a:r>
            <a:r>
              <a:rPr lang="en-US" sz="2800" dirty="0"/>
              <a:t> is the term we use to describe identical containers providing the same service</a:t>
            </a:r>
            <a:r>
              <a:rPr lang="en-US" sz="2800" dirty="0" smtClean="0"/>
              <a:t>.</a:t>
            </a:r>
          </a:p>
          <a:p>
            <a:pPr marL="400050" lvl="1" indent="0">
              <a:buNone/>
            </a:pPr>
            <a:r>
              <a:rPr lang="en-US" sz="2400" dirty="0" smtClean="0"/>
              <a:t>$ </a:t>
            </a:r>
            <a:r>
              <a:rPr lang="en-US" sz="2400" dirty="0" err="1" smtClean="0"/>
              <a:t>docker</a:t>
            </a:r>
            <a:r>
              <a:rPr lang="en-US" sz="2400" dirty="0" smtClean="0"/>
              <a:t> service update --replicas 7 sleep-app</a:t>
            </a:r>
          </a:p>
          <a:p>
            <a:r>
              <a:rPr lang="en-US" sz="2800" dirty="0"/>
              <a:t>The Swarm manager schedules so that there are 7 </a:t>
            </a:r>
            <a:r>
              <a:rPr lang="en-US" sz="2800" dirty="0" smtClean="0"/>
              <a:t>sleep-app</a:t>
            </a:r>
            <a:r>
              <a:rPr lang="en-US" sz="2800" dirty="0"/>
              <a:t> containers in the cluster. These will be scheduled evenly across the Swarm members.</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7323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400" dirty="0"/>
              <a:t>We are going to use the </a:t>
            </a:r>
            <a:r>
              <a:rPr lang="en-US" sz="2400" dirty="0" err="1" smtClean="0"/>
              <a:t>docker</a:t>
            </a:r>
            <a:r>
              <a:rPr lang="en-US" sz="2400" dirty="0" smtClean="0"/>
              <a:t> service </a:t>
            </a:r>
            <a:r>
              <a:rPr lang="en-US" sz="2400" dirty="0" err="1" smtClean="0"/>
              <a:t>ps</a:t>
            </a:r>
            <a:r>
              <a:rPr lang="en-US" sz="2400" dirty="0" smtClean="0"/>
              <a:t> sleep-app</a:t>
            </a:r>
            <a:r>
              <a:rPr lang="en-US" sz="2400" dirty="0"/>
              <a:t> command. If you do this quick fast enough after using the </a:t>
            </a:r>
            <a:r>
              <a:rPr lang="en-US" sz="2400" dirty="0" smtClean="0"/>
              <a:t>--</a:t>
            </a:r>
            <a:r>
              <a:rPr lang="en-US" sz="2400" dirty="0" err="1" smtClean="0"/>
              <a:t>replicas</a:t>
            </a:r>
            <a:r>
              <a:rPr lang="en-US" sz="2400" dirty="0" err="1"/>
              <a:t>option</a:t>
            </a:r>
            <a:r>
              <a:rPr lang="en-US" sz="2400" dirty="0"/>
              <a:t> you can see the containers come up in real time</a:t>
            </a:r>
            <a:r>
              <a:rPr lang="en-US" sz="2400" dirty="0" smtClean="0"/>
              <a:t>.</a:t>
            </a:r>
          </a:p>
          <a:p>
            <a:pPr marL="400050" lvl="1" indent="0">
              <a:buNone/>
            </a:pPr>
            <a:r>
              <a:rPr lang="en-US" sz="2000" dirty="0" smtClean="0"/>
              <a:t>$ </a:t>
            </a:r>
            <a:r>
              <a:rPr lang="en-US" sz="2000" dirty="0" err="1" smtClean="0"/>
              <a:t>docker</a:t>
            </a:r>
            <a:r>
              <a:rPr lang="en-US" sz="2000" dirty="0" smtClean="0"/>
              <a:t> service </a:t>
            </a:r>
            <a:r>
              <a:rPr lang="en-US" sz="2000" dirty="0" err="1" smtClean="0"/>
              <a:t>ps</a:t>
            </a:r>
            <a:r>
              <a:rPr lang="en-US" sz="2000" dirty="0" smtClean="0"/>
              <a:t> sleep-app </a:t>
            </a:r>
          </a:p>
          <a:p>
            <a:pPr marL="400050" lvl="1" indent="0">
              <a:buNone/>
            </a:pPr>
            <a:r>
              <a:rPr lang="en-US" sz="1600" dirty="0" smtClean="0"/>
              <a:t>ID NAME IMAGE NODE DESIRED STATE CURRENT STATE ERROR PORTS</a:t>
            </a:r>
          </a:p>
          <a:p>
            <a:pPr marL="400050" lvl="1" indent="0">
              <a:buNone/>
            </a:pPr>
            <a:r>
              <a:rPr lang="en-US" sz="1600" dirty="0" smtClean="0"/>
              <a:t>…..</a:t>
            </a:r>
          </a:p>
          <a:p>
            <a:pPr marL="400050" lvl="1" indent="0">
              <a:buNone/>
            </a:pPr>
            <a:r>
              <a:rPr lang="en-US" sz="1600" dirty="0" smtClean="0"/>
              <a:t>…..</a:t>
            </a:r>
          </a:p>
          <a:p>
            <a:pPr marL="400050" lvl="1" indent="0">
              <a:buNone/>
            </a:pPr>
            <a:r>
              <a:rPr lang="en-US" sz="1600" dirty="0" smtClean="0"/>
              <a:t>…..</a:t>
            </a:r>
          </a:p>
          <a:p>
            <a:pPr marL="400050" lvl="1" indent="0">
              <a:buNone/>
            </a:pPr>
            <a:r>
              <a:rPr lang="en-US" sz="1600" dirty="0" smtClean="0"/>
              <a:t>…..</a:t>
            </a:r>
          </a:p>
          <a:p>
            <a:pPr marL="400050" lvl="1" indent="0">
              <a:buNone/>
            </a:pPr>
            <a:r>
              <a:rPr lang="en-US" sz="1600" dirty="0" smtClean="0"/>
              <a:t>…..</a:t>
            </a:r>
          </a:p>
          <a:p>
            <a:pPr marL="0" indent="0">
              <a:buNone/>
            </a:pPr>
            <a:r>
              <a:rPr lang="en-US" sz="2400" dirty="0"/>
              <a:t>Notice that there are now 7 containers listed. It may take a few seconds for the new containers in the service to all show as </a:t>
            </a:r>
            <a:r>
              <a:rPr lang="en-US" sz="2400" b="1" dirty="0"/>
              <a:t>RUNNING</a:t>
            </a:r>
            <a:r>
              <a:rPr lang="en-US" sz="2400" dirty="0"/>
              <a:t>. The </a:t>
            </a:r>
            <a:r>
              <a:rPr lang="en-US" sz="2400" dirty="0" smtClean="0"/>
              <a:t>NODE</a:t>
            </a:r>
            <a:r>
              <a:rPr lang="en-US" sz="2400" dirty="0"/>
              <a:t> column tells us on which node a container is running.</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816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r>
              <a:rPr lang="en-US" sz="2400" dirty="0"/>
              <a:t>Scale the service back down just five containers again with the </a:t>
            </a:r>
            <a:r>
              <a:rPr lang="en-US" sz="2400" dirty="0" err="1" smtClean="0"/>
              <a:t>docker</a:t>
            </a:r>
            <a:r>
              <a:rPr lang="en-US" sz="2400" dirty="0" smtClean="0"/>
              <a:t> service update --replicas 4 sleep-app</a:t>
            </a:r>
            <a:r>
              <a:rPr lang="en-US" sz="2400" dirty="0"/>
              <a:t> command</a:t>
            </a:r>
            <a:r>
              <a:rPr lang="en-US" sz="2400" dirty="0" smtClean="0"/>
              <a:t>.</a:t>
            </a:r>
          </a:p>
          <a:p>
            <a:pPr marL="0" indent="0">
              <a:buNone/>
            </a:pPr>
            <a:r>
              <a:rPr lang="en-US" sz="2400" dirty="0" smtClean="0"/>
              <a:t>	$ </a:t>
            </a:r>
            <a:r>
              <a:rPr lang="en-US" sz="2400" dirty="0" err="1" smtClean="0"/>
              <a:t>docker</a:t>
            </a:r>
            <a:r>
              <a:rPr lang="en-US" sz="2400" dirty="0" smtClean="0"/>
              <a:t> service update --replicas 4 sleep-app</a:t>
            </a:r>
          </a:p>
          <a:p>
            <a:r>
              <a:rPr lang="en-US" sz="2400" dirty="0"/>
              <a:t>Verify that the number of containers has been reduced to 4 using the </a:t>
            </a:r>
            <a:r>
              <a:rPr lang="en-US" sz="2400" dirty="0" err="1" smtClean="0"/>
              <a:t>docker</a:t>
            </a:r>
            <a:r>
              <a:rPr lang="en-US" sz="2400" dirty="0" smtClean="0"/>
              <a:t> service </a:t>
            </a:r>
            <a:r>
              <a:rPr lang="en-US" sz="2400" dirty="0" err="1" smtClean="0"/>
              <a:t>ps</a:t>
            </a:r>
            <a:r>
              <a:rPr lang="en-US" sz="2400" dirty="0" smtClean="0"/>
              <a:t> sleep-app</a:t>
            </a:r>
            <a:r>
              <a:rPr lang="en-US" sz="2400" dirty="0"/>
              <a:t> command</a:t>
            </a:r>
            <a:r>
              <a:rPr lang="en-US" sz="2400" dirty="0" smtClean="0"/>
              <a:t>.</a:t>
            </a:r>
          </a:p>
          <a:p>
            <a:pPr marL="0" indent="0">
              <a:buNone/>
            </a:pPr>
            <a:r>
              <a:rPr lang="en-US" sz="2400" dirty="0" smtClean="0"/>
              <a:t>$ </a:t>
            </a:r>
            <a:r>
              <a:rPr lang="en-US" sz="2400" dirty="0" err="1" smtClean="0"/>
              <a:t>docker</a:t>
            </a:r>
            <a:r>
              <a:rPr lang="en-US" sz="2400" dirty="0" smtClean="0"/>
              <a:t> service </a:t>
            </a:r>
            <a:r>
              <a:rPr lang="en-US" sz="2400" dirty="0" err="1" smtClean="0"/>
              <a:t>ps</a:t>
            </a:r>
            <a:r>
              <a:rPr lang="en-US" sz="2400" dirty="0" smtClean="0"/>
              <a:t> sleep-app </a:t>
            </a:r>
          </a:p>
          <a:p>
            <a:pPr marL="0" indent="0">
              <a:buNone/>
            </a:pPr>
            <a:r>
              <a:rPr lang="en-US" sz="2000" dirty="0" smtClean="0"/>
              <a:t>ID NAME IMAGE NODE DESIRED STATE CURRENT STATE ERROR PORTS</a:t>
            </a:r>
          </a:p>
          <a:p>
            <a:pPr marL="0" indent="0">
              <a:buNone/>
            </a:pPr>
            <a:r>
              <a:rPr lang="en-US" sz="2000" dirty="0" smtClean="0"/>
              <a:t>…</a:t>
            </a:r>
          </a:p>
          <a:p>
            <a:pPr marL="0" indent="0">
              <a:buNone/>
            </a:pPr>
            <a:r>
              <a:rPr lang="en-US" sz="2000" dirty="0" smtClean="0"/>
              <a:t>…</a:t>
            </a:r>
          </a:p>
          <a:p>
            <a:pPr marL="0" indent="0">
              <a:buNone/>
            </a:pPr>
            <a:r>
              <a:rPr lang="en-US" sz="2400" dirty="0"/>
              <a:t>successfully scaled a swarm service up and down.</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78983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 Drain a node and reschedule the </a:t>
            </a:r>
            <a:r>
              <a:rPr lang="en-US" b="1" dirty="0" smtClean="0"/>
              <a:t>containers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Take </a:t>
            </a:r>
            <a:r>
              <a:rPr lang="en-US" sz="2400" dirty="0"/>
              <a:t>a server out of the swarm without interrupting service to your customers</a:t>
            </a:r>
            <a:r>
              <a:rPr lang="en-US" sz="2400" dirty="0" smtClean="0"/>
              <a:t>.</a:t>
            </a:r>
            <a:endParaRPr lang="en-US" sz="2400" dirty="0"/>
          </a:p>
          <a:p>
            <a:r>
              <a:rPr lang="en-US" sz="2400" dirty="0"/>
              <a:t>Take a look at the status of your nodes again by running </a:t>
            </a:r>
            <a:r>
              <a:rPr lang="en-US" sz="2400" dirty="0" err="1" smtClean="0"/>
              <a:t>docker</a:t>
            </a:r>
            <a:r>
              <a:rPr lang="en-US" sz="2400" dirty="0" smtClean="0"/>
              <a:t> node ls</a:t>
            </a:r>
            <a:r>
              <a:rPr lang="en-US" sz="2400" dirty="0"/>
              <a:t> on </a:t>
            </a:r>
            <a:r>
              <a:rPr lang="en-US" sz="2400" b="1" dirty="0"/>
              <a:t>node0-a</a:t>
            </a:r>
            <a:r>
              <a:rPr lang="en-US" sz="2400" dirty="0" smtClean="0"/>
              <a:t>.</a:t>
            </a:r>
          </a:p>
          <a:p>
            <a:pPr marL="457200" lvl="1" indent="0">
              <a:buNone/>
            </a:pPr>
            <a:r>
              <a:rPr lang="en-US" sz="2000" dirty="0"/>
              <a:t>	</a:t>
            </a:r>
            <a:r>
              <a:rPr lang="en-US" sz="2000" dirty="0" smtClean="0"/>
              <a:t> $ </a:t>
            </a:r>
            <a:r>
              <a:rPr lang="en-US" sz="2000" dirty="0" err="1" smtClean="0"/>
              <a:t>docker</a:t>
            </a:r>
            <a:r>
              <a:rPr lang="en-US" sz="2000" dirty="0" smtClean="0"/>
              <a:t> node ls </a:t>
            </a:r>
          </a:p>
          <a:p>
            <a:pPr marL="457200" lvl="1" indent="0">
              <a:buNone/>
            </a:pPr>
            <a:r>
              <a:rPr lang="en-US" sz="2000" dirty="0"/>
              <a:t>	</a:t>
            </a:r>
            <a:r>
              <a:rPr lang="en-US" sz="2000" dirty="0" smtClean="0"/>
              <a:t>ID HOSTNAME STATUS AVAILABILITY MANAGER STATUS</a:t>
            </a:r>
          </a:p>
          <a:p>
            <a:pPr marL="457200" lvl="1" indent="0">
              <a:buNone/>
            </a:pPr>
            <a:r>
              <a:rPr lang="en-US" sz="2000" dirty="0"/>
              <a:t>	</a:t>
            </a:r>
            <a:r>
              <a:rPr lang="en-US" sz="2000" dirty="0" smtClean="0"/>
              <a:t>…..</a:t>
            </a:r>
          </a:p>
          <a:p>
            <a:pPr marL="457200" lvl="1" indent="0">
              <a:buNone/>
            </a:pPr>
            <a:r>
              <a:rPr lang="en-US" sz="2000" dirty="0"/>
              <a:t>	</a:t>
            </a:r>
            <a:r>
              <a:rPr lang="en-US" sz="2000" dirty="0" smtClean="0"/>
              <a:t>…..</a:t>
            </a:r>
          </a:p>
          <a:p>
            <a:r>
              <a:rPr lang="en-US" sz="2400" dirty="0"/>
              <a:t>You will be taking </a:t>
            </a:r>
            <a:r>
              <a:rPr lang="en-US" sz="2400" b="1" dirty="0"/>
              <a:t>node1-b</a:t>
            </a:r>
            <a:r>
              <a:rPr lang="en-US" sz="2400" dirty="0"/>
              <a:t> out of service for maintenance</a:t>
            </a:r>
            <a:r>
              <a:rPr lang="en-US" sz="2400" dirty="0" smtClean="0"/>
              <a:t>.</a:t>
            </a:r>
          </a:p>
          <a:p>
            <a:pPr marL="0" indent="0">
              <a:buNone/>
            </a:pPr>
            <a:r>
              <a:rPr lang="en-US" sz="1900" dirty="0" smtClean="0"/>
              <a:t>$ </a:t>
            </a:r>
            <a:r>
              <a:rPr lang="en-US" sz="1900" dirty="0" err="1" smtClean="0"/>
              <a:t>docker</a:t>
            </a:r>
            <a:r>
              <a:rPr lang="en-US" sz="1900" dirty="0" smtClean="0"/>
              <a:t> </a:t>
            </a:r>
            <a:r>
              <a:rPr lang="en-US" sz="1900" dirty="0" err="1" smtClean="0"/>
              <a:t>ps</a:t>
            </a:r>
            <a:r>
              <a:rPr lang="en-US" sz="1900" dirty="0" smtClean="0"/>
              <a:t> </a:t>
            </a:r>
          </a:p>
          <a:p>
            <a:pPr marL="0" indent="0">
              <a:buNone/>
            </a:pPr>
            <a:r>
              <a:rPr lang="en-US" sz="1900" dirty="0" smtClean="0"/>
              <a:t>CONTAINER ID IMAGE COMMAND CREATED STATUS PORTS NAMES</a:t>
            </a:r>
          </a:p>
          <a:p>
            <a:pPr marL="0" indent="0">
              <a:buNone/>
            </a:pPr>
            <a:r>
              <a:rPr lang="en-US" sz="1900" dirty="0" smtClean="0"/>
              <a:t>……..</a:t>
            </a:r>
          </a:p>
          <a:p>
            <a:pPr marL="0" indent="0">
              <a:buNone/>
            </a:pPr>
            <a:r>
              <a:rPr lang="en-US" sz="2000" dirty="0"/>
              <a:t>You can see that we have one of the </a:t>
            </a:r>
            <a:r>
              <a:rPr lang="en-US" sz="2000" dirty="0" err="1"/>
              <a:t>slepp</a:t>
            </a:r>
            <a:r>
              <a:rPr lang="en-US" sz="2000" dirty="0"/>
              <a:t>-app containers running here</a:t>
            </a:r>
            <a:endParaRPr lang="en-US" sz="19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7363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sz="2800" dirty="0"/>
              <a:t>Now lets jump back to </a:t>
            </a:r>
            <a:r>
              <a:rPr lang="en-US" sz="2800" b="1" dirty="0"/>
              <a:t>node0-a</a:t>
            </a:r>
            <a:r>
              <a:rPr lang="en-US" sz="2800" dirty="0"/>
              <a:t> (the Swarm manager) and take </a:t>
            </a:r>
            <a:r>
              <a:rPr lang="en-US" sz="2800" b="1" dirty="0"/>
              <a:t>node1-b</a:t>
            </a:r>
            <a:r>
              <a:rPr lang="en-US" sz="2800" dirty="0"/>
              <a:t> out of service. To do that, lets run </a:t>
            </a:r>
            <a:r>
              <a:rPr lang="en-US" sz="2800" dirty="0" err="1" smtClean="0"/>
              <a:t>docker</a:t>
            </a:r>
            <a:r>
              <a:rPr lang="en-US" sz="2800" dirty="0" smtClean="0"/>
              <a:t> node </a:t>
            </a:r>
            <a:r>
              <a:rPr lang="en-US" sz="2800" dirty="0" err="1" smtClean="0"/>
              <a:t>ls</a:t>
            </a:r>
            <a:r>
              <a:rPr lang="en-US" sz="2800" dirty="0" err="1"/>
              <a:t>again</a:t>
            </a:r>
            <a:r>
              <a:rPr lang="en-US" sz="2800" dirty="0" smtClean="0"/>
              <a:t>.</a:t>
            </a:r>
          </a:p>
          <a:p>
            <a:pPr marL="400050" lvl="1" indent="0">
              <a:buNone/>
            </a:pPr>
            <a:r>
              <a:rPr lang="en-US" sz="1600" dirty="0" smtClean="0"/>
              <a:t>$ </a:t>
            </a:r>
            <a:r>
              <a:rPr lang="en-US" sz="1600" dirty="0" err="1" smtClean="0"/>
              <a:t>docker</a:t>
            </a:r>
            <a:r>
              <a:rPr lang="en-US" sz="1600" dirty="0" smtClean="0"/>
              <a:t> node ls </a:t>
            </a:r>
          </a:p>
          <a:p>
            <a:pPr marL="400050" lvl="1" indent="0">
              <a:buNone/>
            </a:pPr>
            <a:r>
              <a:rPr lang="en-US" sz="1600" dirty="0" smtClean="0"/>
              <a:t>ID HOSTNAME STATUS AVAILABILITY MANAGER STATUS</a:t>
            </a:r>
          </a:p>
          <a:p>
            <a:pPr marL="285750"/>
            <a:r>
              <a:rPr lang="en-US" sz="2400" dirty="0"/>
              <a:t>We are going to take the </a:t>
            </a:r>
            <a:r>
              <a:rPr lang="en-US" sz="2400" b="1" dirty="0"/>
              <a:t>ID</a:t>
            </a:r>
            <a:r>
              <a:rPr lang="en-US" sz="2400" dirty="0"/>
              <a:t> for </a:t>
            </a:r>
            <a:r>
              <a:rPr lang="en-US" sz="2400" b="1" dirty="0"/>
              <a:t>node1-b</a:t>
            </a:r>
            <a:r>
              <a:rPr lang="en-US" sz="2400" dirty="0"/>
              <a:t> and run </a:t>
            </a:r>
            <a:r>
              <a:rPr lang="en-US" sz="2400" dirty="0" err="1" smtClean="0"/>
              <a:t>docker</a:t>
            </a:r>
            <a:r>
              <a:rPr lang="en-US" sz="2400" dirty="0" smtClean="0"/>
              <a:t> node update --availability drain yu3hbegvwsdpy9esh9t2lr431</a:t>
            </a:r>
            <a:r>
              <a:rPr lang="en-US" sz="2400" dirty="0"/>
              <a:t>. We are using the </a:t>
            </a:r>
            <a:r>
              <a:rPr lang="en-US" sz="2400" b="1" dirty="0"/>
              <a:t>node1-b</a:t>
            </a:r>
            <a:r>
              <a:rPr lang="en-US" sz="2400" dirty="0"/>
              <a:t> host </a:t>
            </a:r>
            <a:r>
              <a:rPr lang="en-US" sz="2400" b="1" dirty="0"/>
              <a:t>ID</a:t>
            </a:r>
            <a:r>
              <a:rPr lang="en-US" sz="2400" dirty="0"/>
              <a:t> as input into our </a:t>
            </a:r>
            <a:r>
              <a:rPr lang="en-US" sz="2400" dirty="0" smtClean="0"/>
              <a:t>drain</a:t>
            </a:r>
            <a:r>
              <a:rPr lang="en-US" sz="2400" dirty="0"/>
              <a:t> command</a:t>
            </a:r>
            <a:r>
              <a:rPr lang="en-US" sz="2400" dirty="0" smtClean="0"/>
              <a:t>.</a:t>
            </a:r>
          </a:p>
          <a:p>
            <a:pPr marL="400050" lvl="1" indent="0">
              <a:buNone/>
            </a:pPr>
            <a:r>
              <a:rPr lang="en-US" sz="2000" dirty="0" smtClean="0"/>
              <a:t>$ </a:t>
            </a:r>
            <a:r>
              <a:rPr lang="en-US" sz="2000" dirty="0" err="1" smtClean="0"/>
              <a:t>docker</a:t>
            </a:r>
            <a:r>
              <a:rPr lang="en-US" sz="2000" dirty="0" smtClean="0"/>
              <a:t> node update --availability drain yu3hbegvwsdpy9esh9t2lr431</a:t>
            </a:r>
          </a:p>
          <a:p>
            <a:r>
              <a:rPr lang="en-US" sz="2400" dirty="0"/>
              <a:t>Check the status of the </a:t>
            </a:r>
            <a:r>
              <a:rPr lang="en-US" sz="2400" dirty="0" smtClean="0"/>
              <a:t>nodes</a:t>
            </a:r>
          </a:p>
          <a:p>
            <a:pPr marL="400050" lvl="1" indent="0">
              <a:buNone/>
            </a:pPr>
            <a:r>
              <a:rPr lang="en-US" sz="2000" dirty="0" smtClean="0"/>
              <a:t>$ </a:t>
            </a:r>
            <a:r>
              <a:rPr lang="en-US" sz="2000" dirty="0" err="1" smtClean="0"/>
              <a:t>docker</a:t>
            </a:r>
            <a:r>
              <a:rPr lang="en-US" sz="2000" dirty="0" smtClean="0"/>
              <a:t> node ls </a:t>
            </a:r>
          </a:p>
          <a:p>
            <a:pPr marL="400050" lvl="1" indent="0">
              <a:buNone/>
            </a:pPr>
            <a:r>
              <a:rPr lang="en-US" sz="2000" dirty="0" smtClean="0"/>
              <a:t>ID HOSTNAME STATUS AVAILABILITY MANAGER STATUS …..</a:t>
            </a:r>
          </a:p>
          <a:p>
            <a:pPr marL="400050" lvl="1" indent="0">
              <a:buNone/>
            </a:pPr>
            <a:r>
              <a:rPr lang="en-US" sz="2000" dirty="0" smtClean="0"/>
              <a:t>…….</a:t>
            </a:r>
            <a:endParaRPr lang="en-US" sz="2000" dirty="0"/>
          </a:p>
          <a:p>
            <a:pPr marL="400050" lvl="1" indent="0">
              <a:buNone/>
            </a:pPr>
            <a:r>
              <a:rPr lang="en-US" sz="2000" dirty="0" smtClean="0"/>
              <a:t>yu3hbegvwsdpy9esh9t2lr431 node1-b Ready </a:t>
            </a:r>
            <a:r>
              <a:rPr lang="en-US" sz="2000" b="1" dirty="0" smtClean="0"/>
              <a:t>Drain</a:t>
            </a:r>
          </a:p>
          <a:p>
            <a:pPr marL="400050" lvl="1" indent="0">
              <a:buNone/>
            </a:pPr>
            <a:r>
              <a:rPr lang="en-US" sz="2600" dirty="0"/>
              <a:t>Node </a:t>
            </a:r>
            <a:r>
              <a:rPr lang="en-US" sz="2600" b="1" dirty="0"/>
              <a:t>node1-b</a:t>
            </a:r>
            <a:r>
              <a:rPr lang="en-US" sz="2600" dirty="0"/>
              <a:t> is now in the </a:t>
            </a:r>
            <a:r>
              <a:rPr lang="en-US" sz="2600" dirty="0" smtClean="0"/>
              <a:t>Drain</a:t>
            </a:r>
            <a:r>
              <a:rPr lang="en-US" sz="2600" dirty="0"/>
              <a:t> state.</a:t>
            </a:r>
            <a:endParaRPr lang="en-US" sz="2600" b="1"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7949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What </a:t>
            </a:r>
            <a:r>
              <a:rPr lang="en-US" dirty="0"/>
              <a:t>is Orchestration</a:t>
            </a:r>
          </a:p>
          <a:p>
            <a:r>
              <a:rPr lang="en-US" dirty="0" smtClean="0"/>
              <a:t>Configure </a:t>
            </a:r>
            <a:r>
              <a:rPr lang="en-US" dirty="0"/>
              <a:t>Swarm Mode</a:t>
            </a:r>
          </a:p>
          <a:p>
            <a:r>
              <a:rPr lang="en-US" dirty="0" smtClean="0"/>
              <a:t>Deploy </a:t>
            </a:r>
            <a:r>
              <a:rPr lang="en-US" dirty="0"/>
              <a:t>applications across multiple hosts</a:t>
            </a:r>
          </a:p>
          <a:p>
            <a:r>
              <a:rPr lang="en-US" dirty="0" smtClean="0"/>
              <a:t>Scale </a:t>
            </a:r>
            <a:r>
              <a:rPr lang="en-US" dirty="0"/>
              <a:t>the application</a:t>
            </a:r>
          </a:p>
          <a:p>
            <a:r>
              <a:rPr lang="en-US" dirty="0" smtClean="0"/>
              <a:t>Drain </a:t>
            </a:r>
            <a:r>
              <a:rPr lang="en-US" dirty="0"/>
              <a:t>a node and reschedule the containers</a:t>
            </a:r>
          </a:p>
          <a:p>
            <a:r>
              <a:rPr lang="en-US" dirty="0"/>
              <a:t>Cleaning Up</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246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a:t>Switch back to </a:t>
            </a:r>
            <a:r>
              <a:rPr lang="en-US" b="1" dirty="0"/>
              <a:t>node1-b</a:t>
            </a:r>
            <a:r>
              <a:rPr lang="en-US" dirty="0"/>
              <a:t> and see what is running there by running </a:t>
            </a:r>
            <a:r>
              <a:rPr lang="en-US" dirty="0" err="1" smtClean="0"/>
              <a:t>docker</a:t>
            </a:r>
            <a:r>
              <a:rPr lang="en-US" dirty="0" smtClean="0"/>
              <a:t> ps.</a:t>
            </a:r>
          </a:p>
          <a:p>
            <a:pPr marL="400050" lvl="1" indent="0">
              <a:buNone/>
            </a:pPr>
            <a:r>
              <a:rPr lang="en-US" sz="1400" dirty="0" smtClean="0"/>
              <a:t>$ </a:t>
            </a:r>
            <a:r>
              <a:rPr lang="en-US" sz="1400" dirty="0" err="1" smtClean="0"/>
              <a:t>docker</a:t>
            </a:r>
            <a:r>
              <a:rPr lang="en-US" sz="1400" dirty="0" smtClean="0"/>
              <a:t> </a:t>
            </a:r>
            <a:r>
              <a:rPr lang="en-US" sz="1400" dirty="0" err="1" smtClean="0"/>
              <a:t>ps</a:t>
            </a:r>
            <a:r>
              <a:rPr lang="en-US" sz="1400" dirty="0" smtClean="0"/>
              <a:t> </a:t>
            </a:r>
          </a:p>
          <a:p>
            <a:pPr marL="400050" lvl="1" indent="0">
              <a:buNone/>
            </a:pPr>
            <a:r>
              <a:rPr lang="en-US" sz="1400" dirty="0" smtClean="0"/>
              <a:t>CONTAINER ID IMAGE COMMAND CREATED STATUS PORTS NAMES</a:t>
            </a:r>
          </a:p>
          <a:p>
            <a:pPr marL="457200" indent="-457200"/>
            <a:r>
              <a:rPr lang="en-US" b="1" dirty="0"/>
              <a:t>node1-b</a:t>
            </a:r>
            <a:r>
              <a:rPr lang="en-US" dirty="0"/>
              <a:t> does not have any containers running on it</a:t>
            </a:r>
            <a:r>
              <a:rPr lang="en-US" dirty="0" smtClean="0"/>
              <a:t>.</a:t>
            </a:r>
          </a:p>
          <a:p>
            <a:pPr marL="457200" indent="-457200"/>
            <a:r>
              <a:rPr lang="en-US" dirty="0"/>
              <a:t>Lastly, check the service again on </a:t>
            </a:r>
            <a:r>
              <a:rPr lang="en-US" b="1" dirty="0"/>
              <a:t>node0-a</a:t>
            </a:r>
            <a:r>
              <a:rPr lang="en-US" dirty="0"/>
              <a:t> to make sure that the container were rescheduled. You should see all four containers running on the remaining two nodes</a:t>
            </a:r>
            <a:r>
              <a:rPr lang="en-US" dirty="0" smtClean="0"/>
              <a:t>.</a:t>
            </a:r>
          </a:p>
          <a:p>
            <a:pPr marL="0" indent="0">
              <a:buNone/>
            </a:pPr>
            <a:r>
              <a:rPr lang="en-US" dirty="0" smtClean="0"/>
              <a:t>	</a:t>
            </a:r>
            <a:r>
              <a:rPr lang="en-US" sz="2000" dirty="0" smtClean="0"/>
              <a:t>$ </a:t>
            </a:r>
            <a:r>
              <a:rPr lang="en-US" sz="2000" dirty="0" err="1" smtClean="0"/>
              <a:t>docker</a:t>
            </a:r>
            <a:r>
              <a:rPr lang="en-US" sz="2000" dirty="0" smtClean="0"/>
              <a:t> service </a:t>
            </a:r>
            <a:r>
              <a:rPr lang="en-US" sz="2000" dirty="0" err="1" smtClean="0"/>
              <a:t>ps</a:t>
            </a:r>
            <a:r>
              <a:rPr lang="en-US" sz="2000" dirty="0" smtClean="0"/>
              <a:t> sleep-app</a:t>
            </a:r>
          </a:p>
          <a:p>
            <a:pPr marL="0" indent="0">
              <a:buNone/>
            </a:pPr>
            <a:endParaRPr lang="en-US" sz="20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5853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Cleaning </a:t>
            </a:r>
            <a:r>
              <a:rPr lang="en-US" b="1" dirty="0" smtClean="0"/>
              <a:t>Up</a:t>
            </a:r>
            <a:endParaRPr lang="en-US" dirty="0"/>
          </a:p>
        </p:txBody>
      </p:sp>
      <p:sp>
        <p:nvSpPr>
          <p:cNvPr id="3" name="Content Placeholder 2"/>
          <p:cNvSpPr>
            <a:spLocks noGrp="1"/>
          </p:cNvSpPr>
          <p:nvPr>
            <p:ph idx="1"/>
          </p:nvPr>
        </p:nvSpPr>
        <p:spPr/>
        <p:txBody>
          <a:bodyPr>
            <a:normAutofit fontScale="92500" lnSpcReduction="10000"/>
          </a:bodyPr>
          <a:lstStyle/>
          <a:p>
            <a:r>
              <a:rPr lang="en-US" dirty="0"/>
              <a:t>Execute the </a:t>
            </a:r>
            <a:r>
              <a:rPr lang="en-US" dirty="0" err="1" smtClean="0"/>
              <a:t>docker</a:t>
            </a:r>
            <a:r>
              <a:rPr lang="en-US" dirty="0" smtClean="0"/>
              <a:t> service </a:t>
            </a:r>
            <a:r>
              <a:rPr lang="en-US" dirty="0" err="1" smtClean="0"/>
              <a:t>rm</a:t>
            </a:r>
            <a:r>
              <a:rPr lang="en-US" dirty="0" smtClean="0"/>
              <a:t> sleep-app</a:t>
            </a:r>
            <a:r>
              <a:rPr lang="en-US" dirty="0"/>
              <a:t> command on </a:t>
            </a:r>
            <a:r>
              <a:rPr lang="en-US" b="1" dirty="0"/>
              <a:t>node0-a</a:t>
            </a:r>
            <a:r>
              <a:rPr lang="en-US" dirty="0"/>
              <a:t> to remove the service called </a:t>
            </a:r>
            <a:r>
              <a:rPr lang="en-US" i="1" dirty="0" err="1"/>
              <a:t>myservice</a:t>
            </a:r>
            <a:r>
              <a:rPr lang="en-US" dirty="0" smtClean="0"/>
              <a:t>.</a:t>
            </a:r>
          </a:p>
          <a:p>
            <a:pPr lvl="1"/>
            <a:r>
              <a:rPr lang="en-US" dirty="0" smtClean="0"/>
              <a:t>$ </a:t>
            </a:r>
            <a:r>
              <a:rPr lang="en-US" dirty="0" err="1" smtClean="0"/>
              <a:t>docker</a:t>
            </a:r>
            <a:r>
              <a:rPr lang="en-US" dirty="0" smtClean="0"/>
              <a:t> service </a:t>
            </a:r>
            <a:r>
              <a:rPr lang="en-US" dirty="0" err="1" smtClean="0"/>
              <a:t>rm</a:t>
            </a:r>
            <a:r>
              <a:rPr lang="en-US" dirty="0" smtClean="0"/>
              <a:t> sleep-app</a:t>
            </a:r>
          </a:p>
          <a:p>
            <a:r>
              <a:rPr lang="en-US" dirty="0"/>
              <a:t>Execute the </a:t>
            </a:r>
            <a:r>
              <a:rPr lang="en-US" i="1" dirty="0" err="1" smtClean="0"/>
              <a:t>docker</a:t>
            </a:r>
            <a:r>
              <a:rPr lang="en-US" i="1" dirty="0" smtClean="0"/>
              <a:t> </a:t>
            </a:r>
            <a:r>
              <a:rPr lang="en-US" i="1" dirty="0" err="1" smtClean="0"/>
              <a:t>ps</a:t>
            </a:r>
            <a:r>
              <a:rPr lang="en-US" dirty="0"/>
              <a:t> command on </a:t>
            </a:r>
            <a:r>
              <a:rPr lang="en-US" b="1" dirty="0"/>
              <a:t>node0-a</a:t>
            </a:r>
            <a:r>
              <a:rPr lang="en-US" dirty="0"/>
              <a:t> to get a list of running containers</a:t>
            </a:r>
            <a:r>
              <a:rPr lang="en-US" dirty="0" smtClean="0"/>
              <a:t>.</a:t>
            </a:r>
          </a:p>
          <a:p>
            <a:r>
              <a:rPr lang="en-US" dirty="0"/>
              <a:t>You can use the </a:t>
            </a:r>
            <a:r>
              <a:rPr lang="en-US" dirty="0" err="1" smtClean="0"/>
              <a:t>docker</a:t>
            </a:r>
            <a:r>
              <a:rPr lang="en-US" dirty="0" smtClean="0"/>
              <a:t> kill &lt;CONTAINER ID&gt;</a:t>
            </a:r>
            <a:r>
              <a:rPr lang="en-US" dirty="0"/>
              <a:t> command on </a:t>
            </a:r>
            <a:r>
              <a:rPr lang="en-US" b="1" dirty="0"/>
              <a:t>node0-a</a:t>
            </a:r>
            <a:r>
              <a:rPr lang="en-US" dirty="0"/>
              <a:t> to kill the sleep container we started at the beginning</a:t>
            </a:r>
            <a:r>
              <a:rPr lang="en-US" dirty="0" smtClean="0"/>
              <a:t>.</a:t>
            </a:r>
          </a:p>
          <a:p>
            <a:pPr marL="0" indent="0">
              <a:buNone/>
            </a:pPr>
            <a:r>
              <a:rPr lang="en-US" dirty="0"/>
              <a:t>	</a:t>
            </a:r>
            <a:r>
              <a:rPr lang="en-US" dirty="0" smtClean="0"/>
              <a:t> $ </a:t>
            </a:r>
            <a:r>
              <a:rPr lang="en-US" dirty="0" err="1" smtClean="0"/>
              <a:t>docker</a:t>
            </a:r>
            <a:r>
              <a:rPr lang="en-US" dirty="0" smtClean="0"/>
              <a:t> kill 044bea1c2277</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0113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a:t>lets remove node0-a, node1-b, and node2-c from the Swarm. We can use the </a:t>
            </a:r>
            <a:r>
              <a:rPr lang="en-US" dirty="0" err="1" smtClean="0"/>
              <a:t>docker</a:t>
            </a:r>
            <a:r>
              <a:rPr lang="en-US" dirty="0" smtClean="0"/>
              <a:t> swarm leave --force</a:t>
            </a:r>
            <a:r>
              <a:rPr lang="en-US" dirty="0"/>
              <a:t> command to do </a:t>
            </a:r>
            <a:r>
              <a:rPr lang="en-US" dirty="0" smtClean="0"/>
              <a:t>that.</a:t>
            </a:r>
          </a:p>
          <a:p>
            <a:r>
              <a:rPr lang="en-US" dirty="0" smtClean="0"/>
              <a:t>Run</a:t>
            </a:r>
            <a:r>
              <a:rPr lang="en-US" dirty="0"/>
              <a:t> </a:t>
            </a:r>
            <a:r>
              <a:rPr lang="en-US" dirty="0" err="1" smtClean="0"/>
              <a:t>docker</a:t>
            </a:r>
            <a:r>
              <a:rPr lang="en-US" dirty="0" smtClean="0"/>
              <a:t> swarm leave --force</a:t>
            </a:r>
            <a:r>
              <a:rPr lang="en-US" dirty="0"/>
              <a:t> on </a:t>
            </a:r>
            <a:r>
              <a:rPr lang="en-US" b="1" dirty="0"/>
              <a:t>node0-a</a:t>
            </a:r>
            <a:r>
              <a:rPr lang="en-US" dirty="0" smtClean="0"/>
              <a:t>.</a:t>
            </a:r>
          </a:p>
          <a:p>
            <a:pPr marL="0" indent="0">
              <a:buNone/>
            </a:pPr>
            <a:r>
              <a:rPr lang="en-US" dirty="0"/>
              <a:t>	</a:t>
            </a:r>
            <a:r>
              <a:rPr lang="en-US" dirty="0" smtClean="0"/>
              <a:t> $ </a:t>
            </a:r>
            <a:r>
              <a:rPr lang="en-US" dirty="0" err="1" smtClean="0"/>
              <a:t>docker</a:t>
            </a:r>
            <a:r>
              <a:rPr lang="en-US" dirty="0" smtClean="0"/>
              <a:t> swarm leave –force</a:t>
            </a:r>
          </a:p>
          <a:p>
            <a:r>
              <a:rPr lang="en-US" dirty="0"/>
              <a:t>Then, run </a:t>
            </a:r>
            <a:r>
              <a:rPr lang="en-US" dirty="0" err="1" smtClean="0"/>
              <a:t>docker</a:t>
            </a:r>
            <a:r>
              <a:rPr lang="en-US" dirty="0" smtClean="0"/>
              <a:t> swarm leave --force</a:t>
            </a:r>
            <a:r>
              <a:rPr lang="en-US" dirty="0"/>
              <a:t> on </a:t>
            </a:r>
            <a:r>
              <a:rPr lang="en-US" b="1" dirty="0"/>
              <a:t>node1-b</a:t>
            </a:r>
            <a:r>
              <a:rPr lang="en-US" dirty="0" smtClean="0"/>
              <a:t>.</a:t>
            </a:r>
          </a:p>
          <a:p>
            <a:pPr marL="0" indent="0">
              <a:buNone/>
            </a:pPr>
            <a:r>
              <a:rPr lang="en-US" dirty="0"/>
              <a:t>	</a:t>
            </a:r>
            <a:r>
              <a:rPr lang="en-US" dirty="0" smtClean="0"/>
              <a:t> $ </a:t>
            </a:r>
            <a:r>
              <a:rPr lang="en-US" dirty="0" err="1" smtClean="0"/>
              <a:t>docker</a:t>
            </a:r>
            <a:r>
              <a:rPr lang="en-US" dirty="0" smtClean="0"/>
              <a:t> swarm leave –force</a:t>
            </a:r>
          </a:p>
          <a:p>
            <a:r>
              <a:rPr lang="en-US" dirty="0"/>
              <a:t>Finally, run </a:t>
            </a:r>
            <a:r>
              <a:rPr lang="en-US" dirty="0" err="1" smtClean="0"/>
              <a:t>docker</a:t>
            </a:r>
            <a:r>
              <a:rPr lang="en-US" dirty="0" smtClean="0"/>
              <a:t> swarm leave --force</a:t>
            </a:r>
            <a:r>
              <a:rPr lang="en-US" dirty="0"/>
              <a:t> on </a:t>
            </a:r>
            <a:r>
              <a:rPr lang="en-US" b="1" dirty="0"/>
              <a:t>node2-c</a:t>
            </a:r>
            <a:r>
              <a:rPr lang="en-US" dirty="0" smtClean="0"/>
              <a:t>.</a:t>
            </a:r>
          </a:p>
          <a:p>
            <a:pPr marL="400050" lvl="1" indent="0">
              <a:buNone/>
            </a:pPr>
            <a:r>
              <a:rPr lang="en-US" dirty="0"/>
              <a:t>	</a:t>
            </a:r>
            <a:r>
              <a:rPr lang="en-US" dirty="0" smtClean="0"/>
              <a:t> $ </a:t>
            </a:r>
            <a:r>
              <a:rPr lang="en-US" dirty="0" err="1" smtClean="0"/>
              <a:t>docker</a:t>
            </a:r>
            <a:r>
              <a:rPr lang="en-US" dirty="0" smtClean="0"/>
              <a:t> swarm leave --force</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443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Prerequisites</a:t>
            </a:r>
            <a:endParaRPr lang="en-US" dirty="0"/>
          </a:p>
        </p:txBody>
      </p:sp>
      <p:sp>
        <p:nvSpPr>
          <p:cNvPr id="3" name="Content Placeholder 2"/>
          <p:cNvSpPr>
            <a:spLocks noGrp="1"/>
          </p:cNvSpPr>
          <p:nvPr>
            <p:ph idx="1"/>
          </p:nvPr>
        </p:nvSpPr>
        <p:spPr/>
        <p:txBody>
          <a:bodyPr/>
          <a:lstStyle/>
          <a:p>
            <a:r>
              <a:rPr lang="en-US" dirty="0"/>
              <a:t>This </a:t>
            </a:r>
            <a:r>
              <a:rPr lang="en-US" dirty="0" smtClean="0"/>
              <a:t>Exercise requires </a:t>
            </a:r>
            <a:r>
              <a:rPr lang="en-US" dirty="0"/>
              <a:t>three Linux nodes with Docker 17.03 (or higher) installed</a:t>
            </a:r>
            <a:r>
              <a:rPr lang="en-US" dirty="0" smtClean="0"/>
              <a:t>.</a:t>
            </a:r>
          </a:p>
          <a:p>
            <a:r>
              <a:rPr lang="en-US" dirty="0"/>
              <a:t>Also, please make sure you can SSH into the Linux nodes.</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0138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t>
            </a:r>
            <a:r>
              <a:rPr lang="en-US" b="1" dirty="0" smtClean="0"/>
              <a:t>Orchestration</a:t>
            </a:r>
            <a:endParaRPr lang="en-US" dirty="0"/>
          </a:p>
        </p:txBody>
      </p:sp>
      <p:sp>
        <p:nvSpPr>
          <p:cNvPr id="3" name="Content Placeholder 2"/>
          <p:cNvSpPr>
            <a:spLocks noGrp="1"/>
          </p:cNvSpPr>
          <p:nvPr>
            <p:ph idx="1"/>
          </p:nvPr>
        </p:nvSpPr>
        <p:spPr/>
        <p:txBody>
          <a:bodyPr/>
          <a:lstStyle/>
          <a:p>
            <a:r>
              <a:rPr lang="en-US" dirty="0" smtClean="0"/>
              <a:t>Handle high traffic</a:t>
            </a:r>
          </a:p>
          <a:p>
            <a:r>
              <a:rPr lang="en-US" dirty="0" smtClean="0"/>
              <a:t>High Availability</a:t>
            </a:r>
          </a:p>
          <a:p>
            <a:r>
              <a:rPr lang="en-US" dirty="0" smtClean="0"/>
              <a:t>Deploy </a:t>
            </a:r>
            <a:r>
              <a:rPr lang="en-US" dirty="0"/>
              <a:t>an application across many hosts with only a single </a:t>
            </a:r>
            <a:r>
              <a:rPr lang="en-US" dirty="0" smtClean="0"/>
              <a:t>command(Once Swarm mode is enabled)</a:t>
            </a:r>
          </a:p>
          <a:p>
            <a:r>
              <a:rPr lang="en-US" dirty="0" smtClean="0"/>
              <a:t>Load balance	</a:t>
            </a:r>
          </a:p>
          <a:p>
            <a:r>
              <a:rPr lang="en-US" dirty="0" smtClean="0"/>
              <a:t>Benefit of Docker Compose &amp; Swarm</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9236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Configure Swarm </a:t>
            </a:r>
            <a:r>
              <a:rPr lang="en-US" b="1" dirty="0" smtClean="0"/>
              <a:t>Mode</a:t>
            </a:r>
            <a:endParaRPr lang="en-US" dirty="0"/>
          </a:p>
        </p:txBody>
      </p:sp>
      <p:sp>
        <p:nvSpPr>
          <p:cNvPr id="3" name="Content Placeholder 2"/>
          <p:cNvSpPr>
            <a:spLocks noGrp="1"/>
          </p:cNvSpPr>
          <p:nvPr>
            <p:ph idx="1"/>
          </p:nvPr>
        </p:nvSpPr>
        <p:spPr/>
        <p:txBody>
          <a:bodyPr/>
          <a:lstStyle/>
          <a:p>
            <a:r>
              <a:rPr lang="en-US" dirty="0" smtClean="0"/>
              <a:t>Multiple hosts deployment</a:t>
            </a:r>
          </a:p>
          <a:p>
            <a:r>
              <a:rPr lang="en-US" dirty="0" smtClean="0"/>
              <a:t>Improves App performance</a:t>
            </a:r>
          </a:p>
          <a:p>
            <a:r>
              <a:rPr lang="en-US" dirty="0" smtClean="0"/>
              <a:t>Scale independently</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2382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 example of running things manually and on a single </a:t>
            </a:r>
            <a:r>
              <a:rPr lang="en-US" dirty="0" smtClean="0"/>
              <a:t>host</a:t>
            </a:r>
          </a:p>
          <a:p>
            <a:pPr marL="400050" lvl="1" indent="0">
              <a:buNone/>
            </a:pPr>
            <a:endParaRPr lang="en-US" sz="1800" dirty="0" smtClean="0"/>
          </a:p>
          <a:p>
            <a:pPr marL="400050" lvl="1" indent="0">
              <a:buNone/>
            </a:pPr>
            <a:r>
              <a:rPr lang="en-US" sz="1800" dirty="0" smtClean="0"/>
              <a:t>$ </a:t>
            </a:r>
            <a:r>
              <a:rPr lang="en-US" sz="1800" dirty="0" err="1" smtClean="0"/>
              <a:t>docker</a:t>
            </a:r>
            <a:r>
              <a:rPr lang="en-US" sz="1800" dirty="0" smtClean="0"/>
              <a:t> run -</a:t>
            </a:r>
            <a:r>
              <a:rPr lang="en-US" sz="1800" dirty="0" err="1" smtClean="0"/>
              <a:t>dt</a:t>
            </a:r>
            <a:r>
              <a:rPr lang="en-US" sz="1800" dirty="0" smtClean="0"/>
              <a:t> </a:t>
            </a:r>
            <a:r>
              <a:rPr lang="en-US" sz="1800" dirty="0" err="1" smtClean="0"/>
              <a:t>ubuntu</a:t>
            </a:r>
            <a:r>
              <a:rPr lang="en-US" sz="1800" dirty="0" smtClean="0"/>
              <a:t> sleep infinity </a:t>
            </a:r>
          </a:p>
          <a:p>
            <a:pPr marL="400050" lvl="1" indent="0">
              <a:buNone/>
            </a:pPr>
            <a:r>
              <a:rPr lang="en-US" sz="1800" dirty="0" smtClean="0"/>
              <a:t>Unable to find image </a:t>
            </a:r>
          </a:p>
          <a:p>
            <a:pPr marL="400050" lvl="1" indent="0">
              <a:buNone/>
            </a:pPr>
            <a:r>
              <a:rPr lang="en-US" sz="1800" dirty="0" smtClean="0"/>
              <a:t>'</a:t>
            </a:r>
            <a:r>
              <a:rPr lang="en-US" sz="1800" dirty="0" err="1" smtClean="0"/>
              <a:t>ubuntu:latest</a:t>
            </a:r>
            <a:r>
              <a:rPr lang="en-US" sz="1800" dirty="0" smtClean="0"/>
              <a:t>' locally latest: Pulling from library/</a:t>
            </a:r>
            <a:r>
              <a:rPr lang="en-US" sz="1800" dirty="0" err="1" smtClean="0"/>
              <a:t>ubuntu</a:t>
            </a:r>
            <a:r>
              <a:rPr lang="en-US" sz="1800" dirty="0" smtClean="0"/>
              <a:t> d54efb8db41d: Pull complete f8b845f45a87: Pull complete e8db7bf7c39f: Pull complete 9654c40e9079: Pull complete 6d9ef359eaaa: Pull complete Digest: sha256:dd7808d8792c9841d0b460122f1acf0a2dd1f56404f8d1e56298048885e45535 Status: Downloaded newer image for </a:t>
            </a:r>
            <a:r>
              <a:rPr lang="en-US" sz="1800" dirty="0" err="1" smtClean="0"/>
              <a:t>ubuntu:latest</a:t>
            </a:r>
            <a:r>
              <a:rPr lang="en-US" sz="1800" dirty="0" smtClean="0"/>
              <a:t> 846af8479944d406843c90a39cba68373c619d1feaa932719260a5f5afddbf71</a:t>
            </a:r>
          </a:p>
          <a:p>
            <a:pPr marL="0" indent="0">
              <a:buNone/>
            </a:pPr>
            <a:endParaRPr lang="en-US" sz="2200" dirty="0"/>
          </a:p>
          <a:p>
            <a:pPr marL="0" indent="0">
              <a:buNone/>
            </a:pPr>
            <a:r>
              <a:rPr lang="en-US" sz="2400" dirty="0"/>
              <a:t>This command will create a new container based on the </a:t>
            </a:r>
            <a:r>
              <a:rPr lang="en-US" sz="2400" dirty="0" err="1" smtClean="0"/>
              <a:t>ubuntu:latest</a:t>
            </a:r>
            <a:r>
              <a:rPr lang="en-US" sz="2400" dirty="0"/>
              <a:t> image and will run the </a:t>
            </a:r>
            <a:r>
              <a:rPr lang="en-US" sz="2400" dirty="0" smtClean="0"/>
              <a:t>sleep</a:t>
            </a:r>
            <a:r>
              <a:rPr lang="en-US" sz="2400" dirty="0"/>
              <a:t> command to keep the container running in the background</a:t>
            </a:r>
            <a:r>
              <a:rPr lang="en-US" sz="2400" dirty="0" smtClean="0"/>
              <a:t>.</a:t>
            </a:r>
          </a:p>
          <a:p>
            <a:pPr marL="0" indent="0">
              <a:buNone/>
            </a:pPr>
            <a:endParaRPr lang="en-US" sz="1800" dirty="0"/>
          </a:p>
          <a:p>
            <a:pPr marL="400050" lvl="1" indent="0">
              <a:buNone/>
            </a:pPr>
            <a:r>
              <a:rPr lang="en-US" sz="1800" dirty="0"/>
              <a:t>$ </a:t>
            </a:r>
            <a:r>
              <a:rPr lang="en-US" sz="1800" dirty="0" err="1"/>
              <a:t>docker</a:t>
            </a:r>
            <a:r>
              <a:rPr lang="en-US" sz="1800" dirty="0"/>
              <a:t> </a:t>
            </a:r>
            <a:r>
              <a:rPr lang="en-US" sz="1800" dirty="0" err="1"/>
              <a:t>ps</a:t>
            </a:r>
            <a:r>
              <a:rPr lang="en-US" sz="1800" dirty="0"/>
              <a:t> CONTAINER ID IMAGE COMMAND CREATED STATUS PORTS NAMES </a:t>
            </a:r>
            <a:endParaRPr lang="en-US" sz="1800" dirty="0" smtClean="0"/>
          </a:p>
          <a:p>
            <a:pPr marL="400050" lvl="1" indent="0">
              <a:buNone/>
            </a:pPr>
            <a:r>
              <a:rPr lang="en-US" sz="1800" dirty="0" smtClean="0"/>
              <a:t>044bea1c2277 </a:t>
            </a:r>
            <a:r>
              <a:rPr lang="en-US" sz="1800" dirty="0" err="1"/>
              <a:t>ubuntu</a:t>
            </a:r>
            <a:r>
              <a:rPr lang="en-US" sz="1800" dirty="0"/>
              <a:t> "sleep infinity" 2 seconds ago Up 1 second </a:t>
            </a:r>
            <a:r>
              <a:rPr lang="en-US" sz="1800" dirty="0" err="1"/>
              <a:t>distracted_mayer</a:t>
            </a:r>
            <a:endParaRPr lang="en-US" sz="18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570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t>
            </a:r>
            <a:r>
              <a:rPr lang="en-US" i="1" dirty="0"/>
              <a:t>Swarm Mode</a:t>
            </a:r>
            <a:endParaRPr lang="en-US" dirty="0"/>
          </a:p>
        </p:txBody>
      </p:sp>
      <p:sp>
        <p:nvSpPr>
          <p:cNvPr id="3" name="Content Placeholder 2"/>
          <p:cNvSpPr>
            <a:spLocks noGrp="1"/>
          </p:cNvSpPr>
          <p:nvPr>
            <p:ph idx="1"/>
          </p:nvPr>
        </p:nvSpPr>
        <p:spPr/>
        <p:txBody>
          <a:bodyPr>
            <a:normAutofit fontScale="92500" lnSpcReduction="20000"/>
          </a:bodyPr>
          <a:lstStyle/>
          <a:p>
            <a:r>
              <a:rPr lang="en-US" dirty="0"/>
              <a:t>optional </a:t>
            </a:r>
            <a:r>
              <a:rPr lang="en-US" dirty="0" smtClean="0"/>
              <a:t>mode</a:t>
            </a:r>
          </a:p>
          <a:p>
            <a:r>
              <a:rPr lang="en-US" dirty="0" smtClean="0"/>
              <a:t>Multiple </a:t>
            </a:r>
            <a:r>
              <a:rPr lang="en-US" dirty="0"/>
              <a:t>Docker hosts form into a self-orchestrating group of engines called a </a:t>
            </a:r>
            <a:r>
              <a:rPr lang="en-US" i="1" dirty="0" smtClean="0"/>
              <a:t>swarm</a:t>
            </a:r>
          </a:p>
          <a:p>
            <a:r>
              <a:rPr lang="en-US" dirty="0"/>
              <a:t>Swarm mode </a:t>
            </a:r>
            <a:r>
              <a:rPr lang="en-US" dirty="0" smtClean="0"/>
              <a:t>features</a:t>
            </a:r>
          </a:p>
          <a:p>
            <a:pPr lvl="1"/>
            <a:r>
              <a:rPr lang="en-US" i="1" dirty="0"/>
              <a:t>services</a:t>
            </a:r>
            <a:r>
              <a:rPr lang="en-US" dirty="0"/>
              <a:t> and </a:t>
            </a:r>
            <a:r>
              <a:rPr lang="en-US" i="1" dirty="0" smtClean="0"/>
              <a:t>bundles</a:t>
            </a:r>
          </a:p>
          <a:p>
            <a:r>
              <a:rPr lang="en-US" dirty="0" smtClean="0"/>
              <a:t>Tasks</a:t>
            </a:r>
          </a:p>
          <a:p>
            <a:pPr lvl="1"/>
            <a:r>
              <a:rPr lang="en-US" dirty="0"/>
              <a:t>Configure </a:t>
            </a:r>
            <a:r>
              <a:rPr lang="en-US" i="1" dirty="0"/>
              <a:t>Swarm mode</a:t>
            </a:r>
            <a:endParaRPr lang="en-US" dirty="0"/>
          </a:p>
          <a:p>
            <a:pPr lvl="1"/>
            <a:r>
              <a:rPr lang="en-US" dirty="0"/>
              <a:t>Run the app</a:t>
            </a:r>
          </a:p>
          <a:p>
            <a:pPr lvl="1"/>
            <a:r>
              <a:rPr lang="en-US" dirty="0"/>
              <a:t>Scale the app</a:t>
            </a:r>
          </a:p>
          <a:p>
            <a:pPr lvl="1"/>
            <a:r>
              <a:rPr lang="en-US" dirty="0"/>
              <a:t>Drain nodes for maintenance and reschedule containers</a:t>
            </a:r>
          </a:p>
          <a:p>
            <a:pPr lvl="1"/>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0952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Swarm mode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collection of Docker engines configured for Swarm mode will be referred to as the </a:t>
            </a:r>
            <a:r>
              <a:rPr lang="en-US" i="1" dirty="0"/>
              <a:t>swarm</a:t>
            </a:r>
            <a:r>
              <a:rPr lang="en-US" dirty="0" smtClean="0"/>
              <a:t>.</a:t>
            </a:r>
          </a:p>
          <a:p>
            <a:r>
              <a:rPr lang="en-US" dirty="0"/>
              <a:t>A swarm comprises one or more </a:t>
            </a:r>
            <a:r>
              <a:rPr lang="en-US" i="1" dirty="0"/>
              <a:t>Manager Nodes</a:t>
            </a:r>
            <a:r>
              <a:rPr lang="en-US" dirty="0"/>
              <a:t> and one or more </a:t>
            </a:r>
            <a:r>
              <a:rPr lang="en-US" i="1" dirty="0"/>
              <a:t>Worker Nodes</a:t>
            </a:r>
            <a:r>
              <a:rPr lang="en-US" dirty="0"/>
              <a:t>. The manager nodes maintain the state of swarm and schedule application containers. The worker nodes run the application containers. As of Docker 1.12, no external backend, or 3rd party components, are required for a fully functioning swarm - everything is built-in!</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3643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a:t>
            </a:r>
            <a:r>
              <a:rPr lang="en-US" b="1" dirty="0"/>
              <a:t> Create a Manager </a:t>
            </a:r>
            <a:r>
              <a:rPr lang="en-US" b="1" dirty="0" smtClean="0"/>
              <a:t>node</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pPr marL="0" indent="0">
              <a:buNone/>
            </a:pPr>
            <a:r>
              <a:rPr lang="en-US" sz="1600" dirty="0"/>
              <a:t>Run </a:t>
            </a:r>
            <a:r>
              <a:rPr lang="en-US" sz="1600" dirty="0" err="1" smtClean="0"/>
              <a:t>docker</a:t>
            </a:r>
            <a:r>
              <a:rPr lang="en-US" sz="1600" dirty="0" smtClean="0"/>
              <a:t> swarm </a:t>
            </a:r>
            <a:r>
              <a:rPr lang="en-US" sz="1600" dirty="0" err="1" smtClean="0"/>
              <a:t>init</a:t>
            </a:r>
            <a:r>
              <a:rPr lang="en-US" sz="1600" dirty="0"/>
              <a:t> on </a:t>
            </a:r>
            <a:r>
              <a:rPr lang="en-US" sz="1600" b="1" dirty="0" smtClean="0"/>
              <a:t>node1</a:t>
            </a:r>
            <a:endParaRPr lang="en-US" sz="1500" dirty="0" smtClean="0"/>
          </a:p>
          <a:p>
            <a:pPr marL="0" indent="0">
              <a:buNone/>
            </a:pPr>
            <a:endParaRPr lang="en-US" sz="1500" dirty="0"/>
          </a:p>
          <a:p>
            <a:pPr marL="0" indent="0">
              <a:buNone/>
            </a:pPr>
            <a:r>
              <a:rPr lang="en-US" sz="1500" dirty="0" smtClean="0"/>
              <a:t>	$ </a:t>
            </a:r>
            <a:r>
              <a:rPr lang="en-US" sz="1500" dirty="0" err="1"/>
              <a:t>docker</a:t>
            </a:r>
            <a:r>
              <a:rPr lang="en-US" sz="1500" dirty="0"/>
              <a:t> swarm </a:t>
            </a:r>
            <a:r>
              <a:rPr lang="en-US" sz="1500" dirty="0" err="1"/>
              <a:t>init</a:t>
            </a:r>
            <a:r>
              <a:rPr lang="en-US" sz="1500" dirty="0"/>
              <a:t> </a:t>
            </a:r>
            <a:endParaRPr lang="en-US" sz="1500" dirty="0" smtClean="0"/>
          </a:p>
          <a:p>
            <a:pPr marL="0" indent="0">
              <a:buNone/>
            </a:pPr>
            <a:r>
              <a:rPr lang="en-US" sz="1500" dirty="0"/>
              <a:t>	</a:t>
            </a:r>
            <a:r>
              <a:rPr lang="en-US" sz="1500" dirty="0" smtClean="0"/>
              <a:t>Swarm </a:t>
            </a:r>
            <a:r>
              <a:rPr lang="en-US" sz="1500" dirty="0"/>
              <a:t>initialized: current node (6dlewb50pj2y66q4zi3egnwbi) is now a manager. To add a </a:t>
            </a:r>
            <a:r>
              <a:rPr lang="en-US" sz="1500" dirty="0" smtClean="0"/>
              <a:t>	worker </a:t>
            </a:r>
            <a:r>
              <a:rPr lang="en-US" sz="1500" dirty="0"/>
              <a:t>to this swarm, run the following command: </a:t>
            </a:r>
            <a:r>
              <a:rPr lang="en-US" sz="1500" dirty="0" err="1"/>
              <a:t>docker</a:t>
            </a:r>
            <a:r>
              <a:rPr lang="en-US" sz="1500" dirty="0"/>
              <a:t> swarm join \ --token </a:t>
            </a:r>
            <a:r>
              <a:rPr lang="en-US" sz="1500" dirty="0" smtClean="0"/>
              <a:t>SWMTKN-1-	1wxyoueqgpcrc4xk2t3ec7n1poy75g4kowmwz64p7ulqx611ih-68pazn0mj8p4p4lnuf4ctp8xy </a:t>
            </a:r>
            <a:r>
              <a:rPr lang="en-US" sz="1500" dirty="0"/>
              <a:t>\ </a:t>
            </a:r>
            <a:r>
              <a:rPr lang="en-US" sz="1500" dirty="0" smtClean="0"/>
              <a:t>	10.0.0.5:2377 </a:t>
            </a:r>
            <a:r>
              <a:rPr lang="en-US" sz="1500" dirty="0"/>
              <a:t>To add a manager to this swarm, run '</a:t>
            </a:r>
            <a:r>
              <a:rPr lang="en-US" sz="1500" dirty="0" err="1"/>
              <a:t>docker</a:t>
            </a:r>
            <a:r>
              <a:rPr lang="en-US" sz="1500" dirty="0"/>
              <a:t> swarm join-token manager' </a:t>
            </a:r>
            <a:r>
              <a:rPr lang="en-US" sz="1500" dirty="0" smtClean="0"/>
              <a:t>a	</a:t>
            </a:r>
            <a:r>
              <a:rPr lang="en-US" sz="1500" dirty="0" err="1" smtClean="0"/>
              <a:t>nd</a:t>
            </a:r>
            <a:r>
              <a:rPr lang="en-US" sz="1500" dirty="0" smtClean="0"/>
              <a:t> </a:t>
            </a:r>
            <a:r>
              <a:rPr lang="en-US" sz="1500" dirty="0"/>
              <a:t>follow the instructions</a:t>
            </a:r>
            <a:r>
              <a:rPr lang="en-US" sz="1500" dirty="0" smtClean="0"/>
              <a:t>.</a:t>
            </a:r>
          </a:p>
          <a:p>
            <a:pPr marL="0" indent="0">
              <a:buNone/>
            </a:pPr>
            <a:endParaRPr lang="en-US" sz="1500" dirty="0"/>
          </a:p>
          <a:p>
            <a:pPr marL="0" indent="0">
              <a:buNone/>
            </a:pPr>
            <a:endParaRPr lang="en-US" sz="15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1183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396</Words>
  <Application>Microsoft Office PowerPoint</Application>
  <PresentationFormat>On-screen Show (4:3)</PresentationFormat>
  <Paragraphs>178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Docker Orchestration</vt:lpstr>
      <vt:lpstr>Content</vt:lpstr>
      <vt:lpstr>Prerequisites</vt:lpstr>
      <vt:lpstr>What is Orchestration</vt:lpstr>
      <vt:lpstr>Configure Swarm Mode</vt:lpstr>
      <vt:lpstr>Example</vt:lpstr>
      <vt:lpstr>configure Swarm Mode</vt:lpstr>
      <vt:lpstr>Swarm mode</vt:lpstr>
      <vt:lpstr>2. Create a Manager node</vt:lpstr>
      <vt:lpstr>PowerPoint Presentation</vt:lpstr>
      <vt:lpstr>Join Worker nodes to the Swarm</vt:lpstr>
      <vt:lpstr>PowerPoint Presentation</vt:lpstr>
      <vt:lpstr>3: Deploy applications across multiple hosts</vt:lpstr>
      <vt:lpstr>PowerPoint Presentation</vt:lpstr>
      <vt:lpstr>4: Scale the application </vt:lpstr>
      <vt:lpstr>PowerPoint Presentation</vt:lpstr>
      <vt:lpstr>PowerPoint Presentation</vt:lpstr>
      <vt:lpstr>5: Drain a node and reschedule the containers</vt:lpstr>
      <vt:lpstr>PowerPoint Presentation</vt:lpstr>
      <vt:lpstr>PowerPoint Presentation</vt:lpstr>
      <vt:lpstr>Cleaning Up</vt:lpstr>
      <vt:lpstr>PowerPoint Presentation</vt:lpstr>
    </vt:vector>
  </TitlesOfParts>
  <Company>Genpact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 Praveen</dc:creator>
  <cp:lastModifiedBy>Reddy, Praveen</cp:lastModifiedBy>
  <cp:revision>17</cp:revision>
  <dcterms:created xsi:type="dcterms:W3CDTF">2017-05-21T13:58:26Z</dcterms:created>
  <dcterms:modified xsi:type="dcterms:W3CDTF">2017-05-21T20:58:35Z</dcterms:modified>
</cp:coreProperties>
</file>